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61" r:id="rId6"/>
    <p:sldId id="263" r:id="rId7"/>
    <p:sldId id="264" r:id="rId8"/>
    <p:sldId id="258" r:id="rId9"/>
    <p:sldId id="259" r:id="rId10"/>
    <p:sldId id="260"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4712" autoAdjust="0"/>
  </p:normalViewPr>
  <p:slideViewPr>
    <p:cSldViewPr snapToGrid="0">
      <p:cViewPr varScale="1">
        <p:scale>
          <a:sx n="69" d="100"/>
          <a:sy n="69" d="100"/>
        </p:scale>
        <p:origin x="676"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5/10/2020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5/10/2020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normAutofit/>
          </a:bodyPr>
          <a:lstStyle/>
          <a:p>
            <a:pPr algn="ctr"/>
            <a:r>
              <a:rPr lang="en-US" dirty="0" smtClean="0"/>
              <a:t>Java Features</a:t>
            </a:r>
            <a:endParaRPr lang="en-US"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1" y="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655319" y="606439"/>
            <a:ext cx="10581641" cy="833663"/>
          </a:xfrm>
        </p:spPr>
        <p:txBody>
          <a:bodyPr/>
          <a:lstStyle/>
          <a:p>
            <a:pPr algn="ctr"/>
            <a:r>
              <a:rPr lang="en-US" b="1" dirty="0" smtClean="0"/>
              <a:t>Object </a:t>
            </a:r>
            <a:r>
              <a:rPr lang="en-US" b="1" dirty="0"/>
              <a:t>Oriented Programming (OOP)</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a:p>
            <a:r>
              <a:rPr lang="en-US" dirty="0" smtClean="0"/>
              <a:t>Object </a:t>
            </a:r>
            <a:r>
              <a:rPr lang="en-US" dirty="0"/>
              <a:t>oriented technique is modeled on the real world that we see all </a:t>
            </a:r>
            <a:r>
              <a:rPr lang="en-US" dirty="0" smtClean="0"/>
              <a:t>around.</a:t>
            </a:r>
          </a:p>
          <a:p>
            <a:r>
              <a:rPr lang="en-US" dirty="0"/>
              <a:t>A car represents a "class" meaning , it represent certain basic attributes and </a:t>
            </a:r>
            <a:r>
              <a:rPr lang="en-US" dirty="0" smtClean="0"/>
              <a:t>behavior.</a:t>
            </a:r>
          </a:p>
          <a:p>
            <a:r>
              <a:rPr lang="en-US" noProof="1" smtClean="0"/>
              <a:t>Audi A4 is an actual ‘object’ of the ‘class’ of cars.</a:t>
            </a:r>
          </a:p>
          <a:p>
            <a:r>
              <a:rPr lang="en-US" noProof="1" smtClean="0"/>
              <a:t>There could be class of Animal, class of Plants, class of bikes etc.</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0" y="1825143"/>
            <a:ext cx="4124960" cy="4195949"/>
          </a:xfrm>
          <a:prstGeom prst="rect">
            <a:avLst/>
          </a:prstGeom>
        </p:spPr>
      </p:pic>
    </p:spTree>
    <p:extLst>
      <p:ext uri="{BB962C8B-B14F-4D97-AF65-F5344CB8AC3E}">
        <p14:creationId xmlns:p14="http://schemas.microsoft.com/office/powerpoint/2010/main" val="2430409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655319" y="606439"/>
            <a:ext cx="10581641" cy="833663"/>
          </a:xfrm>
        </p:spPr>
        <p:txBody>
          <a:bodyPr/>
          <a:lstStyle/>
          <a:p>
            <a:pPr algn="ctr"/>
            <a:r>
              <a:rPr lang="en-US" dirty="0" smtClean="0"/>
              <a:t>Write once, Run Anywhere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r>
              <a:rPr lang="en-US" noProof="1" smtClean="0"/>
              <a:t>A java program once compiled can be taken and run on any system/processor which has the corresponding JVM installed.</a:t>
            </a:r>
          </a:p>
          <a:p>
            <a:r>
              <a:rPr lang="en-US" noProof="1" smtClean="0"/>
              <a:t>This is referred to as write once and run anywhere feature of java.</a:t>
            </a:r>
          </a:p>
          <a:p>
            <a:r>
              <a:rPr lang="en-US" noProof="1" smtClean="0"/>
              <a:t>This is made possible as a result of the bytecode that Java generates at the end of compilation process.</a:t>
            </a:r>
          </a:p>
          <a:p>
            <a:r>
              <a:rPr lang="en-US" noProof="1" smtClean="0"/>
              <a:t>Java also provides JVM implementations for major OS/processor types like windows,unix,mac etc.</a:t>
            </a:r>
          </a:p>
          <a:p>
            <a:r>
              <a:rPr lang="en-US" noProof="1" smtClean="0"/>
              <a:t>The bytecode then gets executed on platform specific JVM.</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560" y="1763744"/>
            <a:ext cx="4195400" cy="4271296"/>
          </a:xfrm>
          <a:prstGeom prst="rect">
            <a:avLst/>
          </a:prstGeom>
        </p:spPr>
      </p:pic>
    </p:spTree>
    <p:extLst>
      <p:ext uri="{BB962C8B-B14F-4D97-AF65-F5344CB8AC3E}">
        <p14:creationId xmlns:p14="http://schemas.microsoft.com/office/powerpoint/2010/main" val="87167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2"/>
            <a:ext cx="10337801" cy="833663"/>
          </a:xfrm>
        </p:spPr>
        <p:txBody>
          <a:bodyPr/>
          <a:lstStyle/>
          <a:p>
            <a:pPr algn="ctr"/>
            <a:r>
              <a:rPr lang="en-US" dirty="0" smtClean="0"/>
              <a:t>JDK : The Java Development Kit</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745673"/>
            <a:ext cx="10337800" cy="4431290"/>
          </a:xfrm>
        </p:spPr>
        <p:txBody>
          <a:bodyPr>
            <a:normAutofit/>
          </a:bodyPr>
          <a:lstStyle/>
          <a:p>
            <a:r>
              <a:rPr lang="en-US" dirty="0" smtClean="0"/>
              <a:t>The java software that is downloaded is referred to as Java </a:t>
            </a:r>
            <a:r>
              <a:rPr lang="en-US" dirty="0"/>
              <a:t>D</a:t>
            </a:r>
            <a:r>
              <a:rPr lang="en-US" dirty="0" smtClean="0"/>
              <a:t>evelopment Kit (JDK).</a:t>
            </a:r>
          </a:p>
          <a:p>
            <a:r>
              <a:rPr lang="en-US" dirty="0" smtClean="0"/>
              <a:t>The JDK comes with many tools along with many set of classes referred to as Application Programming Interface (API). The programmer while writing code to implement his desired functionality can make use of these JDK APIs.</a:t>
            </a:r>
          </a:p>
          <a:p>
            <a:r>
              <a:rPr lang="en-US" dirty="0" smtClean="0"/>
              <a:t>Some of the tools bundled with JDK are : </a:t>
            </a:r>
          </a:p>
          <a:p>
            <a:pPr lvl="1"/>
            <a:r>
              <a:rPr lang="en-US" dirty="0" err="1" smtClean="0"/>
              <a:t>Javac</a:t>
            </a:r>
            <a:r>
              <a:rPr lang="en-US" dirty="0" smtClean="0"/>
              <a:t> : </a:t>
            </a:r>
            <a:r>
              <a:rPr lang="en-US" dirty="0"/>
              <a:t>J</a:t>
            </a:r>
            <a:r>
              <a:rPr lang="en-US" dirty="0" smtClean="0"/>
              <a:t>ava compiler</a:t>
            </a:r>
          </a:p>
          <a:p>
            <a:pPr lvl="1"/>
            <a:r>
              <a:rPr lang="en-US" dirty="0" smtClean="0"/>
              <a:t>Java : JVM responsible for running a Java program</a:t>
            </a:r>
          </a:p>
          <a:p>
            <a:pPr lvl="1"/>
            <a:r>
              <a:rPr lang="en-US" dirty="0" err="1" smtClean="0"/>
              <a:t>Jvisualvm</a:t>
            </a:r>
            <a:r>
              <a:rPr lang="en-US" dirty="0" smtClean="0"/>
              <a:t> : Responsible for visualizing a running java application.</a:t>
            </a:r>
          </a:p>
          <a:p>
            <a:r>
              <a:rPr lang="en-US" dirty="0" smtClean="0"/>
              <a:t>Java development kit (JDK) is a combination of the Java Runtime Environment(JRE) + Development tools.</a:t>
            </a:r>
          </a:p>
          <a:p>
            <a:r>
              <a:rPr lang="en-US" dirty="0" smtClean="0"/>
              <a:t>Java Runtime Environment is a combination of Java virtual machine (JVM),a program that runs the java code, and collection of core java APIs.</a:t>
            </a:r>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734426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JVM vs JRE vs JDK</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724025"/>
            <a:ext cx="5922818" cy="4452938"/>
          </a:xfrm>
        </p:spPr>
        <p:txBody>
          <a:bodyPr>
            <a:normAutofit/>
          </a:bodyPr>
          <a:lstStyle/>
          <a:p>
            <a:endParaRPr lang="en-US" noProof="1" smtClean="0"/>
          </a:p>
          <a:p>
            <a:endParaRPr lang="en-US" noProof="1"/>
          </a:p>
          <a:p>
            <a:endParaRPr lang="en-US" noProof="1" smtClean="0"/>
          </a:p>
          <a:p>
            <a:endParaRPr lang="en-US" noProof="1"/>
          </a:p>
          <a:p>
            <a:r>
              <a:rPr lang="en-US" noProof="1" smtClean="0"/>
              <a:t>Figure shows the contents of Java development kit (JDK).</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636" y="1724025"/>
            <a:ext cx="4334163" cy="4452938"/>
          </a:xfrm>
          <a:prstGeom prst="rect">
            <a:avLst/>
          </a:prstGeom>
        </p:spPr>
      </p:pic>
    </p:spTree>
    <p:extLst>
      <p:ext uri="{BB962C8B-B14F-4D97-AF65-F5344CB8AC3E}">
        <p14:creationId xmlns:p14="http://schemas.microsoft.com/office/powerpoint/2010/main" val="1894288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Java Specification</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a:p>
            <a:r>
              <a:rPr lang="en-US" dirty="0" smtClean="0"/>
              <a:t>Java </a:t>
            </a:r>
            <a:r>
              <a:rPr lang="en-US" dirty="0"/>
              <a:t>language specification is a document that defines essential parts of a java language implementation</a:t>
            </a:r>
            <a:r>
              <a:rPr lang="en-US" dirty="0" smtClean="0"/>
              <a:t>.</a:t>
            </a:r>
          </a:p>
          <a:p>
            <a:r>
              <a:rPr lang="en-US" dirty="0"/>
              <a:t>It defines all necessary grammar rules and syntax for java </a:t>
            </a:r>
            <a:r>
              <a:rPr lang="en-US" dirty="0" smtClean="0"/>
              <a:t>language.</a:t>
            </a:r>
          </a:p>
          <a:p>
            <a:r>
              <a:rPr lang="en-US" dirty="0"/>
              <a:t>Similarly there is a java virtual machine specification and JVM is a reference implementation for it also commonly referred to as Hotspot VM</a:t>
            </a:r>
            <a:r>
              <a:rPr lang="en-US" dirty="0" smtClean="0"/>
              <a:t>.</a:t>
            </a:r>
          </a:p>
          <a:p>
            <a:r>
              <a:rPr lang="en-US" dirty="0" smtClean="0"/>
              <a:t>There are many other implementations of the JVM </a:t>
            </a:r>
            <a:r>
              <a:rPr lang="en-US" dirty="0"/>
              <a:t>specification like Azul </a:t>
            </a:r>
            <a:r>
              <a:rPr lang="en-US" dirty="0" smtClean="0"/>
              <a:t>Zulu</a:t>
            </a:r>
            <a:r>
              <a:rPr lang="en-US" dirty="0"/>
              <a:t>, Eclipse </a:t>
            </a:r>
            <a:r>
              <a:rPr lang="en-US" dirty="0" smtClean="0"/>
              <a:t>OpenJ9. </a:t>
            </a:r>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188" y="1717963"/>
            <a:ext cx="4107812" cy="4459000"/>
          </a:xfrm>
          <a:prstGeom prst="rect">
            <a:avLst/>
          </a:prstGeom>
        </p:spPr>
      </p:pic>
    </p:spTree>
    <p:extLst>
      <p:ext uri="{BB962C8B-B14F-4D97-AF65-F5344CB8AC3E}">
        <p14:creationId xmlns:p14="http://schemas.microsoft.com/office/powerpoint/2010/main" val="1533683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655319" y="606439"/>
            <a:ext cx="10581641" cy="833663"/>
          </a:xfrm>
        </p:spPr>
        <p:txBody>
          <a:bodyPr/>
          <a:lstStyle/>
          <a:p>
            <a:pPr algn="ctr"/>
            <a:r>
              <a:rPr lang="en-US" b="1" dirty="0" smtClean="0"/>
              <a:t>Memory Management</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3" name="Content Placeholder 2"/>
          <p:cNvSpPr>
            <a:spLocks noGrp="1"/>
          </p:cNvSpPr>
          <p:nvPr>
            <p:ph idx="1"/>
          </p:nvPr>
        </p:nvSpPr>
        <p:spPr>
          <a:xfrm>
            <a:off x="838200" y="1825625"/>
            <a:ext cx="5867400" cy="4351338"/>
          </a:xfrm>
        </p:spPr>
        <p:txBody>
          <a:bodyPr>
            <a:normAutofit fontScale="85000" lnSpcReduction="20000"/>
          </a:bodyPr>
          <a:lstStyle/>
          <a:p>
            <a:r>
              <a:rPr lang="en-US" dirty="0" smtClean="0"/>
              <a:t>Java provides in-built memory management facility.</a:t>
            </a:r>
          </a:p>
          <a:p>
            <a:r>
              <a:rPr lang="en-US" dirty="0" smtClean="0"/>
              <a:t>Java’s memory manager is referred to as Garbage collector.</a:t>
            </a:r>
          </a:p>
          <a:p>
            <a:r>
              <a:rPr lang="en-US" dirty="0" smtClean="0"/>
              <a:t>A java programmer does not need to take care of creating and destroying memory.</a:t>
            </a:r>
          </a:p>
          <a:p>
            <a:r>
              <a:rPr lang="en-US" dirty="0" smtClean="0"/>
              <a:t>Earlier in languages like C , it was required to first reserve memory and after usage it had to destroyed. The programmer was required to perform all the memory allocation and releasing work.</a:t>
            </a:r>
          </a:p>
          <a:p>
            <a:r>
              <a:rPr lang="en-US" dirty="0" smtClean="0"/>
              <a:t>This caused too many memory leaks.</a:t>
            </a:r>
          </a:p>
          <a:p>
            <a:r>
              <a:rPr lang="en-US" dirty="0" smtClean="0"/>
              <a:t>A memory leak happens when the programmer allocated some memory and then forgot to deallocate it. This memory was practically unusable because it remained acquired and unusable for rest part of the program.</a:t>
            </a:r>
          </a:p>
          <a:p>
            <a:r>
              <a:rPr lang="en-US" dirty="0" smtClean="0"/>
              <a:t>In Java however, a programmer can just signal the garbage collector to run but it is the sole responsibility of java runtime system to run garbage collector.</a:t>
            </a:r>
          </a:p>
          <a:p>
            <a:r>
              <a:rPr lang="en-US" dirty="0" smtClean="0"/>
              <a:t>A Java programmer still needs to take care that he writes code that is memory efficient.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604" y="1825143"/>
            <a:ext cx="4619356" cy="4333984"/>
          </a:xfrm>
          <a:prstGeom prst="rect">
            <a:avLst/>
          </a:prstGeom>
        </p:spPr>
      </p:pic>
    </p:spTree>
    <p:extLst>
      <p:ext uri="{BB962C8B-B14F-4D97-AF65-F5344CB8AC3E}">
        <p14:creationId xmlns:p14="http://schemas.microsoft.com/office/powerpoint/2010/main" val="1325940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pPr algn="ctr"/>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8</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398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E32C0B-4052-44CB-9341-8AD8B2CC4712}">
  <ds:schemaRefs>
    <ds:schemaRef ds:uri="http://schemas.microsoft.com/office/2006/documentManagement/type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terms/"/>
  </ds:schemaRefs>
</ds:datastoreItem>
</file>

<file path=customXml/itemProps3.xml><?xml version="1.0" encoding="utf-8"?>
<ds:datastoreItem xmlns:ds="http://schemas.openxmlformats.org/officeDocument/2006/customXml" ds:itemID="{EBB7C387-AFDC-4FE3-A658-984B7F35F1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555</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Java Features</vt:lpstr>
      <vt:lpstr>Object Oriented Programming (OOP)</vt:lpstr>
      <vt:lpstr>Write once, Run Anywhere</vt:lpstr>
      <vt:lpstr>JDK : The Java Development Kit</vt:lpstr>
      <vt:lpstr>JVM vs JRE vs JDK</vt:lpstr>
      <vt:lpstr>Java Specification</vt:lpstr>
      <vt:lpstr>Memory Management</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2020-05-10T19:00:43Z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