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56" r:id="rId5"/>
    <p:sldId id="267" r:id="rId6"/>
    <p:sldId id="270" r:id="rId7"/>
    <p:sldId id="271" r:id="rId8"/>
    <p:sldId id="273" r:id="rId9"/>
    <p:sldId id="27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79" autoAdjust="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5/9/2020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6278880" y="1676409"/>
            <a:ext cx="5913120" cy="2436592"/>
          </a:xfrm>
        </p:spPr>
        <p:txBody>
          <a:bodyPr>
            <a:normAutofit/>
          </a:bodyPr>
          <a:lstStyle/>
          <a:p>
            <a:pPr algn="ctr"/>
            <a:r>
              <a:rPr lang="en-US" dirty="0" smtClean="0"/>
              <a:t>                            Programming     Languages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1" y="0"/>
            <a:ext cx="6167121"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80"/>
            <a:ext cx="10297160" cy="833663"/>
          </a:xfrm>
        </p:spPr>
        <p:txBody>
          <a:bodyPr/>
          <a:lstStyle/>
          <a:p>
            <a:pPr algn="ctr"/>
            <a:r>
              <a:rPr lang="en-US" dirty="0" smtClean="0"/>
              <a:t>Computers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9382760" cy="4351338"/>
          </a:xfrm>
        </p:spPr>
        <p:txBody>
          <a:bodyPr>
            <a:normAutofit/>
          </a:bodyPr>
          <a:lstStyle/>
          <a:p>
            <a:pPr marL="0" indent="0" algn="ctr">
              <a:buNone/>
            </a:pPr>
            <a:r>
              <a:rPr lang="en-US" noProof="1" smtClean="0"/>
              <a:t>A computer understands 0 &amp; 1 i.e. binary.</a:t>
            </a:r>
          </a:p>
          <a:p>
            <a:endParaRPr lang="en-US" noProof="1"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430204"/>
            <a:ext cx="8056880" cy="3829101"/>
          </a:xfrm>
          <a:prstGeom prst="rect">
            <a:avLst/>
          </a:prstGeom>
        </p:spPr>
      </p:pic>
    </p:spTree>
    <p:extLst>
      <p:ext uri="{BB962C8B-B14F-4D97-AF65-F5344CB8AC3E}">
        <p14:creationId xmlns:p14="http://schemas.microsoft.com/office/powerpoint/2010/main" val="468055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80"/>
            <a:ext cx="10429240" cy="833663"/>
          </a:xfrm>
        </p:spPr>
        <p:txBody>
          <a:bodyPr/>
          <a:lstStyle/>
          <a:p>
            <a:pPr algn="ctr"/>
            <a:r>
              <a:rPr lang="en-US" dirty="0" smtClean="0"/>
              <a:t>Humans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9382760" cy="4351338"/>
          </a:xfrm>
        </p:spPr>
        <p:txBody>
          <a:bodyPr>
            <a:normAutofit/>
          </a:bodyPr>
          <a:lstStyle/>
          <a:p>
            <a:pPr marL="0" indent="0" algn="ctr">
              <a:buNone/>
            </a:pPr>
            <a:r>
              <a:rPr lang="en-US" noProof="1" smtClean="0"/>
              <a:t>Humans understand and communicate in their own languages like Hindi, English,French</a:t>
            </a:r>
            <a:br>
              <a:rPr lang="en-US" noProof="1" smtClean="0"/>
            </a:br>
            <a:endParaRPr lang="en-US" noProof="1" smtClean="0"/>
          </a:p>
          <a:p>
            <a:endParaRPr lang="en-US" noProof="1"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678" y="2514600"/>
            <a:ext cx="9039282" cy="3911761"/>
          </a:xfrm>
          <a:prstGeom prst="rect">
            <a:avLst/>
          </a:prstGeom>
        </p:spPr>
      </p:pic>
    </p:spTree>
    <p:extLst>
      <p:ext uri="{BB962C8B-B14F-4D97-AF65-F5344CB8AC3E}">
        <p14:creationId xmlns:p14="http://schemas.microsoft.com/office/powerpoint/2010/main" val="2066184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81"/>
            <a:ext cx="10515600" cy="833663"/>
          </a:xfrm>
        </p:spPr>
        <p:txBody>
          <a:bodyPr/>
          <a:lstStyle/>
          <a:p>
            <a:pPr algn="ctr"/>
            <a:r>
              <a:rPr lang="en-US" dirty="0" smtClean="0"/>
              <a:t>Programming Languages </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9382760" cy="4351338"/>
          </a:xfrm>
        </p:spPr>
        <p:txBody>
          <a:bodyPr>
            <a:normAutofit/>
          </a:bodyPr>
          <a:lstStyle/>
          <a:p>
            <a:r>
              <a:rPr lang="en-US" noProof="1" smtClean="0"/>
              <a:t>In order for the  humans to interact with the computer we need a programming language which both a computer and a human understand and are well versed with.</a:t>
            </a:r>
            <a:br>
              <a:rPr lang="en-US" noProof="1" smtClean="0"/>
            </a:br>
            <a:r>
              <a:rPr lang="en-US" noProof="1" smtClean="0"/>
              <a:t/>
            </a:r>
            <a:br>
              <a:rPr lang="en-US" noProof="1" smtClean="0"/>
            </a:br>
            <a:endParaRPr lang="en-US" noProof="1" smtClean="0"/>
          </a:p>
          <a:p>
            <a:endParaRPr lang="en-US" noProof="1"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115" y="2489740"/>
            <a:ext cx="9069550" cy="4051735"/>
          </a:xfrm>
          <a:prstGeom prst="rect">
            <a:avLst/>
          </a:prstGeom>
        </p:spPr>
      </p:pic>
    </p:spTree>
    <p:extLst>
      <p:ext uri="{BB962C8B-B14F-4D97-AF65-F5344CB8AC3E}">
        <p14:creationId xmlns:p14="http://schemas.microsoft.com/office/powerpoint/2010/main" val="4264094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76"/>
            <a:ext cx="10282382" cy="833663"/>
          </a:xfrm>
        </p:spPr>
        <p:txBody>
          <a:bodyPr/>
          <a:lstStyle/>
          <a:p>
            <a:pPr algn="ctr"/>
            <a:r>
              <a:rPr lang="en-US" dirty="0" smtClean="0"/>
              <a:t>Java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9912" y="2115129"/>
            <a:ext cx="1106905" cy="2466496"/>
          </a:xfrm>
        </p:spPr>
      </p:pic>
      <p:sp>
        <p:nvSpPr>
          <p:cNvPr id="4" name="Slide Number Placeholder 3"/>
          <p:cNvSpPr>
            <a:spLocks noGrp="1"/>
          </p:cNvSpPr>
          <p:nvPr>
            <p:ph type="sldNum" sz="quarter" idx="10"/>
          </p:nvPr>
        </p:nvSpPr>
        <p:spPr/>
        <p:txBody>
          <a:bodyPr/>
          <a:lstStyle/>
          <a:p>
            <a:r>
              <a:rPr lang="en-US" smtClean="0"/>
              <a:t>PAGE </a:t>
            </a:r>
            <a:fld id="{4A9B5881-4007-4345-955A-79C2656F0C49}" type="slidenum">
              <a:rPr lang="en-US" smtClean="0"/>
              <a:pPr/>
              <a:t>5</a:t>
            </a:fld>
            <a:endParaRPr lang="en-US" dirty="0"/>
          </a:p>
        </p:txBody>
      </p:sp>
    </p:spTree>
    <p:extLst>
      <p:ext uri="{BB962C8B-B14F-4D97-AF65-F5344CB8AC3E}">
        <p14:creationId xmlns:p14="http://schemas.microsoft.com/office/powerpoint/2010/main" val="3319381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81"/>
            <a:ext cx="10515600" cy="833663"/>
          </a:xfrm>
        </p:spPr>
        <p:txBody>
          <a:bodyPr/>
          <a:lstStyle/>
          <a:p>
            <a:pPr algn="ctr"/>
            <a:r>
              <a:rPr lang="en-US" dirty="0" smtClean="0"/>
              <a:t>Java Programming Language </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10515600" cy="4351338"/>
          </a:xfrm>
        </p:spPr>
        <p:txBody>
          <a:bodyPr>
            <a:normAutofit fontScale="92500" lnSpcReduction="10000"/>
          </a:bodyPr>
          <a:lstStyle/>
          <a:p>
            <a:endParaRPr lang="en-US" noProof="1" smtClean="0"/>
          </a:p>
          <a:p>
            <a:r>
              <a:rPr lang="en-US" noProof="1" smtClean="0"/>
              <a:t>One </a:t>
            </a:r>
            <a:r>
              <a:rPr lang="en-US" noProof="1" smtClean="0"/>
              <a:t>such language that we are studying in this course is Java.</a:t>
            </a:r>
          </a:p>
          <a:p>
            <a:r>
              <a:rPr lang="en-US" noProof="1" smtClean="0"/>
              <a:t>Java language project was initiated by James Gosling, Mike Sheridan and Patrick Naughton at Sun Microsystems.</a:t>
            </a:r>
          </a:p>
          <a:p>
            <a:r>
              <a:rPr lang="en-US" noProof="1" smtClean="0"/>
              <a:t>The language was initially known as Oak owing to the Oak tree that stood outside of James Goslings office. It later got renamed to project Green and finally Java after Java coffee, the coffee from Indonesia.</a:t>
            </a:r>
          </a:p>
          <a:p>
            <a:r>
              <a:rPr lang="en-US" noProof="1" smtClean="0"/>
              <a:t>Syntax </a:t>
            </a:r>
            <a:r>
              <a:rPr lang="en-US" noProof="1" smtClean="0"/>
              <a:t>of Java is largely influenced by C/C++ syntax</a:t>
            </a:r>
            <a:r>
              <a:rPr lang="en-US" noProof="1" smtClean="0"/>
              <a:t>.</a:t>
            </a:r>
          </a:p>
          <a:p>
            <a:r>
              <a:rPr lang="en-US" noProof="1"/>
              <a:t>One of the key features was that it was Write once,run anywhere(WORA) piece of software. This meant a Java program could be run on a wide variety of machines without having to compile it </a:t>
            </a:r>
            <a:r>
              <a:rPr lang="en-US" noProof="1"/>
              <a:t>again</a:t>
            </a:r>
            <a:r>
              <a:rPr lang="en-US" noProof="1" smtClean="0"/>
              <a:t>.</a:t>
            </a:r>
            <a:endParaRPr lang="en-US" noProof="1" smtClean="0"/>
          </a:p>
          <a:p>
            <a:r>
              <a:rPr lang="en-US" noProof="1" smtClean="0"/>
              <a:t>Java was initially owned by Sun Microsystems but gradually it got acquired by Oracle Corporation in the year.</a:t>
            </a:r>
          </a:p>
          <a:p>
            <a:pPr marL="0" indent="0">
              <a:buNone/>
            </a:pPr>
            <a:r>
              <a:rPr lang="en-US" noProof="1" smtClean="0"/>
              <a:t> </a:t>
            </a:r>
            <a:endParaRPr lang="en-US" noProof="1"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4113418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7</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291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E32C0B-4052-44CB-9341-8AD8B2CC4712}">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220</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                            Programming     Languages</vt:lpstr>
      <vt:lpstr>Computers</vt:lpstr>
      <vt:lpstr>Humans</vt:lpstr>
      <vt:lpstr>Programming Languages </vt:lpstr>
      <vt:lpstr>Java</vt:lpstr>
      <vt:lpstr>Java Programming Language </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2020-05-09T18:12:05Z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