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7"/>
  </p:notesMasterIdLst>
  <p:handoutMasterIdLst>
    <p:handoutMasterId r:id="rId18"/>
  </p:handoutMasterIdLst>
  <p:sldIdLst>
    <p:sldId id="256" r:id="rId5"/>
    <p:sldId id="261" r:id="rId6"/>
    <p:sldId id="270" r:id="rId7"/>
    <p:sldId id="271" r:id="rId8"/>
    <p:sldId id="274" r:id="rId9"/>
    <p:sldId id="272" r:id="rId10"/>
    <p:sldId id="273" r:id="rId11"/>
    <p:sldId id="275" r:id="rId12"/>
    <p:sldId id="265" r:id="rId13"/>
    <p:sldId id="267" r:id="rId14"/>
    <p:sldId id="269"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2" autoAdjust="0"/>
  </p:normalViewPr>
  <p:slideViewPr>
    <p:cSldViewPr snapToGrid="0">
      <p:cViewPr varScale="1">
        <p:scale>
          <a:sx n="69" d="100"/>
          <a:sy n="69" d="100"/>
        </p:scale>
        <p:origin x="564" y="44"/>
      </p:cViewPr>
      <p:guideLst>
        <p:guide orient="horz" pos="2160"/>
        <p:guide pos="3840"/>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pPr/>
              <a:t>5/9/2020</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pPr/>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pPr/>
              <a:t>5/9/2020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pPr/>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p:txBody>
          <a:bodyPr>
            <a:normAutofit/>
          </a:bodyPr>
          <a:lstStyle/>
          <a:p>
            <a:pPr algn="ctr"/>
            <a:r>
              <a:rPr lang="en-US" dirty="0" smtClean="0"/>
              <a:t>Basics Of </a:t>
            </a:r>
            <a:br>
              <a:rPr lang="en-US" dirty="0" smtClean="0"/>
            </a:br>
            <a:r>
              <a:rPr lang="en-US" dirty="0" smtClean="0"/>
              <a:t>Java                 Program     </a:t>
            </a:r>
            <a:endParaRPr lang="en-US" dirty="0"/>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a:xfrm>
            <a:off x="0" y="-6380"/>
            <a:ext cx="6918037" cy="6727855"/>
          </a:xfrm>
        </p:spPr>
      </p:pic>
    </p:spTree>
    <p:extLst>
      <p:ext uri="{BB962C8B-B14F-4D97-AF65-F5344CB8AC3E}">
        <p14:creationId xmlns:p14="http://schemas.microsoft.com/office/powerpoint/2010/main" val="113625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Command Line Arguments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9543473" cy="4351338"/>
          </a:xfrm>
        </p:spPr>
        <p:txBody>
          <a:bodyPr>
            <a:normAutofit/>
          </a:bodyPr>
          <a:lstStyle/>
          <a:p>
            <a:endParaRPr lang="en-US" noProof="1" smtClean="0"/>
          </a:p>
          <a:p>
            <a:r>
              <a:rPr lang="en-US" noProof="1" smtClean="0"/>
              <a:t>While running a java program we can pass on some input to the program.</a:t>
            </a:r>
          </a:p>
          <a:p>
            <a:r>
              <a:rPr lang="en-US" noProof="1" smtClean="0"/>
              <a:t>Java reads this input in a String array.</a:t>
            </a:r>
          </a:p>
          <a:p>
            <a:r>
              <a:rPr lang="en-US" noProof="1" smtClean="0"/>
              <a:t>Ways of passing command lines : </a:t>
            </a:r>
          </a:p>
          <a:p>
            <a:pPr lvl="1"/>
            <a:r>
              <a:rPr lang="en-US" noProof="1" smtClean="0"/>
              <a:t>a b c</a:t>
            </a:r>
          </a:p>
          <a:p>
            <a:pPr lvl="1"/>
            <a:r>
              <a:rPr lang="en-US" noProof="1" smtClean="0"/>
              <a:t>a               b  c</a:t>
            </a:r>
          </a:p>
          <a:p>
            <a:pPr lvl="1"/>
            <a:r>
              <a:rPr lang="en-US" noProof="1" smtClean="0"/>
              <a:t>“a ” b c</a:t>
            </a:r>
          </a:p>
          <a:p>
            <a:r>
              <a:rPr lang="en-US" noProof="1" smtClean="0"/>
              <a:t>In case </a:t>
            </a:r>
            <a:r>
              <a:rPr lang="en-US" noProof="1" smtClean="0"/>
              <a:t>if</a:t>
            </a:r>
            <a:r>
              <a:rPr lang="en-US" noProof="1" smtClean="0"/>
              <a:t> </a:t>
            </a:r>
            <a:r>
              <a:rPr lang="en-US" noProof="1" smtClean="0"/>
              <a:t>no </a:t>
            </a:r>
            <a:r>
              <a:rPr lang="en-US" noProof="1" smtClean="0"/>
              <a:t>argument is passed, </a:t>
            </a:r>
            <a:r>
              <a:rPr lang="en-US" noProof="1" smtClean="0"/>
              <a:t>an array of zero size is passed.</a:t>
            </a:r>
          </a:p>
          <a:p>
            <a:r>
              <a:rPr lang="en-US" noProof="1" smtClean="0"/>
              <a:t>Example : </a:t>
            </a:r>
            <a:r>
              <a:rPr lang="en-US" noProof="1" smtClean="0"/>
              <a:t>The programmer may want to write a program to print a message of his choice on the command line</a:t>
            </a:r>
            <a:r>
              <a:rPr lang="en-US" noProof="1" smtClean="0"/>
              <a:t>. The programmer </a:t>
            </a:r>
            <a:r>
              <a:rPr lang="en-US" noProof="1" smtClean="0"/>
              <a:t>would just pass the </a:t>
            </a:r>
            <a:r>
              <a:rPr lang="en-US" noProof="1" smtClean="0"/>
              <a:t>message </a:t>
            </a:r>
            <a:r>
              <a:rPr lang="en-US" noProof="1" smtClean="0"/>
              <a:t>that he wants to be displayed on command line and the program would display it</a:t>
            </a:r>
            <a:r>
              <a:rPr lang="en-US" noProof="1" smtClean="0"/>
              <a:t>.</a:t>
            </a:r>
            <a:endParaRPr lang="en-US" noProof="1"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10</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5" name="Rectangle 4"/>
          <p:cNvSpPr/>
          <p:nvPr/>
        </p:nvSpPr>
        <p:spPr>
          <a:xfrm>
            <a:off x="5785658" y="3244334"/>
            <a:ext cx="620683" cy="369332"/>
          </a:xfrm>
          <a:prstGeom prst="rect">
            <a:avLst/>
          </a:prstGeom>
        </p:spPr>
        <p:txBody>
          <a:bodyPr wrap="none">
            <a:spAutoFit/>
          </a:bodyPr>
          <a:lstStyle/>
          <a:p>
            <a:r>
              <a:rPr lang="en-US" dirty="0"/>
              <a:t>a b c</a:t>
            </a:r>
          </a:p>
        </p:txBody>
      </p:sp>
      <p:sp>
        <p:nvSpPr>
          <p:cNvPr id="6" name="Rectangle 5"/>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454014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Compiling &amp; Running </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600" cy="4351338"/>
          </a:xfrm>
        </p:spPr>
        <p:txBody>
          <a:bodyPr>
            <a:normAutofit/>
          </a:bodyPr>
          <a:lstStyle/>
          <a:p>
            <a:r>
              <a:rPr lang="en-US" noProof="1" smtClean="0"/>
              <a:t>In the beginning it is important to understand the semantics of running a java program from command line.</a:t>
            </a:r>
          </a:p>
          <a:p>
            <a:r>
              <a:rPr lang="en-US" noProof="1" smtClean="0"/>
              <a:t>Refrain from using any IDE for some time.</a:t>
            </a:r>
          </a:p>
          <a:p>
            <a:r>
              <a:rPr lang="en-US" noProof="1" smtClean="0"/>
              <a:t>Javac &amp; java are the two tools that JDK provides to compile and execute your program respectively.</a:t>
            </a:r>
          </a:p>
          <a:p>
            <a:r>
              <a:rPr lang="en-US" b="1" noProof="1"/>
              <a:t>j</a:t>
            </a:r>
            <a:r>
              <a:rPr lang="en-US" b="1" noProof="1" smtClean="0"/>
              <a:t>avac WelcomeToJava.java</a:t>
            </a:r>
            <a:r>
              <a:rPr lang="en-US" noProof="1" smtClean="0"/>
              <a:t> creates WelcomeToJava.class file.</a:t>
            </a:r>
          </a:p>
          <a:p>
            <a:r>
              <a:rPr lang="en-US" b="1" noProof="1" smtClean="0"/>
              <a:t>Java WelcomeToJava</a:t>
            </a:r>
            <a:r>
              <a:rPr lang="en-US" noProof="1" smtClean="0"/>
              <a:t> runs the program.</a:t>
            </a:r>
          </a:p>
          <a:p>
            <a:r>
              <a:rPr lang="en-US" noProof="1" smtClean="0"/>
              <a:t>Package declaration is not just a logical segregation but physical also.</a:t>
            </a:r>
          </a:p>
          <a:p>
            <a:r>
              <a:rPr lang="en-US" noProof="1"/>
              <a:t>Format for running a java program : </a:t>
            </a:r>
            <a:r>
              <a:rPr lang="en-US" noProof="1" smtClean="0"/>
              <a:t>java &lt;</a:t>
            </a:r>
            <a:r>
              <a:rPr lang="en-US" noProof="1"/>
              <a:t>packageName&gt;.&lt;MainClassName&gt;</a:t>
            </a:r>
          </a:p>
          <a:p>
            <a:endParaRPr lang="en-US" noProof="1" smtClean="0"/>
          </a:p>
          <a:p>
            <a:endParaRPr lang="en-US" noProof="1" smtClean="0"/>
          </a:p>
          <a:p>
            <a:endParaRPr lang="en-US" noProof="1" smtClean="0"/>
          </a:p>
          <a:p>
            <a:endParaRPr lang="en-US" noProof="1"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11</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5" name="Rectangle 4"/>
          <p:cNvSpPr/>
          <p:nvPr/>
        </p:nvSpPr>
        <p:spPr>
          <a:xfrm>
            <a:off x="5785658" y="3244334"/>
            <a:ext cx="620683" cy="369332"/>
          </a:xfrm>
          <a:prstGeom prst="rect">
            <a:avLst/>
          </a:prstGeom>
        </p:spPr>
        <p:txBody>
          <a:bodyPr wrap="none">
            <a:spAutoFit/>
          </a:bodyPr>
          <a:lstStyle/>
          <a:p>
            <a:r>
              <a:rPr lang="en-US" dirty="0"/>
              <a:t>a b c</a:t>
            </a:r>
          </a:p>
        </p:txBody>
      </p:sp>
      <p:sp>
        <p:nvSpPr>
          <p:cNvPr id="6" name="Rectangle 5"/>
          <p:cNvSpPr/>
          <p:nvPr/>
        </p:nvSpPr>
        <p:spPr>
          <a:xfrm>
            <a:off x="5785658" y="3244334"/>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732706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pPr algn="ctr"/>
            <a:r>
              <a:rPr lang="en-US"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12</a:t>
            </a:fld>
            <a:endParaRPr lang="en-US" dirty="0"/>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adec="http://schemas.microsoft.com/office/drawing/2017/decorative" xmlns=""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1704949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Exam Objectives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825625"/>
            <a:ext cx="5484223" cy="4351338"/>
          </a:xfrm>
        </p:spPr>
        <p:txBody>
          <a:bodyPr>
            <a:normAutofit/>
          </a:bodyPr>
          <a:lstStyle/>
          <a:p>
            <a:endParaRPr lang="en-US" dirty="0" smtClean="0"/>
          </a:p>
          <a:p>
            <a:endParaRPr lang="en-US" dirty="0"/>
          </a:p>
          <a:p>
            <a:endParaRPr lang="en-US" dirty="0" smtClean="0"/>
          </a:p>
          <a:p>
            <a:r>
              <a:rPr lang="en-US" dirty="0" smtClean="0"/>
              <a:t>Create </a:t>
            </a:r>
            <a:r>
              <a:rPr lang="en-US" dirty="0"/>
              <a:t>an executable Java program with a main class</a:t>
            </a:r>
          </a:p>
          <a:p>
            <a:r>
              <a:rPr lang="en-US" dirty="0"/>
              <a:t>Compile and run a Java program from the command </a:t>
            </a:r>
            <a:r>
              <a:rPr lang="en-US" dirty="0" smtClean="0"/>
              <a:t>line</a:t>
            </a:r>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7" name="Picture 6" descr="lesson-planning-1-638.png"/>
          <p:cNvPicPr>
            <a:picLocks noChangeAspect="1"/>
          </p:cNvPicPr>
          <p:nvPr/>
        </p:nvPicPr>
        <p:blipFill>
          <a:blip r:embed="rId2"/>
          <a:stretch>
            <a:fillRect/>
          </a:stretch>
        </p:blipFill>
        <p:spPr>
          <a:xfrm>
            <a:off x="6518364" y="1683339"/>
            <a:ext cx="4849857" cy="4562475"/>
          </a:xfrm>
          <a:prstGeom prst="rect">
            <a:avLst/>
          </a:prstGeom>
        </p:spPr>
      </p:pic>
    </p:spTree>
    <p:extLst>
      <p:ext uri="{BB962C8B-B14F-4D97-AF65-F5344CB8AC3E}">
        <p14:creationId xmlns:p14="http://schemas.microsoft.com/office/powerpoint/2010/main" val="128110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Steps to run a Java program</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773382"/>
            <a:ext cx="10515600" cy="4403581"/>
          </a:xfrm>
        </p:spPr>
        <p:txBody>
          <a:bodyPr>
            <a:normAutofit/>
          </a:bodyPr>
          <a:lstStyle/>
          <a:p>
            <a:endParaRPr lang="en-US" sz="2800" noProof="1" smtClean="0"/>
          </a:p>
          <a:p>
            <a:endParaRPr lang="en-US" sz="2800" noProof="1"/>
          </a:p>
          <a:p>
            <a:r>
              <a:rPr lang="en-US" sz="2800" noProof="1" smtClean="0"/>
              <a:t>Step 1 : Writing the code for executing a functionality.</a:t>
            </a:r>
          </a:p>
          <a:p>
            <a:r>
              <a:rPr lang="en-US" sz="2800" noProof="1" smtClean="0"/>
              <a:t>Step 2 : Save the code in (Step 1) into a file with .java </a:t>
            </a:r>
            <a:r>
              <a:rPr lang="en-US" sz="2800" noProof="1" smtClean="0"/>
              <a:t>extension</a:t>
            </a:r>
            <a:r>
              <a:rPr lang="en-US" sz="2800" noProof="1" smtClean="0"/>
              <a:t>.</a:t>
            </a:r>
          </a:p>
          <a:p>
            <a:r>
              <a:rPr lang="en-US" sz="2800" noProof="1" smtClean="0"/>
              <a:t>Steps 3 : Compile the .java file using the javac command. This will generate a .class file.</a:t>
            </a:r>
          </a:p>
          <a:p>
            <a:r>
              <a:rPr lang="en-US" sz="2800" noProof="1" smtClean="0"/>
              <a:t>Step 4 : Run the program using the java command.</a:t>
            </a:r>
            <a:endParaRPr lang="en-US" sz="2800"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5" name="Rectangle 4"/>
          <p:cNvSpPr/>
          <p:nvPr/>
        </p:nvSpPr>
        <p:spPr>
          <a:xfrm>
            <a:off x="5785658" y="3244334"/>
            <a:ext cx="620683" cy="369332"/>
          </a:xfrm>
          <a:prstGeom prst="rect">
            <a:avLst/>
          </a:prstGeom>
        </p:spPr>
        <p:txBody>
          <a:bodyPr wrap="none">
            <a:spAutoFit/>
          </a:bodyPr>
          <a:lstStyle/>
          <a:p>
            <a:r>
              <a:rPr lang="en-US" dirty="0"/>
              <a:t>a b c</a:t>
            </a:r>
          </a:p>
        </p:txBody>
      </p:sp>
      <p:sp>
        <p:nvSpPr>
          <p:cNvPr id="6" name="Rectangle 5"/>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3967718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Compile Step</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773382"/>
            <a:ext cx="10515600" cy="4403581"/>
          </a:xfrm>
        </p:spPr>
        <p:txBody>
          <a:bodyPr>
            <a:noAutofit/>
          </a:bodyPr>
          <a:lstStyle/>
          <a:p>
            <a:r>
              <a:rPr lang="en-US" sz="2400" dirty="0"/>
              <a:t>As per wiki , a compiler is a computer program that translates computer code written in one programming language (the source language) into another language (the target language</a:t>
            </a:r>
            <a:r>
              <a:rPr lang="en-US" sz="2400" dirty="0" smtClean="0"/>
              <a:t>). It could generate an intermediate code or an executable file that can directly be executed on the underlying platform.</a:t>
            </a:r>
          </a:p>
          <a:p>
            <a:r>
              <a:rPr lang="en-US" sz="2400" noProof="1" smtClean="0"/>
              <a:t>Java compiler takes the source code written in a .java file and converts  that code into an intermediate code known as Bytecode.This byte code is then executed using java command. This executes our program and generates an output accordingly.</a:t>
            </a:r>
          </a:p>
          <a:p>
            <a:r>
              <a:rPr lang="en-US" sz="2400" noProof="1" smtClean="0"/>
              <a:t>The intermediate byte code that is generated during the compile step is an important step as that makes Java platform independent. This means that the .class file can be taken on any platform/machine/OS and executed there</a:t>
            </a:r>
            <a:r>
              <a:rPr lang="en-US" sz="2400" noProof="1" smtClean="0"/>
              <a:t>.</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5" name="Rectangle 4"/>
          <p:cNvSpPr/>
          <p:nvPr/>
        </p:nvSpPr>
        <p:spPr>
          <a:xfrm>
            <a:off x="5785658" y="3244334"/>
            <a:ext cx="620683" cy="369332"/>
          </a:xfrm>
          <a:prstGeom prst="rect">
            <a:avLst/>
          </a:prstGeom>
        </p:spPr>
        <p:txBody>
          <a:bodyPr wrap="none">
            <a:spAutoFit/>
          </a:bodyPr>
          <a:lstStyle/>
          <a:p>
            <a:r>
              <a:rPr lang="en-US" dirty="0"/>
              <a:t>a b c</a:t>
            </a:r>
          </a:p>
        </p:txBody>
      </p:sp>
      <p:sp>
        <p:nvSpPr>
          <p:cNvPr id="6" name="Rectangle 5"/>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2019283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C++: The pre-Java world</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773382"/>
            <a:ext cx="10515600" cy="4403581"/>
          </a:xfrm>
        </p:spPr>
        <p:txBody>
          <a:bodyPr>
            <a:noAutofit/>
          </a:bodyPr>
          <a:lstStyle/>
          <a:p>
            <a:r>
              <a:rPr lang="en-US" sz="2400" noProof="1" smtClean="0"/>
              <a:t>Java is primarily based one of the popular programming language. </a:t>
            </a:r>
          </a:p>
          <a:p>
            <a:r>
              <a:rPr lang="en-US" sz="2400" noProof="1" smtClean="0"/>
              <a:t>One of the major drawback of C++ was that the executable code was not platform independent. This means that the code written in C++ had to be compiled again and again for different platforms. This was a teadious task for a programmer to do.</a:t>
            </a:r>
          </a:p>
          <a:p>
            <a:r>
              <a:rPr lang="en-US" sz="2400" noProof="1" smtClean="0"/>
              <a:t>Java creators had this issue at the back of their mind and they wrote java in such a was to do away with this drawback.</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5" name="Rectangle 4"/>
          <p:cNvSpPr/>
          <p:nvPr/>
        </p:nvSpPr>
        <p:spPr>
          <a:xfrm>
            <a:off x="5785658" y="3244334"/>
            <a:ext cx="620683" cy="369332"/>
          </a:xfrm>
          <a:prstGeom prst="rect">
            <a:avLst/>
          </a:prstGeom>
        </p:spPr>
        <p:txBody>
          <a:bodyPr wrap="none">
            <a:spAutoFit/>
          </a:bodyPr>
          <a:lstStyle/>
          <a:p>
            <a:r>
              <a:rPr lang="en-US" dirty="0"/>
              <a:t>a b c</a:t>
            </a:r>
          </a:p>
        </p:txBody>
      </p:sp>
      <p:sp>
        <p:nvSpPr>
          <p:cNvPr id="6" name="Rectangle 5"/>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1217510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Java : Platform Independency</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773382"/>
            <a:ext cx="10515600" cy="4403581"/>
          </a:xfrm>
        </p:spPr>
        <p:txBody>
          <a:bodyPr>
            <a:normAutofit/>
          </a:bodyPr>
          <a:lstStyle/>
          <a:p>
            <a:r>
              <a:rPr lang="en-US" sz="2800" noProof="1" smtClean="0"/>
              <a:t>This is known as Write once run anywhere (WORA).</a:t>
            </a:r>
            <a:endParaRPr lang="en-US" sz="2800"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5" name="Rectangle 4"/>
          <p:cNvSpPr/>
          <p:nvPr/>
        </p:nvSpPr>
        <p:spPr>
          <a:xfrm>
            <a:off x="5785658" y="3244334"/>
            <a:ext cx="620683" cy="369332"/>
          </a:xfrm>
          <a:prstGeom prst="rect">
            <a:avLst/>
          </a:prstGeom>
        </p:spPr>
        <p:txBody>
          <a:bodyPr wrap="none">
            <a:spAutoFit/>
          </a:bodyPr>
          <a:lstStyle/>
          <a:p>
            <a:r>
              <a:rPr lang="en-US" dirty="0"/>
              <a:t>a b c</a:t>
            </a:r>
          </a:p>
        </p:txBody>
      </p:sp>
      <p:sp>
        <p:nvSpPr>
          <p:cNvPr id="6" name="Rectangle 5"/>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5062556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Java Virtual Machine</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690256"/>
            <a:ext cx="10515600" cy="4486708"/>
          </a:xfrm>
        </p:spPr>
        <p:txBody>
          <a:bodyPr>
            <a:normAutofit/>
          </a:bodyPr>
          <a:lstStyle/>
          <a:p>
            <a:r>
              <a:rPr lang="en-US" sz="2800" noProof="1" smtClean="0"/>
              <a:t>Java virtual machine (JVM) is the piece of software that is responsible for running a java application.</a:t>
            </a:r>
          </a:p>
          <a:p>
            <a:r>
              <a:rPr lang="en-US" sz="2800" noProof="1" smtClean="0"/>
              <a:t>A java application is executed by the following command : </a:t>
            </a:r>
            <a:r>
              <a:rPr lang="en-US" sz="2800" noProof="1"/>
              <a:t/>
            </a:r>
            <a:br>
              <a:rPr lang="en-US" sz="2800" noProof="1"/>
            </a:br>
            <a:r>
              <a:rPr lang="en-US" sz="2800" noProof="1" smtClean="0"/>
              <a:t>            java WelcomeToJava</a:t>
            </a:r>
          </a:p>
          <a:p>
            <a:r>
              <a:rPr lang="en-US" sz="2800" noProof="1" smtClean="0"/>
              <a:t>Here ‘java’ represents the java virtual machine(JVM) which runs the java program.</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5" name="Rectangle 4"/>
          <p:cNvSpPr/>
          <p:nvPr/>
        </p:nvSpPr>
        <p:spPr>
          <a:xfrm>
            <a:off x="5785658" y="3244334"/>
            <a:ext cx="620683" cy="369332"/>
          </a:xfrm>
          <a:prstGeom prst="rect">
            <a:avLst/>
          </a:prstGeom>
        </p:spPr>
        <p:txBody>
          <a:bodyPr wrap="none">
            <a:spAutoFit/>
          </a:bodyPr>
          <a:lstStyle/>
          <a:p>
            <a:r>
              <a:rPr lang="en-US" dirty="0"/>
              <a:t>a b c</a:t>
            </a:r>
          </a:p>
        </p:txBody>
      </p:sp>
      <p:sp>
        <p:nvSpPr>
          <p:cNvPr id="6" name="Rectangle 5"/>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14182587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a:t>Writing the first Java program</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825625"/>
            <a:ext cx="5132190" cy="4351338"/>
          </a:xfrm>
        </p:spPr>
        <p:txBody>
          <a:bodyPr>
            <a:normAutofit/>
          </a:bodyPr>
          <a:lstStyle/>
          <a:p>
            <a:endParaRPr lang="en-US" noProof="1" smtClean="0"/>
          </a:p>
          <a:p>
            <a:r>
              <a:rPr lang="en-US" noProof="1" smtClean="0"/>
              <a:t>WelcomeToJava is the name of a class. This class is present in a file named WelcomeToJava.java</a:t>
            </a:r>
          </a:p>
          <a:p>
            <a:r>
              <a:rPr lang="en-US" noProof="1" smtClean="0"/>
              <a:t>The class WelcomeToJava contains a method named main().</a:t>
            </a:r>
          </a:p>
          <a:p>
            <a:r>
              <a:rPr lang="en-US" noProof="1" smtClean="0"/>
              <a:t>The method main() takes in a parameter of type String.</a:t>
            </a:r>
          </a:p>
          <a:p>
            <a:r>
              <a:rPr lang="en-US" noProof="1" smtClean="0"/>
              <a:t>The statement System.out.println is used to print to the command line. Here the program prints the string ‘Welcome to Java !!’ on the command line.</a:t>
            </a:r>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5" name="Rectangle 4"/>
          <p:cNvSpPr/>
          <p:nvPr/>
        </p:nvSpPr>
        <p:spPr>
          <a:xfrm>
            <a:off x="5785658" y="3244334"/>
            <a:ext cx="620683" cy="369332"/>
          </a:xfrm>
          <a:prstGeom prst="rect">
            <a:avLst/>
          </a:prstGeom>
        </p:spPr>
        <p:txBody>
          <a:bodyPr wrap="none">
            <a:spAutoFit/>
          </a:bodyPr>
          <a:lstStyle/>
          <a:p>
            <a:r>
              <a:rPr lang="en-US" dirty="0"/>
              <a:t>a b c</a:t>
            </a:r>
          </a:p>
        </p:txBody>
      </p:sp>
      <p:sp>
        <p:nvSpPr>
          <p:cNvPr id="6" name="Rectangle 5"/>
          <p:cNvSpPr/>
          <p:nvPr/>
        </p:nvSpPr>
        <p:spPr>
          <a:xfrm>
            <a:off x="5785658" y="3244334"/>
            <a:ext cx="184731" cy="369332"/>
          </a:xfrm>
          <a:prstGeom prst="rect">
            <a:avLst/>
          </a:prstGeom>
        </p:spPr>
        <p:txBody>
          <a:bodyPr wrap="none">
            <a:spAutoFit/>
          </a:bodyPr>
          <a:lstStyle/>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9555" y="1825625"/>
            <a:ext cx="4987405" cy="4351337"/>
          </a:xfrm>
          <a:prstGeom prst="rect">
            <a:avLst/>
          </a:prstGeom>
        </p:spPr>
      </p:pic>
    </p:spTree>
    <p:extLst>
      <p:ext uri="{BB962C8B-B14F-4D97-AF65-F5344CB8AC3E}">
        <p14:creationId xmlns:p14="http://schemas.microsoft.com/office/powerpoint/2010/main" val="1205512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712163"/>
            <a:ext cx="10515600" cy="833663"/>
          </a:xfrm>
        </p:spPr>
        <p:txBody>
          <a:bodyPr/>
          <a:lstStyle/>
          <a:p>
            <a:pPr algn="ctr"/>
            <a:r>
              <a:rPr lang="en-US" dirty="0" smtClean="0"/>
              <a:t>Entry Point to the World of </a:t>
            </a:r>
            <a:r>
              <a:rPr lang="en-US" dirty="0" smtClean="0"/>
              <a:t>Java </a:t>
            </a:r>
            <a:r>
              <a:rPr lang="en-US" dirty="0" smtClean="0"/>
              <a:t>: </a:t>
            </a:r>
            <a:r>
              <a:rPr lang="en-US" dirty="0" smtClean="0"/>
              <a:t>main() </a:t>
            </a:r>
            <a:r>
              <a:rPr lang="en-US" dirty="0"/>
              <a:t>m</a:t>
            </a:r>
            <a:r>
              <a:rPr lang="en-US" dirty="0" smtClean="0"/>
              <a:t>ethod</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825625"/>
            <a:ext cx="6005945" cy="4351338"/>
          </a:xfrm>
        </p:spPr>
        <p:txBody>
          <a:bodyPr>
            <a:normAutofit/>
          </a:bodyPr>
          <a:lstStyle/>
          <a:p>
            <a:endParaRPr lang="en-US" dirty="0" smtClean="0"/>
          </a:p>
          <a:p>
            <a:r>
              <a:rPr lang="en-US" dirty="0" smtClean="0"/>
              <a:t>Serves </a:t>
            </a:r>
            <a:r>
              <a:rPr lang="en-US" dirty="0" smtClean="0"/>
              <a:t>as an entry point to any java program. Almost all java programs whether it be a web server written in java or a web application or a desktop application , all begin with a main method and then extend further</a:t>
            </a:r>
            <a:r>
              <a:rPr lang="en-US" dirty="0" smtClean="0"/>
              <a:t>.</a:t>
            </a:r>
          </a:p>
          <a:p>
            <a:endParaRPr lang="en-US" dirty="0" smtClean="0"/>
          </a:p>
          <a:p>
            <a:r>
              <a:rPr lang="en-US" dirty="0" smtClean="0"/>
              <a:t>Just like a VISA document acts like an entry point to any country and you need to satisfy all the conditions in order to possess </a:t>
            </a:r>
            <a:r>
              <a:rPr lang="en-US" dirty="0" smtClean="0"/>
              <a:t>one, </a:t>
            </a:r>
            <a:r>
              <a:rPr lang="en-US" dirty="0" smtClean="0"/>
              <a:t>similar is the case with main method in java</a:t>
            </a:r>
            <a:r>
              <a:rPr lang="en-US" dirty="0" smtClean="0"/>
              <a:t>.</a:t>
            </a:r>
            <a:r>
              <a:rPr lang="en-US" dirty="0" smtClean="0"/>
              <a:t>	</a:t>
            </a:r>
          </a:p>
          <a:p>
            <a:r>
              <a:rPr lang="en-US" dirty="0" smtClean="0"/>
              <a:t>There many valid and invalid ways of writing a main method.</a:t>
            </a:r>
          </a:p>
          <a:p>
            <a:r>
              <a:rPr lang="en-US" dirty="0" smtClean="0"/>
              <a:t>There are some rules of </a:t>
            </a:r>
            <a:endParaRPr lang="en-US" dirty="0" smtClean="0"/>
          </a:p>
          <a:p>
            <a:endParaRPr lang="en-US"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9</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9636" y="1964447"/>
            <a:ext cx="4334163" cy="4204507"/>
          </a:xfrm>
          <a:prstGeom prst="rect">
            <a:avLst/>
          </a:prstGeom>
        </p:spPr>
      </p:pic>
    </p:spTree>
    <p:extLst>
      <p:ext uri="{BB962C8B-B14F-4D97-AF65-F5344CB8AC3E}">
        <p14:creationId xmlns:p14="http://schemas.microsoft.com/office/powerpoint/2010/main" val="2944664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E32C0B-4052-44CB-9341-8AD8B2CC4712}">
  <ds:schemaRefs>
    <ds:schemaRef ds:uri="http://schemas.microsoft.com/office/2006/documentManagement/types"/>
    <ds:schemaRef ds:uri="http://schemas.openxmlformats.org/package/2006/metadata/core-properties"/>
    <ds:schemaRef ds:uri="16c05727-aa75-4e4a-9b5f-8a80a1165891"/>
    <ds:schemaRef ds:uri="http://purl.org/dc/elements/1.1/"/>
    <ds:schemaRef ds:uri="http://schemas.microsoft.com/office/infopath/2007/PartnerControls"/>
    <ds:schemaRef ds:uri="http://schemas.microsoft.com/office/2006/metadata/properties"/>
    <ds:schemaRef ds:uri="http://purl.org/dc/term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B7C387-AFDC-4FE3-A658-984B7F35F1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838</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Basics Of  Java                 Program     </vt:lpstr>
      <vt:lpstr>Exam Objectives</vt:lpstr>
      <vt:lpstr>Steps to run a Java program</vt:lpstr>
      <vt:lpstr>Compile Step</vt:lpstr>
      <vt:lpstr>C++: The pre-Java world</vt:lpstr>
      <vt:lpstr>Java : Platform Independency</vt:lpstr>
      <vt:lpstr>Java Virtual Machine</vt:lpstr>
      <vt:lpstr>Writing the first Java program</vt:lpstr>
      <vt:lpstr>Entry Point to the World of Java : main() method</vt:lpstr>
      <vt:lpstr>Command Line Arguments</vt:lpstr>
      <vt:lpstr>Compiling &amp; Running </vt:lpstr>
      <vt:lpstr>Questions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2020-05-09T16:20:40Z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