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56" r:id="rId5"/>
    <p:sldId id="261" r:id="rId6"/>
    <p:sldId id="282" r:id="rId7"/>
    <p:sldId id="283" r:id="rId8"/>
    <p:sldId id="284" r:id="rId9"/>
    <p:sldId id="286" r:id="rId10"/>
    <p:sldId id="257" r:id="rId11"/>
    <p:sldId id="28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712" autoAdjust="0"/>
  </p:normalViewPr>
  <p:slideViewPr>
    <p:cSldViewPr snapToGrid="0">
      <p:cViewPr varScale="1">
        <p:scale>
          <a:sx n="69" d="100"/>
          <a:sy n="69" d="100"/>
        </p:scale>
        <p:origin x="488"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4/11/2020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String</a:t>
            </a:r>
            <a:endParaRPr lang="en-US" sz="5400"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endParaRPr lang="en-US" sz="2800" b="1" dirty="0" smtClean="0"/>
          </a:p>
          <a:p>
            <a:r>
              <a:rPr lang="en-US" sz="2800" b="1" dirty="0"/>
              <a:t>Working with String </a:t>
            </a:r>
            <a:r>
              <a:rPr lang="en-US" sz="2800" b="1" dirty="0" smtClean="0"/>
              <a:t>APIs</a:t>
            </a:r>
          </a:p>
          <a:p>
            <a:pPr lvl="1"/>
            <a:r>
              <a:rPr lang="en-US" sz="2400" dirty="0" smtClean="0"/>
              <a:t>Create </a:t>
            </a:r>
            <a:r>
              <a:rPr lang="en-US" sz="2400" dirty="0"/>
              <a:t>and manipulate </a:t>
            </a:r>
            <a:r>
              <a:rPr lang="en-US" sz="2400" dirty="0" smtClean="0"/>
              <a:t>Strings.</a:t>
            </a:r>
            <a:endParaRPr lang="en-US" sz="2400" dirty="0"/>
          </a:p>
          <a:p>
            <a:pPr lvl="1"/>
            <a:r>
              <a:rPr lang="en-US" sz="2400" dirty="0" smtClean="0"/>
              <a:t>Manipulate </a:t>
            </a:r>
            <a:r>
              <a:rPr lang="en-US" sz="2400" dirty="0"/>
              <a:t>data using the </a:t>
            </a:r>
            <a:r>
              <a:rPr lang="en-US" sz="2400" dirty="0" err="1"/>
              <a:t>StringBuilder</a:t>
            </a:r>
            <a:r>
              <a:rPr lang="en-US" sz="2400" dirty="0"/>
              <a:t> class </a:t>
            </a:r>
            <a:r>
              <a:rPr lang="en-US" sz="2400" dirty="0" smtClean="0"/>
              <a:t>and</a:t>
            </a:r>
            <a:br>
              <a:rPr lang="en-US" sz="2400" dirty="0" smtClean="0"/>
            </a:br>
            <a:r>
              <a:rPr lang="en-US" sz="2400" dirty="0" smtClean="0"/>
              <a:t>its methods.</a:t>
            </a:r>
            <a:endParaRPr lang="en-US" sz="24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String: An Introduction</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String in java is a class whose </a:t>
            </a:r>
            <a:r>
              <a:rPr lang="en-US" sz="2800" b="1" i="1" u="sng" dirty="0" smtClean="0"/>
              <a:t>object</a:t>
            </a:r>
            <a:r>
              <a:rPr lang="en-US" sz="2800" dirty="0" smtClean="0"/>
              <a:t> is a collection of zero or more characters.</a:t>
            </a:r>
          </a:p>
          <a:p>
            <a:r>
              <a:rPr lang="en-US" sz="2600" dirty="0" smtClean="0"/>
              <a:t>Examples of objects of String class : “String” , “ABC” , “123”.</a:t>
            </a:r>
          </a:p>
          <a:p>
            <a:r>
              <a:rPr lang="en-US" sz="2600" dirty="0" smtClean="0"/>
              <a:t>Java manages whole implementation of String.</a:t>
            </a:r>
            <a:endParaRPr lang="en-US" sz="2600" dirty="0" smtClean="0"/>
          </a:p>
          <a:p>
            <a:r>
              <a:rPr lang="en-US" sz="2600" dirty="0" smtClean="0"/>
              <a:t>String is a final class which means it cant be inherited further and modified.</a:t>
            </a:r>
          </a:p>
          <a:p>
            <a:r>
              <a:rPr lang="en-US" sz="2600" dirty="0" smtClean="0"/>
              <a:t>String objects are immutable. This means that object once created with a specific set of characters cannot be changed. New String can be created but original one cannot be modified.</a:t>
            </a:r>
            <a:endParaRPr lang="en-US" sz="2600" dirty="0" smtClean="0"/>
          </a:p>
          <a:p>
            <a:endParaRPr lang="en-US" sz="26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66610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String Interning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70000" lnSpcReduction="20000"/>
          </a:bodyPr>
          <a:lstStyle/>
          <a:p>
            <a:r>
              <a:rPr lang="en-US" sz="2800" dirty="0" smtClean="0"/>
              <a:t>In java , String is allocated in a special portion of heap memory known as “string pool”.</a:t>
            </a:r>
          </a:p>
          <a:p>
            <a:r>
              <a:rPr lang="en-US" sz="2800" dirty="0" smtClean="0"/>
              <a:t>In order to implement String in an efficient way , a single object is created for all objects of String that have the same character sequence. This means that all String references that point to an object which has same character </a:t>
            </a:r>
            <a:r>
              <a:rPr lang="en-US" sz="2800" dirty="0"/>
              <a:t>sequence</a:t>
            </a:r>
            <a:r>
              <a:rPr lang="en-US" sz="2800" dirty="0" smtClean="0"/>
              <a:t> actually point to the same object.</a:t>
            </a:r>
            <a:r>
              <a:rPr lang="en-US" dirty="0"/>
              <a:t> </a:t>
            </a:r>
            <a:endParaRPr lang="en-US" dirty="0" smtClean="0"/>
          </a:p>
          <a:p>
            <a:r>
              <a:rPr lang="en-US" sz="2900" dirty="0" smtClean="0"/>
              <a:t>If the compiler can resolve the character sequence of a string then only it </a:t>
            </a:r>
            <a:r>
              <a:rPr lang="en-US" sz="2900" smtClean="0"/>
              <a:t>is interned.</a:t>
            </a:r>
            <a:endParaRPr lang="en-US" sz="2900" dirty="0" smtClean="0"/>
          </a:p>
          <a:p>
            <a:r>
              <a:rPr lang="en-US" sz="2800" dirty="0" smtClean="0"/>
              <a:t>String </a:t>
            </a:r>
            <a:r>
              <a:rPr lang="en-US" sz="2800" dirty="0"/>
              <a:t>pooling is Java's way of saving program memory by avoiding creation </a:t>
            </a:r>
            <a:r>
              <a:rPr lang="en-US" sz="2800" dirty="0" smtClean="0"/>
              <a:t>of multiple </a:t>
            </a:r>
            <a:r>
              <a:rPr lang="en-US" sz="2800" dirty="0"/>
              <a:t>String objects containing the same </a:t>
            </a:r>
            <a:r>
              <a:rPr lang="en-US" sz="2800" dirty="0" smtClean="0"/>
              <a:t>value.</a:t>
            </a:r>
            <a:endParaRPr lang="en-US" sz="2800" dirty="0"/>
          </a:p>
          <a:p>
            <a:r>
              <a:rPr lang="en-US" sz="2800" dirty="0" smtClean="0"/>
              <a:t>But what happens if a reference to the object modifies the String object. Will not all references start pointing to the changed copy of the object ?</a:t>
            </a:r>
          </a:p>
          <a:p>
            <a:r>
              <a:rPr lang="en-US" sz="2800" dirty="0" smtClean="0"/>
              <a:t>This is where </a:t>
            </a:r>
            <a:r>
              <a:rPr lang="en-US" sz="2800" b="1" i="1" u="sng" dirty="0" smtClean="0"/>
              <a:t>immutability</a:t>
            </a:r>
            <a:r>
              <a:rPr lang="en-US" sz="2800" dirty="0" smtClean="0"/>
              <a:t> of the String object comes in handy. Whenever a String object is modified, original object is never modified. Instead a new String object is created with the changed character pattern and assigned to the reference. This ensures that all other reference to the original object point to the same character pattern while the reference that changed the String object points to the changed object.</a:t>
            </a:r>
          </a:p>
          <a:p>
            <a:r>
              <a:rPr lang="en-US" sz="2800" dirty="0" smtClean="0"/>
              <a:t>This phenomenon is referred to as </a:t>
            </a:r>
            <a:r>
              <a:rPr lang="en-US" sz="2800" b="1" i="1" u="sng" dirty="0" smtClean="0"/>
              <a:t>interning</a:t>
            </a:r>
            <a:r>
              <a:rPr lang="en-US" sz="2800" dirty="0" smtClean="0"/>
              <a:t> of string.</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745771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String Creation</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85000" lnSpcReduction="10000"/>
          </a:bodyPr>
          <a:lstStyle/>
          <a:p>
            <a:r>
              <a:rPr lang="en-US" sz="2800" dirty="0" smtClean="0"/>
              <a:t>Strings can be creating by the way of direct assignment.</a:t>
            </a:r>
          </a:p>
          <a:p>
            <a:pPr lvl="1"/>
            <a:r>
              <a:rPr lang="en-US" sz="2600" dirty="0" smtClean="0"/>
              <a:t>Examp</a:t>
            </a:r>
            <a:r>
              <a:rPr lang="en-US" sz="2600" dirty="0" smtClean="0"/>
              <a:t>le : String </a:t>
            </a:r>
            <a:r>
              <a:rPr lang="en-US" sz="2600" dirty="0" err="1" smtClean="0"/>
              <a:t>str</a:t>
            </a:r>
            <a:r>
              <a:rPr lang="en-US" sz="2600" dirty="0" smtClean="0"/>
              <a:t> = “OCP”</a:t>
            </a:r>
          </a:p>
          <a:p>
            <a:r>
              <a:rPr lang="en-US" sz="2800" dirty="0" smtClean="0"/>
              <a:t>All string created using the above way are interned automatically by the JVM.</a:t>
            </a:r>
          </a:p>
          <a:p>
            <a:r>
              <a:rPr lang="en-US" sz="2800" dirty="0" smtClean="0"/>
              <a:t>In order to create a normal heap based object of string, </a:t>
            </a:r>
            <a:r>
              <a:rPr lang="en-US" sz="2800" b="1" i="1" u="sng" dirty="0" smtClean="0"/>
              <a:t>new</a:t>
            </a:r>
            <a:r>
              <a:rPr lang="en-US" sz="2800" dirty="0" smtClean="0"/>
              <a:t> operator is used. Interning does not apply on these objects and these act like any other Java object.</a:t>
            </a:r>
          </a:p>
          <a:p>
            <a:r>
              <a:rPr lang="en-US" sz="2800" dirty="0" smtClean="0"/>
              <a:t>In order to convert a heap based normal String object, intern() method of String comes in handy. If intern() method is called on objects created using the new operator , JVM searches through the string pool and if an object with the same character pattern is found , it is returned. Otherwise a new object is created on the string pool and returned. Any future request to created an interned object with the same character pattern is satisfied using the above object.</a:t>
            </a:r>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886034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Other Points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 operator is overloaded for Strings. </a:t>
            </a:r>
            <a:r>
              <a:rPr lang="en-US" sz="2800" dirty="0" smtClean="0"/>
              <a:t>String addition follows the given rules:</a:t>
            </a:r>
          </a:p>
          <a:p>
            <a:pPr lvl="1"/>
            <a:r>
              <a:rPr lang="en-US" sz="2000" dirty="0"/>
              <a:t>If the non-string operand is a reference variable, the </a:t>
            </a:r>
            <a:r>
              <a:rPr lang="en-US" sz="2000" dirty="0" err="1"/>
              <a:t>toString</a:t>
            </a:r>
            <a:r>
              <a:rPr lang="en-US" sz="2000" dirty="0"/>
              <a:t>() </a:t>
            </a:r>
            <a:r>
              <a:rPr lang="en-US" sz="2000" dirty="0" smtClean="0"/>
              <a:t>method is </a:t>
            </a:r>
            <a:r>
              <a:rPr lang="en-US" sz="2000" dirty="0"/>
              <a:t>invoked on that reference to get a string representation of that object.</a:t>
            </a:r>
          </a:p>
          <a:p>
            <a:pPr lvl="1"/>
            <a:r>
              <a:rPr lang="en-US" sz="2000" dirty="0" smtClean="0"/>
              <a:t>If </a:t>
            </a:r>
            <a:r>
              <a:rPr lang="en-US" sz="2000" dirty="0"/>
              <a:t>the non-string operand is a primitive variable or a primitive literal </a:t>
            </a:r>
            <a:r>
              <a:rPr lang="en-US" sz="2000" dirty="0" err="1" smtClean="0"/>
              <a:t>value,a</a:t>
            </a:r>
            <a:r>
              <a:rPr lang="en-US" sz="2000" dirty="0" smtClean="0"/>
              <a:t> </a:t>
            </a:r>
            <a:r>
              <a:rPr lang="en-US" sz="2000" dirty="0"/>
              <a:t>wrapper object of the same type is created using the primitive value </a:t>
            </a:r>
            <a:r>
              <a:rPr lang="en-US" sz="2000" dirty="0" smtClean="0"/>
              <a:t>and then </a:t>
            </a:r>
            <a:r>
              <a:rPr lang="en-US" sz="2000" dirty="0"/>
              <a:t>a string representation is obtained by invoking </a:t>
            </a:r>
            <a:r>
              <a:rPr lang="en-US" sz="2000" dirty="0" err="1"/>
              <a:t>toString</a:t>
            </a:r>
            <a:r>
              <a:rPr lang="en-US" sz="2000" dirty="0"/>
              <a:t>() on </a:t>
            </a:r>
            <a:r>
              <a:rPr lang="en-US" sz="2000" dirty="0" smtClean="0"/>
              <a:t>the wrapper </a:t>
            </a:r>
            <a:r>
              <a:rPr lang="en-US" sz="2000" dirty="0"/>
              <a:t>object.</a:t>
            </a:r>
          </a:p>
          <a:p>
            <a:pPr lvl="1"/>
            <a:r>
              <a:rPr lang="en-US" sz="2000" dirty="0" smtClean="0"/>
              <a:t>If </a:t>
            </a:r>
            <a:r>
              <a:rPr lang="en-US" sz="2000" dirty="0"/>
              <a:t>the one of the operands is a null literal or a null reference variable, </a:t>
            </a:r>
            <a:r>
              <a:rPr lang="en-US" sz="2000" dirty="0" smtClean="0"/>
              <a:t>the string </a:t>
            </a:r>
            <a:r>
              <a:rPr lang="en-US" sz="2000" dirty="0"/>
              <a:t>"null" is </a:t>
            </a:r>
            <a:r>
              <a:rPr lang="en-US" sz="2000" dirty="0" smtClean="0"/>
              <a:t>used.</a:t>
            </a:r>
          </a:p>
          <a:p>
            <a:r>
              <a:rPr lang="en-US" sz="2200" dirty="0" smtClean="0"/>
              <a:t>S</a:t>
            </a:r>
            <a:endParaRPr lang="en-US" sz="22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602595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String Builder</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r>
              <a:rPr lang="en-US" sz="2400" dirty="0" err="1" smtClean="0"/>
              <a:t>StringBuilder</a:t>
            </a:r>
            <a:r>
              <a:rPr lang="en-US" sz="2400" dirty="0" smtClean="0"/>
              <a:t> class is a mutable version of the String class. This class comes in handy when we need to do lots CRUD operations on the String and do not want that a new object is created each time a change happens.</a:t>
            </a:r>
          </a:p>
          <a:p>
            <a:r>
              <a:rPr lang="en-US" sz="2400" dirty="0" smtClean="0"/>
              <a:t>No “interning” happens on a </a:t>
            </a:r>
            <a:r>
              <a:rPr lang="en-US" sz="2400" dirty="0" err="1" smtClean="0"/>
              <a:t>StringBuilder</a:t>
            </a:r>
            <a:r>
              <a:rPr lang="en-US" sz="2400" dirty="0" smtClean="0"/>
              <a:t> object.</a:t>
            </a:r>
          </a:p>
          <a:p>
            <a:r>
              <a:rPr lang="en-US" sz="2400" dirty="0" err="1" smtClean="0"/>
              <a:t>StringBuilder</a:t>
            </a:r>
            <a:r>
              <a:rPr lang="en-US" sz="2400" dirty="0" smtClean="0"/>
              <a:t> is just like any other normal Java object. It has many useful utility methods which can used to implement String operations more efficiently.</a:t>
            </a:r>
          </a:p>
          <a:p>
            <a:r>
              <a:rPr lang="en-US" sz="2400" dirty="0"/>
              <a:t> </a:t>
            </a:r>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87735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Properties of An Array</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r>
              <a:rPr lang="en-US" sz="2400" dirty="0" smtClean="0"/>
              <a:t>As all objects in java extend from Object class , similarly an array object also extends from Object class.</a:t>
            </a:r>
          </a:p>
          <a:p>
            <a:r>
              <a:rPr lang="en-US" sz="2400" dirty="0" smtClean="0"/>
              <a:t>Therefore an array of Object type can hold objects of all types whether it be primitive or reference types.</a:t>
            </a:r>
          </a:p>
          <a:p>
            <a:r>
              <a:rPr lang="en-US" sz="2400" dirty="0" smtClean="0"/>
              <a:t>Since arrays are objects , hence all arrays are assigned default values at the time of creation. All primitive type arrays are assigned default values as zero while non-primitives are assigned null.</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023982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9</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787</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String</vt:lpstr>
      <vt:lpstr>                             Exam Objectives</vt:lpstr>
      <vt:lpstr>String: An Introduction</vt:lpstr>
      <vt:lpstr>String Interning</vt:lpstr>
      <vt:lpstr>String Creation</vt:lpstr>
      <vt:lpstr>Other Points</vt:lpstr>
      <vt:lpstr>String Builder</vt:lpstr>
      <vt:lpstr>Properties of An Array</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2020-04-12T07:31:30Z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