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0"/>
  </p:notesMasterIdLst>
  <p:sldIdLst>
    <p:sldId id="366" r:id="rId2"/>
    <p:sldId id="258" r:id="rId3"/>
    <p:sldId id="399" r:id="rId4"/>
    <p:sldId id="267" r:id="rId5"/>
    <p:sldId id="257" r:id="rId6"/>
    <p:sldId id="268" r:id="rId7"/>
    <p:sldId id="269" r:id="rId8"/>
    <p:sldId id="270" r:id="rId9"/>
    <p:sldId id="271" r:id="rId10"/>
    <p:sldId id="260" r:id="rId11"/>
    <p:sldId id="261" r:id="rId12"/>
    <p:sldId id="273" r:id="rId13"/>
    <p:sldId id="274" r:id="rId14"/>
    <p:sldId id="262" r:id="rId15"/>
    <p:sldId id="275" r:id="rId16"/>
    <p:sldId id="276" r:id="rId17"/>
    <p:sldId id="304"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48A67E"/>
    <a:srgbClr val="058A03"/>
    <a:srgbClr val="F47C24"/>
    <a:srgbClr val="548235"/>
    <a:srgbClr val="D9D9D9"/>
    <a:srgbClr val="BFBFBF"/>
    <a:srgbClr val="00206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82313"/>
  </p:normalViewPr>
  <p:slideViewPr>
    <p:cSldViewPr snapToGrid="0">
      <p:cViewPr varScale="1">
        <p:scale>
          <a:sx n="104" d="100"/>
          <a:sy n="104" d="100"/>
        </p:scale>
        <p:origin x="11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29868737-3E29-4944-B75E-30BDD493E00B}" type="datetimeFigureOut">
              <a:rPr lang="en-US"/>
              <a:t>7/17/20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CA472-7F2E-4E76-B936-E2F0FA71052E}" type="slidenum">
              <a:rPr lang="en-US"/>
              <a:t>‹#›</a:t>
            </a:fld>
            <a:endParaRPr lang="en-US"/>
          </a:p>
        </p:txBody>
      </p:sp>
    </p:spTree>
    <p:extLst>
      <p:ext uri="{BB962C8B-B14F-4D97-AF65-F5344CB8AC3E}">
        <p14:creationId xmlns:p14="http://schemas.microsoft.com/office/powerpoint/2010/main" val="697499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snowflake.com/en/user-guide/tables-clustering-keys.html#reclustering"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docs.snowflake.com/en/user-guide/tables-auto-reclustering.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9841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clustering metadata is collected and recorded for each micro-partition created during the process. Snowflake then leverages this clustering information to avoid unnecessary scanning of micro-partitions during querying, significantly accelerating the performance of queries that reference these columns.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table consists of 24 rows stored across 4 micro-partitions, with the rows divided equally between each micro-partition. Within each micro-partition, the data is sorted and stored by column, which enables Snowflake to perform the following actions for queries on the table:</a:t>
            </a:r>
          </a:p>
          <a:p>
            <a:r>
              <a:rPr lang="en-US" sz="1200" b="0" i="0" kern="1200" dirty="0">
                <a:solidFill>
                  <a:schemeClr val="tx1"/>
                </a:solidFill>
                <a:effectLst/>
                <a:latin typeface="+mn-lt"/>
                <a:ea typeface="+mn-ea"/>
                <a:cs typeface="+mn-cs"/>
              </a:rPr>
              <a:t>	First, prune micro-partitions that are not needed for the query.</a:t>
            </a:r>
          </a:p>
          <a:p>
            <a:r>
              <a:rPr lang="en-US" sz="1200" b="0" i="0" kern="1200" dirty="0">
                <a:solidFill>
                  <a:schemeClr val="tx1"/>
                </a:solidFill>
                <a:effectLst/>
                <a:latin typeface="+mn-lt"/>
                <a:ea typeface="+mn-ea"/>
                <a:cs typeface="+mn-cs"/>
              </a:rPr>
              <a:t>	Then, prune by column within the remaining micro-partitions.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 that this diagram is intended only as a small-scale conceptual representation of the data clustering that Snowflake utilizes in micro-partitions. A typical Snowflake table may consist of thousands, even millions, of micro-partitions.</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11</a:t>
            </a:fld>
            <a:endParaRPr lang="en-US"/>
          </a:p>
        </p:txBody>
      </p:sp>
    </p:spTree>
    <p:extLst>
      <p:ext uri="{BB962C8B-B14F-4D97-AF65-F5344CB8AC3E}">
        <p14:creationId xmlns:p14="http://schemas.microsoft.com/office/powerpoint/2010/main" val="1832031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12</a:t>
            </a:fld>
            <a:endParaRPr lang="en-US"/>
          </a:p>
        </p:txBody>
      </p:sp>
    </p:spTree>
    <p:extLst>
      <p:ext uri="{BB962C8B-B14F-4D97-AF65-F5344CB8AC3E}">
        <p14:creationId xmlns:p14="http://schemas.microsoft.com/office/powerpoint/2010/main" val="4026191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following diagram provides a conceptual example of a table consisting of five micro-partitions with values ranging from A to Z, and illustrates how overlap affects clustering depth: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this diagram illustrates:</a:t>
            </a:r>
          </a:p>
          <a:p>
            <a:r>
              <a:rPr lang="en-US" sz="1200" b="0" i="0" kern="1200" dirty="0">
                <a:solidFill>
                  <a:schemeClr val="tx1"/>
                </a:solidFill>
                <a:effectLst/>
                <a:latin typeface="+mn-lt"/>
                <a:ea typeface="+mn-ea"/>
                <a:cs typeface="+mn-cs"/>
              </a:rPr>
              <a:t>1. At the beginning, the range of values in all the micro-partitions overlap.</a:t>
            </a:r>
          </a:p>
          <a:p>
            <a:r>
              <a:rPr lang="en-US" sz="1200" b="0" i="0" kern="1200" dirty="0">
                <a:solidFill>
                  <a:schemeClr val="tx1"/>
                </a:solidFill>
                <a:effectLst/>
                <a:latin typeface="+mn-lt"/>
                <a:ea typeface="+mn-ea"/>
                <a:cs typeface="+mn-cs"/>
              </a:rPr>
              <a:t>2. As the number of overlapping micro-partitions decreases, the overlap depth decreases.</a:t>
            </a:r>
          </a:p>
          <a:p>
            <a:r>
              <a:rPr lang="en-US" sz="1200" b="0" i="0" kern="1200" dirty="0">
                <a:solidFill>
                  <a:schemeClr val="tx1"/>
                </a:solidFill>
                <a:effectLst/>
                <a:latin typeface="+mn-lt"/>
                <a:ea typeface="+mn-ea"/>
                <a:cs typeface="+mn-cs"/>
              </a:rPr>
              <a:t>3. When there is no overlap in the range of values across all micro-partitions, the micro-partitions are considered to be in a </a:t>
            </a:r>
            <a:r>
              <a:rPr lang="en-US" sz="1200" b="0" i="1" kern="1200" dirty="0">
                <a:solidFill>
                  <a:schemeClr val="tx1"/>
                </a:solidFill>
                <a:effectLst/>
                <a:latin typeface="+mn-lt"/>
                <a:ea typeface="+mn-ea"/>
                <a:cs typeface="+mn-cs"/>
              </a:rPr>
              <a:t>constant state</a:t>
            </a:r>
            <a:r>
              <a:rPr lang="en-US" sz="1200" b="0" i="0" kern="1200" dirty="0">
                <a:solidFill>
                  <a:schemeClr val="tx1"/>
                </a:solidFill>
                <a:effectLst/>
                <a:latin typeface="+mn-lt"/>
                <a:ea typeface="+mn-ea"/>
                <a:cs typeface="+mn-cs"/>
              </a:rPr>
              <a:t> (i.e. they cannot be improved by clustering).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diagram is not intended to represent an actual table. In an actual table, with data contained in a large numbers of micro-partitions, reaching a constant state across all micro-partitions is neither likely nor required to improve query performance.</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13</a:t>
            </a:fld>
            <a:endParaRPr lang="en-US"/>
          </a:p>
        </p:txBody>
      </p:sp>
    </p:spTree>
    <p:extLst>
      <p:ext uri="{BB962C8B-B14F-4D97-AF65-F5344CB8AC3E}">
        <p14:creationId xmlns:p14="http://schemas.microsoft.com/office/powerpoint/2010/main" val="1832613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8CA472-7F2E-4E76-B936-E2F0FA71052E}" type="slidenum">
              <a:rPr lang="en-US" smtClean="0"/>
              <a:t>14</a:t>
            </a:fld>
            <a:endParaRPr lang="en-US"/>
          </a:p>
        </p:txBody>
      </p:sp>
    </p:spTree>
    <p:extLst>
      <p:ext uri="{BB962C8B-B14F-4D97-AF65-F5344CB8AC3E}">
        <p14:creationId xmlns:p14="http://schemas.microsoft.com/office/powerpoint/2010/main" val="2230790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pseudo-example, Snowflake is likely to sort the values in either my_materialized_view.col1 or my_table.col1. For example, if the values in my_table.col1 are sorted, then as the materialized view is being scanned, Snowflake can quickly find the corresponding row in </a:t>
            </a:r>
            <a:r>
              <a:rPr lang="en-US" sz="1200" b="0" i="0" kern="1200" dirty="0" err="1">
                <a:solidFill>
                  <a:schemeClr val="tx1"/>
                </a:solidFill>
                <a:effectLst/>
                <a:latin typeface="+mn-lt"/>
                <a:ea typeface="+mn-ea"/>
                <a:cs typeface="+mn-cs"/>
              </a:rPr>
              <a:t>my_table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more frequently a table is queried, the more benefit clustering provides. However, the more frequently a table changes, the more expensive it will be to keep it clustered. Therefore, clustering is generally most cost-effective for tables that are queried frequently and do not change frequently.</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you define a clustering key for a table, the rows are not necessarily updated immediately. Snowflake only performs automated maintenance if the table will benefit from the operation. For more details, see </a:t>
            </a:r>
            <a:r>
              <a:rPr lang="en-US" sz="1200" b="0" i="0" u="none" strike="noStrike" kern="1200" dirty="0">
                <a:solidFill>
                  <a:schemeClr val="tx1"/>
                </a:solidFill>
                <a:effectLst/>
                <a:latin typeface="+mn-lt"/>
                <a:ea typeface="+mn-ea"/>
                <a:cs typeface="+mn-cs"/>
                <a:hlinkClick r:id="rId3"/>
              </a:rPr>
              <a:t>Reclustering</a:t>
            </a:r>
            <a:r>
              <a:rPr lang="en-US" sz="1200" b="0" i="0" kern="1200" dirty="0">
                <a:solidFill>
                  <a:schemeClr val="tx1"/>
                </a:solidFill>
                <a:effectLst/>
                <a:latin typeface="+mn-lt"/>
                <a:ea typeface="+mn-ea"/>
                <a:cs typeface="+mn-cs"/>
              </a:rPr>
              <a:t> (in this topic) and </a:t>
            </a:r>
            <a:r>
              <a:rPr lang="en-US" sz="1200" b="0" i="0" u="none" strike="noStrike" kern="1200" dirty="0">
                <a:solidFill>
                  <a:schemeClr val="tx1"/>
                </a:solidFill>
                <a:effectLst/>
                <a:latin typeface="+mn-lt"/>
                <a:ea typeface="+mn-ea"/>
                <a:cs typeface="+mn-cs"/>
                <a:hlinkClick r:id="rId4"/>
              </a:rPr>
              <a:t>Automatic Clustering</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15</a:t>
            </a:fld>
            <a:endParaRPr lang="en-US"/>
          </a:p>
        </p:txBody>
      </p:sp>
    </p:spTree>
    <p:extLst>
      <p:ext uri="{BB962C8B-B14F-4D97-AF65-F5344CB8AC3E}">
        <p14:creationId xmlns:p14="http://schemas.microsoft.com/office/powerpoint/2010/main" val="4009339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general, if a column (or expression) has higher cardinality, then maintaining clustering on that column is more expensive.</a:t>
            </a:r>
          </a:p>
          <a:p>
            <a:r>
              <a:rPr lang="en-US" sz="1200" b="0" i="0" kern="1200" dirty="0">
                <a:solidFill>
                  <a:schemeClr val="tx1"/>
                </a:solidFill>
                <a:effectLst/>
                <a:latin typeface="+mn-lt"/>
                <a:ea typeface="+mn-ea"/>
                <a:cs typeface="+mn-cs"/>
              </a:rPr>
              <a:t>The cost of clustering on a unique key might be more than the benefit of clustering on that key, especially if point lookups are not the primary use case for that table.</a:t>
            </a:r>
          </a:p>
          <a:p>
            <a:r>
              <a:rPr lang="en-US" sz="1200" b="0" i="0" kern="1200" dirty="0">
                <a:solidFill>
                  <a:schemeClr val="tx1"/>
                </a:solidFill>
                <a:effectLst/>
                <a:latin typeface="+mn-lt"/>
                <a:ea typeface="+mn-ea"/>
                <a:cs typeface="+mn-cs"/>
              </a:rPr>
              <a:t>If you want to use a column with very high cardinality as a clustering key, Snowflake recommends defining the key as an expression on the column, rather than on the column directly, to reduce the number of distinct values. The expression should preserve the original ordering of the column so that the minimum and maximum values in each partition still enable pruning.</a:t>
            </a:r>
          </a:p>
          <a:p>
            <a:r>
              <a:rPr lang="en-US" sz="1200" b="0" i="0" kern="1200" dirty="0">
                <a:solidFill>
                  <a:schemeClr val="tx1"/>
                </a:solidFill>
                <a:effectLst/>
                <a:latin typeface="+mn-lt"/>
                <a:ea typeface="+mn-ea"/>
                <a:cs typeface="+mn-cs"/>
              </a:rPr>
              <a:t>For example, if a fact table has a TIMESTAMP column </a:t>
            </a:r>
            <a:r>
              <a:rPr lang="en-US" sz="1200" b="0" i="0" kern="1200" dirty="0" err="1">
                <a:solidFill>
                  <a:schemeClr val="tx1"/>
                </a:solidFill>
                <a:effectLst/>
                <a:latin typeface="+mn-lt"/>
                <a:ea typeface="+mn-ea"/>
                <a:cs typeface="+mn-cs"/>
              </a:rPr>
              <a:t>c_timestamp</a:t>
            </a:r>
            <a:r>
              <a:rPr lang="en-US" sz="1200" b="0" i="0" kern="1200" dirty="0">
                <a:solidFill>
                  <a:schemeClr val="tx1"/>
                </a:solidFill>
                <a:effectLst/>
                <a:latin typeface="+mn-lt"/>
                <a:ea typeface="+mn-ea"/>
                <a:cs typeface="+mn-cs"/>
              </a:rPr>
              <a:t> containing many discrete values (many more than the number of micro-partitions in the table), then a clustering key could be defined on the column by casting the values to dates instead of timestamps (e.g. </a:t>
            </a:r>
            <a:r>
              <a:rPr lang="en-US" sz="1200" b="0" i="0" kern="1200" dirty="0" err="1">
                <a:solidFill>
                  <a:schemeClr val="tx1"/>
                </a:solidFill>
                <a:effectLst/>
                <a:latin typeface="+mn-lt"/>
                <a:ea typeface="+mn-ea"/>
                <a:cs typeface="+mn-cs"/>
              </a:rPr>
              <a:t>to_date</a:t>
            </a:r>
            <a:r>
              <a:rPr lang="en-US" sz="1200" b="0" i="0" kern="1200" dirty="0">
                <a:solidFill>
                  <a:schemeClr val="tx1"/>
                </a:solidFill>
                <a:effectLst/>
                <a:latin typeface="+mn-lt"/>
                <a:ea typeface="+mn-ea"/>
                <a:cs typeface="+mn-cs"/>
              </a:rPr>
              <a:t>(</a:t>
            </a:r>
            <a:r>
              <a:rPr lang="en-US" sz="1200" b="0" i="0" kern="1200" dirty="0" err="1">
                <a:solidFill>
                  <a:schemeClr val="tx1"/>
                </a:solidFill>
                <a:effectLst/>
                <a:latin typeface="+mn-lt"/>
                <a:ea typeface="+mn-ea"/>
                <a:cs typeface="+mn-cs"/>
              </a:rPr>
              <a:t>c_timestamp</a:t>
            </a:r>
            <a:r>
              <a:rPr lang="en-US" sz="1200" b="0" i="0" kern="1200" dirty="0">
                <a:solidFill>
                  <a:schemeClr val="tx1"/>
                </a:solidFill>
                <a:effectLst/>
                <a:latin typeface="+mn-lt"/>
                <a:ea typeface="+mn-ea"/>
                <a:cs typeface="+mn-cs"/>
              </a:rPr>
              <a:t>)). This would reduce the cardinality to the total number of days, which typically produces much better pruning results.</a:t>
            </a:r>
          </a:p>
          <a:p>
            <a:r>
              <a:rPr lang="en-US" sz="1200" b="0" i="0" kern="1200" dirty="0">
                <a:solidFill>
                  <a:schemeClr val="tx1"/>
                </a:solidFill>
                <a:effectLst/>
                <a:latin typeface="+mn-lt"/>
                <a:ea typeface="+mn-ea"/>
                <a:cs typeface="+mn-cs"/>
              </a:rPr>
              <a:t>As another example, you can truncate a number to fewer significant digits by using the TRUNC functions and a negative value for the scale, e.g., TRUNC(123456789, -5).</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are defining a multi-column clustering key for a table, the order in which the columns are specified in the </a:t>
            </a:r>
            <a:r>
              <a:rPr lang="en-US" dirty="0">
                <a:effectLst/>
              </a:rPr>
              <a:t>CLUSTER</a:t>
            </a:r>
            <a:r>
              <a:rPr lang="en-US" dirty="0"/>
              <a:t> </a:t>
            </a:r>
            <a:r>
              <a:rPr lang="en-US" dirty="0">
                <a:effectLst/>
              </a:rPr>
              <a:t>BY</a:t>
            </a:r>
            <a:r>
              <a:rPr lang="en-US" sz="1200" b="0" i="0" kern="1200" dirty="0">
                <a:solidFill>
                  <a:schemeClr val="tx1"/>
                </a:solidFill>
                <a:effectLst/>
                <a:latin typeface="+mn-lt"/>
                <a:ea typeface="+mn-ea"/>
                <a:cs typeface="+mn-cs"/>
              </a:rPr>
              <a:t> clause is important. As a general rule, Snowflake recommends ordering the columns from </a:t>
            </a:r>
            <a:r>
              <a:rPr lang="en-US" sz="1200" b="1" i="1" kern="1200" dirty="0">
                <a:solidFill>
                  <a:schemeClr val="tx1"/>
                </a:solidFill>
                <a:effectLst/>
                <a:latin typeface="+mn-lt"/>
                <a:ea typeface="+mn-ea"/>
                <a:cs typeface="+mn-cs"/>
              </a:rPr>
              <a:t>lowest</a:t>
            </a:r>
            <a:r>
              <a:rPr lang="en-US" sz="1200" b="0" i="0" kern="1200" dirty="0">
                <a:solidFill>
                  <a:schemeClr val="tx1"/>
                </a:solidFill>
                <a:effectLst/>
                <a:latin typeface="+mn-lt"/>
                <a:ea typeface="+mn-ea"/>
                <a:cs typeface="+mn-cs"/>
              </a:rPr>
              <a:t> cardinality to </a:t>
            </a:r>
            <a:r>
              <a:rPr lang="en-US" sz="1200" b="1" i="1" kern="1200" dirty="0">
                <a:solidFill>
                  <a:schemeClr val="tx1"/>
                </a:solidFill>
                <a:effectLst/>
                <a:latin typeface="+mn-lt"/>
                <a:ea typeface="+mn-ea"/>
                <a:cs typeface="+mn-cs"/>
              </a:rPr>
              <a:t>highest</a:t>
            </a:r>
            <a:r>
              <a:rPr lang="en-US" sz="1200" b="0" i="0" kern="1200" dirty="0">
                <a:solidFill>
                  <a:schemeClr val="tx1"/>
                </a:solidFill>
                <a:effectLst/>
                <a:latin typeface="+mn-lt"/>
                <a:ea typeface="+mn-ea"/>
                <a:cs typeface="+mn-cs"/>
              </a:rPr>
              <a:t> cardinality. Putting a higher cardinality column before a lower cardinality column will generally reduce the effectiveness of clustering on the latter column.</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16</a:t>
            </a:fld>
            <a:endParaRPr lang="en-US"/>
          </a:p>
        </p:txBody>
      </p:sp>
    </p:spTree>
    <p:extLst>
      <p:ext uri="{BB962C8B-B14F-4D97-AF65-F5344CB8AC3E}">
        <p14:creationId xmlns:p14="http://schemas.microsoft.com/office/powerpoint/2010/main" val="1856156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5443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in the lab how clustering and micro partitions work and how you can see it in real time by using query profile </a:t>
            </a:r>
          </a:p>
        </p:txBody>
      </p:sp>
      <p:sp>
        <p:nvSpPr>
          <p:cNvPr id="4" name="Slide Number Placeholder 3"/>
          <p:cNvSpPr>
            <a:spLocks noGrp="1"/>
          </p:cNvSpPr>
          <p:nvPr>
            <p:ph type="sldNum" sz="quarter" idx="5"/>
          </p:nvPr>
        </p:nvSpPr>
        <p:spPr/>
        <p:txBody>
          <a:bodyPr/>
          <a:lstStyle/>
          <a:p>
            <a:fld id="{508CA472-7F2E-4E76-B936-E2F0FA71052E}" type="slidenum">
              <a:rPr lang="en-US" smtClean="0"/>
              <a:t>18</a:t>
            </a:fld>
            <a:endParaRPr lang="en-US"/>
          </a:p>
        </p:txBody>
      </p:sp>
    </p:spTree>
    <p:extLst>
      <p:ext uri="{BB962C8B-B14F-4D97-AF65-F5344CB8AC3E}">
        <p14:creationId xmlns:p14="http://schemas.microsoft.com/office/powerpoint/2010/main" val="1645397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be a review from previous days </a:t>
            </a:r>
          </a:p>
        </p:txBody>
      </p:sp>
      <p:sp>
        <p:nvSpPr>
          <p:cNvPr id="4" name="Slide Number Placeholder 3"/>
          <p:cNvSpPr>
            <a:spLocks noGrp="1"/>
          </p:cNvSpPr>
          <p:nvPr>
            <p:ph type="sldNum" sz="quarter" idx="5"/>
          </p:nvPr>
        </p:nvSpPr>
        <p:spPr/>
        <p:txBody>
          <a:bodyPr/>
          <a:lstStyle/>
          <a:p>
            <a:fld id="{508CA472-7F2E-4E76-B936-E2F0FA71052E}" type="slidenum">
              <a:rPr lang="en-US" smtClean="0"/>
              <a:t>4</a:t>
            </a:fld>
            <a:endParaRPr lang="en-US"/>
          </a:p>
        </p:txBody>
      </p:sp>
    </p:spTree>
    <p:extLst>
      <p:ext uri="{BB962C8B-B14F-4D97-AF65-F5344CB8AC3E}">
        <p14:creationId xmlns:p14="http://schemas.microsoft.com/office/powerpoint/2010/main" val="1510140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Should be a review from previous days </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5</a:t>
            </a:fld>
            <a:endParaRPr lang="en-US"/>
          </a:p>
        </p:txBody>
      </p:sp>
    </p:spTree>
    <p:extLst>
      <p:ext uri="{BB962C8B-B14F-4D97-AF65-F5344CB8AC3E}">
        <p14:creationId xmlns:p14="http://schemas.microsoft.com/office/powerpoint/2010/main" val="4098824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Should be a review from previous days </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6</a:t>
            </a:fld>
            <a:endParaRPr lang="en-US"/>
          </a:p>
        </p:txBody>
      </p:sp>
    </p:spTree>
    <p:extLst>
      <p:ext uri="{BB962C8B-B14F-4D97-AF65-F5344CB8AC3E}">
        <p14:creationId xmlns:p14="http://schemas.microsoft.com/office/powerpoint/2010/main" val="4292750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Should be a review from previous days </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7</a:t>
            </a:fld>
            <a:endParaRPr lang="en-US"/>
          </a:p>
        </p:txBody>
      </p:sp>
    </p:spTree>
    <p:extLst>
      <p:ext uri="{BB962C8B-B14F-4D97-AF65-F5344CB8AC3E}">
        <p14:creationId xmlns:p14="http://schemas.microsoft.com/office/powerpoint/2010/main" val="3369580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8CA472-7F2E-4E76-B936-E2F0FA71052E}" type="slidenum">
              <a:rPr lang="en-US" smtClean="0"/>
              <a:t>8</a:t>
            </a:fld>
            <a:endParaRPr lang="en-US"/>
          </a:p>
        </p:txBody>
      </p:sp>
    </p:spTree>
    <p:extLst>
      <p:ext uri="{BB962C8B-B14F-4D97-AF65-F5344CB8AC3E}">
        <p14:creationId xmlns:p14="http://schemas.microsoft.com/office/powerpoint/2010/main" val="1372928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Benefits</a:t>
            </a:r>
          </a:p>
          <a:p>
            <a:r>
              <a:rPr lang="en-US" sz="1200" b="0" i="0" kern="1200" dirty="0">
                <a:solidFill>
                  <a:schemeClr val="tx1"/>
                </a:solidFill>
                <a:effectLst/>
                <a:latin typeface="+mn-lt"/>
                <a:ea typeface="+mn-ea"/>
                <a:cs typeface="+mn-cs"/>
              </a:rPr>
              <a:t>micro-partitions are derived automatically; do not need to be defined up-front or maintained by users.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micro-partitions are small in size (50 to 500 MB, before compression), which enables extremely efficient DML and fine-grained pruning for faster queries.</a:t>
            </a:r>
          </a:p>
          <a:p>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columnar storage - </a:t>
            </a:r>
            <a:r>
              <a:rPr lang="en-US" sz="1200" b="0" i="0" kern="1200" dirty="0">
                <a:solidFill>
                  <a:schemeClr val="tx1"/>
                </a:solidFill>
                <a:effectLst/>
                <a:latin typeface="+mn-lt"/>
                <a:ea typeface="+mn-ea"/>
                <a:cs typeface="+mn-cs"/>
              </a:rPr>
              <a:t>Columns are stored independently within micro-partitions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Columns are also compressed individually within micro-partitions.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Micro-partitions can overlap in their range of values, which, combined with their uniformly small size, helps prevent skew.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only the columns referenced by a query are scanned – efficient scanning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Snowflake automatically determines the most efficient compression algorithm for the columns in each micro-partition.</a:t>
            </a:r>
          </a:p>
          <a:p>
            <a:r>
              <a:rPr lang="en-US" sz="1200" b="0" i="0" kern="1200" dirty="0">
                <a:solidFill>
                  <a:schemeClr val="tx1"/>
                </a:solidFill>
                <a:effectLst/>
                <a:latin typeface="+mn-lt"/>
                <a:ea typeface="+mn-ea"/>
                <a:cs typeface="+mn-cs"/>
              </a:rPr>
              <a:t>All DML operations (e.g. DELETE, UPDATE, MERGE) take advantage of the underlying micro-partition metadata to facilitate and simplify table maintenance. For example, some operations, such as deleting all rows from a table, are metadata-only operations.</a:t>
            </a:r>
          </a:p>
          <a:p>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9</a:t>
            </a:fld>
            <a:endParaRPr lang="en-US"/>
          </a:p>
        </p:txBody>
      </p:sp>
    </p:spTree>
    <p:extLst>
      <p:ext uri="{BB962C8B-B14F-4D97-AF65-F5344CB8AC3E}">
        <p14:creationId xmlns:p14="http://schemas.microsoft.com/office/powerpoint/2010/main" val="195880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query that specifies a filter predicate on a range of values that accesses 10% of the values in the range should ideally only scan 10% of the micro-partitions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assume a large table contains one year of historical data with date and hour columns. Assuming uniform distribution of the data, a query targeting a particular hour would ideally scan 1/8760th of the micro-partitions in the table and then only scan the portion of the micro-partitions that contain the data for the hour column;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Snowflake uses columnar scanning of partitions so that an entire partition is not scanned if a query only filters by one column.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closer the ratio of scanned micro-partitions and columnar data is to the ratio of actual data selected, the more efficient is the pruning performed on the table.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Time series data allows for sub second response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 all predicate expressions can be used to prune. For example, Snowflake does not prune micro-partitions based on a predicate with a subquery, even if the subquery results in a constant.</a:t>
            </a:r>
            <a:endParaRPr lang="en-US" dirty="0"/>
          </a:p>
        </p:txBody>
      </p:sp>
      <p:sp>
        <p:nvSpPr>
          <p:cNvPr id="4" name="Slide Number Placeholder 3"/>
          <p:cNvSpPr>
            <a:spLocks noGrp="1"/>
          </p:cNvSpPr>
          <p:nvPr>
            <p:ph type="sldNum" sz="quarter" idx="5"/>
          </p:nvPr>
        </p:nvSpPr>
        <p:spPr/>
        <p:txBody>
          <a:bodyPr/>
          <a:lstStyle/>
          <a:p>
            <a:fld id="{508CA472-7F2E-4E76-B936-E2F0FA71052E}" type="slidenum">
              <a:rPr lang="en-US" smtClean="0"/>
              <a:t>10</a:t>
            </a:fld>
            <a:endParaRPr lang="en-US"/>
          </a:p>
        </p:txBody>
      </p:sp>
    </p:spTree>
    <p:extLst>
      <p:ext uri="{BB962C8B-B14F-4D97-AF65-F5344CB8AC3E}">
        <p14:creationId xmlns:p14="http://schemas.microsoft.com/office/powerpoint/2010/main" val="19644144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886326" y="4135428"/>
            <a:ext cx="7305674" cy="952505"/>
          </a:xfrm>
          <a:prstGeom prst="rect">
            <a:avLst/>
          </a:prstGeom>
          <a:noFill/>
          <a:ln>
            <a:noFill/>
          </a:ln>
        </p:spPr>
        <p:txBody>
          <a:bodyPr spcFirstLastPara="1" wrap="square" lIns="0" tIns="0" rIns="91425" bIns="36000" anchor="ctr" anchorCtr="0"/>
          <a:lstStyle>
            <a:lvl1pPr lvl="0" algn="ctr">
              <a:lnSpc>
                <a:spcPct val="100000"/>
              </a:lnSpc>
              <a:spcBef>
                <a:spcPts val="0"/>
              </a:spcBef>
              <a:spcAft>
                <a:spcPts val="0"/>
              </a:spcAft>
              <a:buClr>
                <a:srgbClr val="233445"/>
              </a:buClr>
              <a:buSzPts val="3600"/>
              <a:buFont typeface="Helvetica Neue Ligh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5172074" y="5237160"/>
            <a:ext cx="7019925" cy="763590"/>
          </a:xfrm>
          <a:prstGeom prst="rect">
            <a:avLst/>
          </a:prstGeom>
          <a:noFill/>
          <a:ln>
            <a:noFill/>
          </a:ln>
        </p:spPr>
        <p:txBody>
          <a:bodyPr spcFirstLastPara="1" wrap="square" lIns="90000" tIns="46800" rIns="91425" bIns="45700" anchor="t" anchorCtr="0"/>
          <a:lstStyle>
            <a:lvl1pPr lvl="0" algn="ctr">
              <a:lnSpc>
                <a:spcPct val="90000"/>
              </a:lnSpc>
              <a:spcBef>
                <a:spcPts val="1000"/>
              </a:spcBef>
              <a:spcAft>
                <a:spcPts val="0"/>
              </a:spcAft>
              <a:buClr>
                <a:srgbClr val="F17F3A"/>
              </a:buClr>
              <a:buSzPts val="2800"/>
              <a:buFont typeface="Helvetica Neue Light"/>
              <a:buNone/>
              <a:defRPr sz="2800">
                <a:solidFill>
                  <a:srgbClr val="F17F3A"/>
                </a:solidFill>
              </a:defRPr>
            </a:lvl1pPr>
            <a:lvl2pPr lvl="1" algn="ctr">
              <a:lnSpc>
                <a:spcPct val="90000"/>
              </a:lnSpc>
              <a:spcBef>
                <a:spcPts val="500"/>
              </a:spcBef>
              <a:spcAft>
                <a:spcPts val="0"/>
              </a:spcAft>
              <a:buClr>
                <a:srgbClr val="3F3F3F"/>
              </a:buClr>
              <a:buSzPts val="2000"/>
              <a:buFont typeface="Helvetica Neue Light"/>
              <a:buNone/>
              <a:defRPr sz="2000"/>
            </a:lvl2pPr>
            <a:lvl3pPr lvl="2" algn="ctr">
              <a:lnSpc>
                <a:spcPct val="90000"/>
              </a:lnSpc>
              <a:spcBef>
                <a:spcPts val="500"/>
              </a:spcBef>
              <a:spcAft>
                <a:spcPts val="0"/>
              </a:spcAft>
              <a:buClr>
                <a:srgbClr val="3F3F3F"/>
              </a:buClr>
              <a:buSzPts val="1800"/>
              <a:buFont typeface="Helvetica Neue Light"/>
              <a:buNone/>
              <a:defRPr sz="1800"/>
            </a:lvl3pPr>
            <a:lvl4pPr lvl="3" algn="ctr">
              <a:lnSpc>
                <a:spcPct val="90000"/>
              </a:lnSpc>
              <a:spcBef>
                <a:spcPts val="500"/>
              </a:spcBef>
              <a:spcAft>
                <a:spcPts val="0"/>
              </a:spcAft>
              <a:buClr>
                <a:srgbClr val="3F3F3F"/>
              </a:buClr>
              <a:buSzPts val="1600"/>
              <a:buFont typeface="Helvetica Neue Light"/>
              <a:buNone/>
              <a:defRPr sz="1600"/>
            </a:lvl4pPr>
            <a:lvl5pPr lvl="4" algn="ctr">
              <a:lnSpc>
                <a:spcPct val="90000"/>
              </a:lnSpc>
              <a:spcBef>
                <a:spcPts val="500"/>
              </a:spcBef>
              <a:spcAft>
                <a:spcPts val="0"/>
              </a:spcAft>
              <a:buClr>
                <a:srgbClr val="3F3F3F"/>
              </a:buClr>
              <a:buSzPts val="1600"/>
              <a:buFont typeface="Helvetica Neue Light"/>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 name="Google Shape;16;p2"/>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5"/>
        <p:cNvGrpSpPr/>
        <p:nvPr/>
      </p:nvGrpSpPr>
      <p:grpSpPr>
        <a:xfrm>
          <a:off x="0" y="0"/>
          <a:ext cx="0" cy="0"/>
          <a:chOff x="0" y="0"/>
          <a:chExt cx="0" cy="0"/>
        </a:xfrm>
      </p:grpSpPr>
      <p:sp>
        <p:nvSpPr>
          <p:cNvPr id="56" name="Google Shape;56;p12"/>
          <p:cNvSpPr txBox="1">
            <a:spLocks noGrp="1"/>
          </p:cNvSpPr>
          <p:nvPr>
            <p:ph type="title"/>
          </p:nvPr>
        </p:nvSpPr>
        <p:spPr>
          <a:xfrm>
            <a:off x="952497" y="324000"/>
            <a:ext cx="11232000" cy="90805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2"/>
          <p:cNvSpPr txBox="1">
            <a:spLocks noGrp="1"/>
          </p:cNvSpPr>
          <p:nvPr>
            <p:ph type="body" idx="1"/>
          </p:nvPr>
        </p:nvSpPr>
        <p:spPr>
          <a:xfrm rot="5400000">
            <a:off x="3744000" y="-1404000"/>
            <a:ext cx="4680000" cy="10512000"/>
          </a:xfrm>
          <a:prstGeom prst="rect">
            <a:avLst/>
          </a:prstGeom>
          <a:noFill/>
          <a:ln>
            <a:noFill/>
          </a:ln>
        </p:spPr>
        <p:txBody>
          <a:bodyPr spcFirstLastPara="1" wrap="square" lIns="90000" tIns="468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2"/>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rot="5400000">
            <a:off x="7516957" y="2571338"/>
            <a:ext cx="4787601"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3"/>
          <p:cNvSpPr txBox="1">
            <a:spLocks noGrp="1"/>
          </p:cNvSpPr>
          <p:nvPr>
            <p:ph type="body" idx="1"/>
          </p:nvPr>
        </p:nvSpPr>
        <p:spPr>
          <a:xfrm rot="5400000">
            <a:off x="2307432" y="128167"/>
            <a:ext cx="4800600" cy="7529514"/>
          </a:xfrm>
          <a:prstGeom prst="rect">
            <a:avLst/>
          </a:prstGeom>
          <a:noFill/>
          <a:ln>
            <a:noFill/>
          </a:ln>
        </p:spPr>
        <p:txBody>
          <a:bodyPr spcFirstLastPara="1" wrap="square" lIns="90000" tIns="468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3"/>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solidFill>
          <a:schemeClr val="lt1"/>
        </a:solidFill>
        <a:effectLst/>
      </p:bgPr>
    </p:bg>
    <p:spTree>
      <p:nvGrpSpPr>
        <p:cNvPr id="1" name="Shape 63"/>
        <p:cNvGrpSpPr/>
        <p:nvPr/>
      </p:nvGrpSpPr>
      <p:grpSpPr>
        <a:xfrm>
          <a:off x="0" y="0"/>
          <a:ext cx="0" cy="0"/>
          <a:chOff x="0" y="0"/>
          <a:chExt cx="0" cy="0"/>
        </a:xfrm>
      </p:grpSpPr>
      <p:sp>
        <p:nvSpPr>
          <p:cNvPr id="64" name="Google Shape;64;p14"/>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Blank">
  <p:cSld name="1_Blank">
    <p:bg>
      <p:bgPr>
        <a:blipFill>
          <a:blip r:embed="rId2">
            <a:alphaModFix/>
          </a:blip>
          <a:stretch>
            <a:fillRect/>
          </a:stretch>
        </a:blipFill>
        <a:effectLst/>
      </p:bgPr>
    </p:bg>
    <p:spTree>
      <p:nvGrpSpPr>
        <p:cNvPr id="1" name="Shape 6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952497" y="324000"/>
            <a:ext cx="11232000" cy="90805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952497" y="324000"/>
            <a:ext cx="11232000" cy="90805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828000" y="1512000"/>
            <a:ext cx="10512000" cy="4680000"/>
          </a:xfrm>
          <a:prstGeom prst="rect">
            <a:avLst/>
          </a:prstGeom>
          <a:noFill/>
          <a:ln>
            <a:noFill/>
          </a:ln>
        </p:spPr>
        <p:txBody>
          <a:bodyPr spcFirstLastPara="1" wrap="square" lIns="90000" tIns="46800" rIns="91425" bIns="45700" anchor="t" anchorCtr="0"/>
          <a:lstStyle>
            <a:lvl1pPr marL="457200" lvl="0" indent="-381000" algn="l">
              <a:lnSpc>
                <a:spcPct val="90000"/>
              </a:lnSpc>
              <a:spcBef>
                <a:spcPts val="1000"/>
              </a:spcBef>
              <a:spcAft>
                <a:spcPts val="0"/>
              </a:spcAft>
              <a:buClr>
                <a:srgbClr val="3F3F3F"/>
              </a:buClr>
              <a:buSzPts val="2400"/>
              <a:buFont typeface="Helvetica Neue Light"/>
              <a:buChar char="•"/>
              <a:defRPr sz="2400"/>
            </a:lvl1pPr>
            <a:lvl2pPr marL="914400" lvl="1" indent="-368300" algn="l">
              <a:lnSpc>
                <a:spcPct val="90000"/>
              </a:lnSpc>
              <a:spcBef>
                <a:spcPts val="500"/>
              </a:spcBef>
              <a:spcAft>
                <a:spcPts val="0"/>
              </a:spcAft>
              <a:buClr>
                <a:srgbClr val="3F3F3F"/>
              </a:buClr>
              <a:buSzPts val="2200"/>
              <a:buFont typeface="Helvetica Neue Light"/>
              <a:buChar char="•"/>
              <a:defRPr sz="2200"/>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4"/>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ew section">
  <p:cSld name="new section">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829208" y="385645"/>
            <a:ext cx="8797678" cy="90805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1973263" y="4756150"/>
            <a:ext cx="4122737" cy="1336675"/>
          </a:xfrm>
          <a:prstGeom prst="rect">
            <a:avLst/>
          </a:prstGeom>
          <a:noFill/>
          <a:ln>
            <a:noFill/>
          </a:ln>
        </p:spPr>
        <p:txBody>
          <a:bodyPr spcFirstLastPara="1" wrap="square" lIns="90000" tIns="46800" rIns="91425" bIns="45700" anchor="t" anchorCtr="0"/>
          <a:lstStyle>
            <a:lvl1pPr marL="457200" lvl="0" indent="-228600" algn="l">
              <a:lnSpc>
                <a:spcPct val="90000"/>
              </a:lnSpc>
              <a:spcBef>
                <a:spcPts val="1000"/>
              </a:spcBef>
              <a:spcAft>
                <a:spcPts val="0"/>
              </a:spcAft>
              <a:buClr>
                <a:srgbClr val="3F3F3F"/>
              </a:buClr>
              <a:buSzPts val="2400"/>
              <a:buFont typeface="Helvetica Neue Light"/>
              <a:buNone/>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952871" y="324000"/>
            <a:ext cx="11232000" cy="9072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828000" y="1528306"/>
            <a:ext cx="10512000" cy="4680000"/>
          </a:xfrm>
          <a:prstGeom prst="rect">
            <a:avLst/>
          </a:prstGeom>
          <a:noFill/>
          <a:ln>
            <a:noFill/>
          </a:ln>
        </p:spPr>
        <p:txBody>
          <a:bodyPr spcFirstLastPara="1" wrap="square" lIns="90000" tIns="46800" rIns="91425" bIns="45700" anchor="t" anchorCtr="0"/>
          <a:lstStyle>
            <a:lvl1pPr marL="457200" lvl="0" indent="-228600" algn="l">
              <a:lnSpc>
                <a:spcPct val="90000"/>
              </a:lnSpc>
              <a:spcBef>
                <a:spcPts val="1000"/>
              </a:spcBef>
              <a:spcAft>
                <a:spcPts val="0"/>
              </a:spcAft>
              <a:buClr>
                <a:srgbClr val="888888"/>
              </a:buClr>
              <a:buSzPts val="1800"/>
              <a:buFont typeface="Helvetica Neue Light"/>
              <a:buNone/>
              <a:defRPr sz="1800">
                <a:solidFill>
                  <a:srgbClr val="888888"/>
                </a:solidFill>
              </a:defRPr>
            </a:lvl1pPr>
            <a:lvl2pPr marL="914400" lvl="1" indent="-228600" algn="l">
              <a:lnSpc>
                <a:spcPct val="90000"/>
              </a:lnSpc>
              <a:spcBef>
                <a:spcPts val="500"/>
              </a:spcBef>
              <a:spcAft>
                <a:spcPts val="0"/>
              </a:spcAft>
              <a:buClr>
                <a:srgbClr val="888888"/>
              </a:buClr>
              <a:buSzPts val="2000"/>
              <a:buFont typeface="Helvetica Neue Light"/>
              <a:buNone/>
              <a:defRPr sz="2000">
                <a:solidFill>
                  <a:srgbClr val="888888"/>
                </a:solidFill>
              </a:defRPr>
            </a:lvl2pPr>
            <a:lvl3pPr marL="1371600" lvl="2" indent="-228600" algn="l">
              <a:lnSpc>
                <a:spcPct val="90000"/>
              </a:lnSpc>
              <a:spcBef>
                <a:spcPts val="500"/>
              </a:spcBef>
              <a:spcAft>
                <a:spcPts val="0"/>
              </a:spcAft>
              <a:buClr>
                <a:srgbClr val="888888"/>
              </a:buClr>
              <a:buSzPts val="1800"/>
              <a:buFont typeface="Helvetica Neue Light"/>
              <a:buNone/>
              <a:defRPr sz="1800">
                <a:solidFill>
                  <a:srgbClr val="888888"/>
                </a:solidFill>
              </a:defRPr>
            </a:lvl3pPr>
            <a:lvl4pPr marL="1828800" lvl="3" indent="-228600" algn="l">
              <a:lnSpc>
                <a:spcPct val="90000"/>
              </a:lnSpc>
              <a:spcBef>
                <a:spcPts val="500"/>
              </a:spcBef>
              <a:spcAft>
                <a:spcPts val="0"/>
              </a:spcAft>
              <a:buClr>
                <a:srgbClr val="888888"/>
              </a:buClr>
              <a:buSzPts val="1600"/>
              <a:buFont typeface="Helvetica Neue Light"/>
              <a:buNone/>
              <a:defRPr sz="1600">
                <a:solidFill>
                  <a:srgbClr val="888888"/>
                </a:solidFill>
              </a:defRPr>
            </a:lvl4pPr>
            <a:lvl5pPr marL="2286000" lvl="4" indent="-228600" algn="l">
              <a:lnSpc>
                <a:spcPct val="90000"/>
              </a:lnSpc>
              <a:spcBef>
                <a:spcPts val="500"/>
              </a:spcBef>
              <a:spcAft>
                <a:spcPts val="0"/>
              </a:spcAft>
              <a:buClr>
                <a:srgbClr val="888888"/>
              </a:buClr>
              <a:buSzPts val="1600"/>
              <a:buFont typeface="Helvetica Neue Light"/>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6"/>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7"/>
          <p:cNvSpPr txBox="1">
            <a:spLocks noGrp="1"/>
          </p:cNvSpPr>
          <p:nvPr>
            <p:ph type="body" idx="1"/>
          </p:nvPr>
        </p:nvSpPr>
        <p:spPr>
          <a:xfrm>
            <a:off x="838200" y="1512000"/>
            <a:ext cx="5181600" cy="4781224"/>
          </a:xfrm>
          <a:prstGeom prst="rect">
            <a:avLst/>
          </a:prstGeom>
          <a:noFill/>
          <a:ln>
            <a:noFill/>
          </a:ln>
        </p:spPr>
        <p:txBody>
          <a:bodyPr spcFirstLastPara="1" wrap="square" lIns="90000" tIns="468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body" idx="2"/>
          </p:nvPr>
        </p:nvSpPr>
        <p:spPr>
          <a:xfrm>
            <a:off x="6172200" y="1512000"/>
            <a:ext cx="5181600" cy="4781224"/>
          </a:xfrm>
          <a:prstGeom prst="rect">
            <a:avLst/>
          </a:prstGeom>
          <a:noFill/>
          <a:ln>
            <a:noFill/>
          </a:ln>
        </p:spPr>
        <p:txBody>
          <a:bodyPr spcFirstLastPara="1" wrap="square" lIns="90000" tIns="46800" rIns="91425" bIns="45700" anchor="t" anchorCtr="0"/>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7"/>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5" name="Google Shape;35;p7"/>
          <p:cNvSpPr txBox="1">
            <a:spLocks noGrp="1"/>
          </p:cNvSpPr>
          <p:nvPr>
            <p:ph type="title"/>
          </p:nvPr>
        </p:nvSpPr>
        <p:spPr>
          <a:xfrm>
            <a:off x="954933" y="322261"/>
            <a:ext cx="11232000" cy="9072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54933" y="322261"/>
            <a:ext cx="11232000" cy="9072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512000"/>
            <a:ext cx="5157787" cy="823912"/>
          </a:xfrm>
          <a:prstGeom prst="rect">
            <a:avLst/>
          </a:prstGeom>
          <a:noFill/>
          <a:ln>
            <a:noFill/>
          </a:ln>
        </p:spPr>
        <p:txBody>
          <a:bodyPr spcFirstLastPara="1" wrap="square" lIns="90000" tIns="46800" rIns="91425" bIns="45700" anchor="ctr" anchorCtr="0"/>
          <a:lstStyle>
            <a:lvl1pPr marL="457200" lvl="0" indent="-228600" algn="l">
              <a:lnSpc>
                <a:spcPct val="90000"/>
              </a:lnSpc>
              <a:spcBef>
                <a:spcPts val="1000"/>
              </a:spcBef>
              <a:spcAft>
                <a:spcPts val="0"/>
              </a:spcAft>
              <a:buClr>
                <a:srgbClr val="F17E3A"/>
              </a:buClr>
              <a:buSzPts val="2400"/>
              <a:buFont typeface="Helvetica Neue Light"/>
              <a:buNone/>
              <a:defRPr sz="2400" b="0">
                <a:solidFill>
                  <a:srgbClr val="F17E3A"/>
                </a:solidFill>
              </a:defRPr>
            </a:lvl1pPr>
            <a:lvl2pPr marL="914400" lvl="1" indent="-228600" algn="l">
              <a:lnSpc>
                <a:spcPct val="90000"/>
              </a:lnSpc>
              <a:spcBef>
                <a:spcPts val="500"/>
              </a:spcBef>
              <a:spcAft>
                <a:spcPts val="0"/>
              </a:spcAft>
              <a:buClr>
                <a:srgbClr val="3F3F3F"/>
              </a:buClr>
              <a:buSzPts val="2000"/>
              <a:buFont typeface="Helvetica Neue Light"/>
              <a:buNone/>
              <a:defRPr sz="2000" b="1"/>
            </a:lvl2pPr>
            <a:lvl3pPr marL="1371600" lvl="2" indent="-228600" algn="l">
              <a:lnSpc>
                <a:spcPct val="90000"/>
              </a:lnSpc>
              <a:spcBef>
                <a:spcPts val="500"/>
              </a:spcBef>
              <a:spcAft>
                <a:spcPts val="0"/>
              </a:spcAft>
              <a:buClr>
                <a:srgbClr val="3F3F3F"/>
              </a:buClr>
              <a:buSzPts val="1800"/>
              <a:buFont typeface="Helvetica Neue Light"/>
              <a:buNone/>
              <a:defRPr sz="1800" b="1"/>
            </a:lvl3pPr>
            <a:lvl4pPr marL="1828800" lvl="3" indent="-228600" algn="l">
              <a:lnSpc>
                <a:spcPct val="90000"/>
              </a:lnSpc>
              <a:spcBef>
                <a:spcPts val="500"/>
              </a:spcBef>
              <a:spcAft>
                <a:spcPts val="0"/>
              </a:spcAft>
              <a:buClr>
                <a:srgbClr val="3F3F3F"/>
              </a:buClr>
              <a:buSzPts val="1600"/>
              <a:buFont typeface="Helvetica Neue Light"/>
              <a:buNone/>
              <a:defRPr sz="1600" b="1"/>
            </a:lvl4pPr>
            <a:lvl5pPr marL="2286000" lvl="4" indent="-228600" algn="l">
              <a:lnSpc>
                <a:spcPct val="90000"/>
              </a:lnSpc>
              <a:spcBef>
                <a:spcPts val="500"/>
              </a:spcBef>
              <a:spcAft>
                <a:spcPts val="0"/>
              </a:spcAft>
              <a:buClr>
                <a:srgbClr val="3F3F3F"/>
              </a:buClr>
              <a:buSzPts val="1600"/>
              <a:buFont typeface="Helvetica Neue Light"/>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23567"/>
            <a:ext cx="5157787" cy="3767135"/>
          </a:xfrm>
          <a:prstGeom prst="rect">
            <a:avLst/>
          </a:prstGeom>
          <a:noFill/>
          <a:ln>
            <a:noFill/>
          </a:ln>
        </p:spPr>
        <p:txBody>
          <a:bodyPr spcFirstLastPara="1" wrap="square" lIns="90000" tIns="46800" rIns="91425" bIns="45700" anchor="t" anchorCtr="0"/>
          <a:lstStyle>
            <a:lvl1pPr marL="457200" lvl="0" indent="-381000" algn="l">
              <a:lnSpc>
                <a:spcPct val="90000"/>
              </a:lnSpc>
              <a:spcBef>
                <a:spcPts val="1000"/>
              </a:spcBef>
              <a:spcAft>
                <a:spcPts val="0"/>
              </a:spcAft>
              <a:buClr>
                <a:srgbClr val="3F3F3F"/>
              </a:buClr>
              <a:buSzPts val="2400"/>
              <a:buFont typeface="Helvetica Neue Light"/>
              <a:buChar char="•"/>
              <a:defRPr>
                <a:solidFill>
                  <a:srgbClr val="3F3F3F"/>
                </a:solidFill>
              </a:defRPr>
            </a:lvl1pPr>
            <a:lvl2pPr marL="914400" lvl="1" indent="-368300" algn="l">
              <a:lnSpc>
                <a:spcPct val="90000"/>
              </a:lnSpc>
              <a:spcBef>
                <a:spcPts val="500"/>
              </a:spcBef>
              <a:spcAft>
                <a:spcPts val="0"/>
              </a:spcAft>
              <a:buClr>
                <a:srgbClr val="3F3F3F"/>
              </a:buClr>
              <a:buSzPts val="2200"/>
              <a:buFont typeface="Helvetica Neue Light"/>
              <a:buChar char="•"/>
              <a:defRPr>
                <a:solidFill>
                  <a:srgbClr val="3F3F3F"/>
                </a:solidFill>
              </a:defRPr>
            </a:lvl2pPr>
            <a:lvl3pPr marL="1371600" lvl="2" indent="-355600" algn="l">
              <a:lnSpc>
                <a:spcPct val="90000"/>
              </a:lnSpc>
              <a:spcBef>
                <a:spcPts val="500"/>
              </a:spcBef>
              <a:spcAft>
                <a:spcPts val="0"/>
              </a:spcAft>
              <a:buClr>
                <a:srgbClr val="3F3F3F"/>
              </a:buClr>
              <a:buSzPts val="2000"/>
              <a:buFont typeface="Helvetica Neue Light"/>
              <a:buChar char="•"/>
              <a:defRPr>
                <a:solidFill>
                  <a:srgbClr val="3F3F3F"/>
                </a:solidFill>
              </a:defRPr>
            </a:lvl3pPr>
            <a:lvl4pPr marL="1828800" lvl="3" indent="-342900" algn="l">
              <a:lnSpc>
                <a:spcPct val="90000"/>
              </a:lnSpc>
              <a:spcBef>
                <a:spcPts val="500"/>
              </a:spcBef>
              <a:spcAft>
                <a:spcPts val="0"/>
              </a:spcAft>
              <a:buClr>
                <a:srgbClr val="3F3F3F"/>
              </a:buClr>
              <a:buSzPts val="1800"/>
              <a:buFont typeface="Helvetica Neue Light"/>
              <a:buChar char="•"/>
              <a:defRPr>
                <a:solidFill>
                  <a:srgbClr val="3F3F3F"/>
                </a:solidFill>
              </a:defRPr>
            </a:lvl4pPr>
            <a:lvl5pPr marL="2286000" lvl="4" indent="-330200" algn="l">
              <a:lnSpc>
                <a:spcPct val="90000"/>
              </a:lnSpc>
              <a:spcBef>
                <a:spcPts val="500"/>
              </a:spcBef>
              <a:spcAft>
                <a:spcPts val="0"/>
              </a:spcAft>
              <a:buClr>
                <a:srgbClr val="3F3F3F"/>
              </a:buClr>
              <a:buSzPts val="1600"/>
              <a:buFont typeface="Helvetica Neue Light"/>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512000"/>
            <a:ext cx="5183188" cy="823912"/>
          </a:xfrm>
          <a:prstGeom prst="rect">
            <a:avLst/>
          </a:prstGeom>
          <a:noFill/>
          <a:ln>
            <a:noFill/>
          </a:ln>
        </p:spPr>
        <p:txBody>
          <a:bodyPr spcFirstLastPara="1" wrap="square" lIns="90000" tIns="46800" rIns="91425" bIns="45700" anchor="ctr" anchorCtr="0"/>
          <a:lstStyle>
            <a:lvl1pPr marL="457200" lvl="0" indent="-228600" algn="l">
              <a:lnSpc>
                <a:spcPct val="90000"/>
              </a:lnSpc>
              <a:spcBef>
                <a:spcPts val="1000"/>
              </a:spcBef>
              <a:spcAft>
                <a:spcPts val="0"/>
              </a:spcAft>
              <a:buClr>
                <a:srgbClr val="F17E3A"/>
              </a:buClr>
              <a:buSzPts val="2400"/>
              <a:buFont typeface="Helvetica Neue Light"/>
              <a:buNone/>
              <a:defRPr sz="2400" b="0">
                <a:solidFill>
                  <a:srgbClr val="F17E3A"/>
                </a:solidFill>
              </a:defRPr>
            </a:lvl1pPr>
            <a:lvl2pPr marL="914400" lvl="1" indent="-228600" algn="l">
              <a:lnSpc>
                <a:spcPct val="90000"/>
              </a:lnSpc>
              <a:spcBef>
                <a:spcPts val="500"/>
              </a:spcBef>
              <a:spcAft>
                <a:spcPts val="0"/>
              </a:spcAft>
              <a:buClr>
                <a:srgbClr val="3F3F3F"/>
              </a:buClr>
              <a:buSzPts val="2000"/>
              <a:buFont typeface="Helvetica Neue Light"/>
              <a:buNone/>
              <a:defRPr sz="2000" b="1"/>
            </a:lvl2pPr>
            <a:lvl3pPr marL="1371600" lvl="2" indent="-228600" algn="l">
              <a:lnSpc>
                <a:spcPct val="90000"/>
              </a:lnSpc>
              <a:spcBef>
                <a:spcPts val="500"/>
              </a:spcBef>
              <a:spcAft>
                <a:spcPts val="0"/>
              </a:spcAft>
              <a:buClr>
                <a:srgbClr val="3F3F3F"/>
              </a:buClr>
              <a:buSzPts val="1800"/>
              <a:buFont typeface="Helvetica Neue Light"/>
              <a:buNone/>
              <a:defRPr sz="1800" b="1"/>
            </a:lvl3pPr>
            <a:lvl4pPr marL="1828800" lvl="3" indent="-228600" algn="l">
              <a:lnSpc>
                <a:spcPct val="90000"/>
              </a:lnSpc>
              <a:spcBef>
                <a:spcPts val="500"/>
              </a:spcBef>
              <a:spcAft>
                <a:spcPts val="0"/>
              </a:spcAft>
              <a:buClr>
                <a:srgbClr val="3F3F3F"/>
              </a:buClr>
              <a:buSzPts val="1600"/>
              <a:buFont typeface="Helvetica Neue Light"/>
              <a:buNone/>
              <a:defRPr sz="1600" b="1"/>
            </a:lvl4pPr>
            <a:lvl5pPr marL="2286000" lvl="4" indent="-228600" algn="l">
              <a:lnSpc>
                <a:spcPct val="90000"/>
              </a:lnSpc>
              <a:spcBef>
                <a:spcPts val="500"/>
              </a:spcBef>
              <a:spcAft>
                <a:spcPts val="0"/>
              </a:spcAft>
              <a:buClr>
                <a:srgbClr val="3F3F3F"/>
              </a:buClr>
              <a:buSzPts val="1600"/>
              <a:buFont typeface="Helvetica Neue Light"/>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23565"/>
            <a:ext cx="5183188" cy="3767135"/>
          </a:xfrm>
          <a:prstGeom prst="rect">
            <a:avLst/>
          </a:prstGeom>
          <a:noFill/>
          <a:ln>
            <a:noFill/>
          </a:ln>
        </p:spPr>
        <p:txBody>
          <a:bodyPr spcFirstLastPara="1" wrap="square" lIns="90000" tIns="46800" rIns="91425" bIns="45700" anchor="t" anchorCtr="0"/>
          <a:lstStyle>
            <a:lvl1pPr marL="457200" lvl="0" indent="-381000" algn="l">
              <a:lnSpc>
                <a:spcPct val="90000"/>
              </a:lnSpc>
              <a:spcBef>
                <a:spcPts val="1000"/>
              </a:spcBef>
              <a:spcAft>
                <a:spcPts val="0"/>
              </a:spcAft>
              <a:buClr>
                <a:srgbClr val="3F3F3F"/>
              </a:buClr>
              <a:buSzPts val="2400"/>
              <a:buFont typeface="Helvetica Neue Light"/>
              <a:buChar char="•"/>
              <a:defRPr>
                <a:solidFill>
                  <a:srgbClr val="3F3F3F"/>
                </a:solidFill>
              </a:defRPr>
            </a:lvl1pPr>
            <a:lvl2pPr marL="914400" lvl="1" indent="-368300" algn="l">
              <a:lnSpc>
                <a:spcPct val="90000"/>
              </a:lnSpc>
              <a:spcBef>
                <a:spcPts val="500"/>
              </a:spcBef>
              <a:spcAft>
                <a:spcPts val="0"/>
              </a:spcAft>
              <a:buClr>
                <a:srgbClr val="3F3F3F"/>
              </a:buClr>
              <a:buSzPts val="2200"/>
              <a:buFont typeface="Helvetica Neue Light"/>
              <a:buChar char="•"/>
              <a:defRPr>
                <a:solidFill>
                  <a:srgbClr val="3F3F3F"/>
                </a:solidFill>
              </a:defRPr>
            </a:lvl2pPr>
            <a:lvl3pPr marL="1371600" lvl="2" indent="-355600" algn="l">
              <a:lnSpc>
                <a:spcPct val="90000"/>
              </a:lnSpc>
              <a:spcBef>
                <a:spcPts val="500"/>
              </a:spcBef>
              <a:spcAft>
                <a:spcPts val="0"/>
              </a:spcAft>
              <a:buClr>
                <a:srgbClr val="3F3F3F"/>
              </a:buClr>
              <a:buSzPts val="2000"/>
              <a:buFont typeface="Helvetica Neue Light"/>
              <a:buChar char="•"/>
              <a:defRPr>
                <a:solidFill>
                  <a:srgbClr val="3F3F3F"/>
                </a:solidFill>
              </a:defRPr>
            </a:lvl3pPr>
            <a:lvl4pPr marL="1828800" lvl="3" indent="-342900" algn="l">
              <a:lnSpc>
                <a:spcPct val="90000"/>
              </a:lnSpc>
              <a:spcBef>
                <a:spcPts val="500"/>
              </a:spcBef>
              <a:spcAft>
                <a:spcPts val="0"/>
              </a:spcAft>
              <a:buClr>
                <a:srgbClr val="3F3F3F"/>
              </a:buClr>
              <a:buSzPts val="1800"/>
              <a:buFont typeface="Helvetica Neue Light"/>
              <a:buChar char="•"/>
              <a:defRPr>
                <a:solidFill>
                  <a:srgbClr val="3F3F3F"/>
                </a:solidFill>
              </a:defRPr>
            </a:lvl4pPr>
            <a:lvl5pPr marL="2286000" lvl="4" indent="-330200" algn="l">
              <a:lnSpc>
                <a:spcPct val="90000"/>
              </a:lnSpc>
              <a:spcBef>
                <a:spcPts val="500"/>
              </a:spcBef>
              <a:spcAft>
                <a:spcPts val="0"/>
              </a:spcAft>
              <a:buClr>
                <a:srgbClr val="3F3F3F"/>
              </a:buClr>
              <a:buSzPts val="1600"/>
              <a:buFont typeface="Helvetica Neue Light"/>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954000" y="324000"/>
            <a:ext cx="11232000" cy="907200"/>
          </a:xfrm>
          <a:prstGeom prst="rect">
            <a:avLst/>
          </a:prstGeom>
          <a:noFill/>
          <a:ln>
            <a:noFill/>
          </a:ln>
        </p:spPr>
        <p:txBody>
          <a:bodyPr spcFirstLastPara="1" wrap="square" lIns="91425" tIns="46800" rIns="91425" bIns="46800" anchor="ctr" anchorCtr="0"/>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body" idx="1"/>
          </p:nvPr>
        </p:nvSpPr>
        <p:spPr>
          <a:xfrm>
            <a:off x="5180012" y="1512000"/>
            <a:ext cx="6172200" cy="4814047"/>
          </a:xfrm>
          <a:prstGeom prst="rect">
            <a:avLst/>
          </a:prstGeom>
          <a:noFill/>
          <a:ln>
            <a:noFill/>
          </a:ln>
        </p:spPr>
        <p:txBody>
          <a:bodyPr spcFirstLastPara="1" wrap="square" lIns="90000" tIns="46800" rIns="91425" bIns="45700" anchor="t" anchorCtr="0"/>
          <a:lstStyle>
            <a:lvl1pPr marL="457200" lvl="0" indent="-381000" algn="l">
              <a:lnSpc>
                <a:spcPct val="90000"/>
              </a:lnSpc>
              <a:spcBef>
                <a:spcPts val="1000"/>
              </a:spcBef>
              <a:spcAft>
                <a:spcPts val="0"/>
              </a:spcAft>
              <a:buClr>
                <a:srgbClr val="3F3F3F"/>
              </a:buClr>
              <a:buSzPts val="2400"/>
              <a:buFont typeface="Helvetica Neue Light"/>
              <a:buChar char="•"/>
              <a:defRPr sz="2400"/>
            </a:lvl1pPr>
            <a:lvl2pPr marL="914400" lvl="1" indent="-368300" algn="l">
              <a:lnSpc>
                <a:spcPct val="90000"/>
              </a:lnSpc>
              <a:spcBef>
                <a:spcPts val="500"/>
              </a:spcBef>
              <a:spcAft>
                <a:spcPts val="0"/>
              </a:spcAft>
              <a:buClr>
                <a:srgbClr val="3F3F3F"/>
              </a:buClr>
              <a:buSzPts val="2200"/>
              <a:buFont typeface="Helvetica Neue Light"/>
              <a:buChar char="•"/>
              <a:defRPr sz="2200"/>
            </a:lvl2pPr>
            <a:lvl3pPr marL="1371600" lvl="2" indent="-355600" algn="l">
              <a:lnSpc>
                <a:spcPct val="90000"/>
              </a:lnSpc>
              <a:spcBef>
                <a:spcPts val="500"/>
              </a:spcBef>
              <a:spcAft>
                <a:spcPts val="0"/>
              </a:spcAft>
              <a:buClr>
                <a:srgbClr val="3F3F3F"/>
              </a:buClr>
              <a:buSzPts val="2000"/>
              <a:buFont typeface="Helvetica Neue Light"/>
              <a:buChar char="•"/>
              <a:defRPr sz="2000"/>
            </a:lvl3pPr>
            <a:lvl4pPr marL="1828800" lvl="3" indent="-342900" algn="l">
              <a:lnSpc>
                <a:spcPct val="90000"/>
              </a:lnSpc>
              <a:spcBef>
                <a:spcPts val="500"/>
              </a:spcBef>
              <a:spcAft>
                <a:spcPts val="0"/>
              </a:spcAft>
              <a:buClr>
                <a:srgbClr val="3F3F3F"/>
              </a:buClr>
              <a:buSzPts val="1800"/>
              <a:buFont typeface="Helvetica Neue Light"/>
              <a:buChar char="•"/>
              <a:defRPr sz="1800"/>
            </a:lvl4pPr>
            <a:lvl5pPr marL="2286000" lvl="4" indent="-330200" algn="l">
              <a:lnSpc>
                <a:spcPct val="90000"/>
              </a:lnSpc>
              <a:spcBef>
                <a:spcPts val="500"/>
              </a:spcBef>
              <a:spcAft>
                <a:spcPts val="0"/>
              </a:spcAft>
              <a:buClr>
                <a:srgbClr val="3F3F3F"/>
              </a:buClr>
              <a:buSzPts val="1600"/>
              <a:buFont typeface="Helvetica Neue Light"/>
              <a:buChar char="•"/>
              <a:defRPr sz="16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8" name="Google Shape;48;p10"/>
          <p:cNvSpPr txBox="1">
            <a:spLocks noGrp="1"/>
          </p:cNvSpPr>
          <p:nvPr>
            <p:ph type="body" idx="2"/>
          </p:nvPr>
        </p:nvSpPr>
        <p:spPr>
          <a:xfrm>
            <a:off x="958053" y="1512000"/>
            <a:ext cx="3932237" cy="4814047"/>
          </a:xfrm>
          <a:prstGeom prst="rect">
            <a:avLst/>
          </a:prstGeom>
          <a:noFill/>
          <a:ln>
            <a:noFill/>
          </a:ln>
        </p:spPr>
        <p:txBody>
          <a:bodyPr spcFirstLastPara="1" wrap="square" lIns="90000" tIns="46800" rIns="91425" bIns="45700" anchor="t" anchorCtr="0"/>
          <a:lstStyle>
            <a:lvl1pPr marL="457200" lvl="0" indent="-228600" algn="l">
              <a:lnSpc>
                <a:spcPct val="90000"/>
              </a:lnSpc>
              <a:spcBef>
                <a:spcPts val="1000"/>
              </a:spcBef>
              <a:spcAft>
                <a:spcPts val="0"/>
              </a:spcAft>
              <a:buClr>
                <a:srgbClr val="3F3F3F"/>
              </a:buClr>
              <a:buSzPts val="1600"/>
              <a:buFont typeface="Helvetica Neue Light"/>
              <a:buNone/>
              <a:defRPr sz="1600"/>
            </a:lvl1pPr>
            <a:lvl2pPr marL="914400" lvl="1" indent="-228600" algn="l">
              <a:lnSpc>
                <a:spcPct val="90000"/>
              </a:lnSpc>
              <a:spcBef>
                <a:spcPts val="500"/>
              </a:spcBef>
              <a:spcAft>
                <a:spcPts val="0"/>
              </a:spcAft>
              <a:buClr>
                <a:srgbClr val="3F3F3F"/>
              </a:buClr>
              <a:buSzPts val="1400"/>
              <a:buFont typeface="Helvetica Neue Light"/>
              <a:buNone/>
              <a:defRPr sz="1400"/>
            </a:lvl2pPr>
            <a:lvl3pPr marL="1371600" lvl="2" indent="-228600" algn="l">
              <a:lnSpc>
                <a:spcPct val="90000"/>
              </a:lnSpc>
              <a:spcBef>
                <a:spcPts val="500"/>
              </a:spcBef>
              <a:spcAft>
                <a:spcPts val="0"/>
              </a:spcAft>
              <a:buClr>
                <a:srgbClr val="3F3F3F"/>
              </a:buClr>
              <a:buSzPts val="1200"/>
              <a:buFont typeface="Helvetica Neue Light"/>
              <a:buNone/>
              <a:defRPr sz="1200"/>
            </a:lvl3pPr>
            <a:lvl4pPr marL="1828800" lvl="3" indent="-228600" algn="l">
              <a:lnSpc>
                <a:spcPct val="90000"/>
              </a:lnSpc>
              <a:spcBef>
                <a:spcPts val="500"/>
              </a:spcBef>
              <a:spcAft>
                <a:spcPts val="0"/>
              </a:spcAft>
              <a:buClr>
                <a:srgbClr val="3F3F3F"/>
              </a:buClr>
              <a:buSzPts val="1000"/>
              <a:buFont typeface="Helvetica Neue Light"/>
              <a:buNone/>
              <a:defRPr sz="1000"/>
            </a:lvl4pPr>
            <a:lvl5pPr marL="2286000" lvl="4" indent="-228600" algn="l">
              <a:lnSpc>
                <a:spcPct val="90000"/>
              </a:lnSpc>
              <a:spcBef>
                <a:spcPts val="500"/>
              </a:spcBef>
              <a:spcAft>
                <a:spcPts val="0"/>
              </a:spcAft>
              <a:buClr>
                <a:srgbClr val="3F3F3F"/>
              </a:buClr>
              <a:buSzPts val="1000"/>
              <a:buFont typeface="Helvetica Neue Light"/>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9" name="Google Shape;49;p10"/>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954000" y="324000"/>
            <a:ext cx="11232000" cy="9072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rgbClr val="233445"/>
              </a:buClr>
              <a:buSzPts val="3200"/>
              <a:buFont typeface="Helvetica Neue Ligh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1"/>
          <p:cNvSpPr>
            <a:spLocks noGrp="1"/>
          </p:cNvSpPr>
          <p:nvPr>
            <p:ph type="pic" idx="2"/>
          </p:nvPr>
        </p:nvSpPr>
        <p:spPr>
          <a:xfrm>
            <a:off x="5083172" y="1465729"/>
            <a:ext cx="6172200" cy="4777441"/>
          </a:xfrm>
          <a:prstGeom prst="rect">
            <a:avLst/>
          </a:prstGeom>
          <a:noFill/>
          <a:ln>
            <a:noFill/>
          </a:ln>
        </p:spPr>
        <p:txBody>
          <a:bodyPr spcFirstLastPara="1" wrap="square" lIns="90000" tIns="46800" rIns="91425" bIns="45700" anchor="t" anchorCtr="0"/>
          <a:lstStyle>
            <a:lvl1pPr marR="0" lvl="0" algn="l" rtl="0">
              <a:lnSpc>
                <a:spcPct val="90000"/>
              </a:lnSpc>
              <a:spcBef>
                <a:spcPts val="1000"/>
              </a:spcBef>
              <a:spcAft>
                <a:spcPts val="0"/>
              </a:spcAft>
              <a:buClr>
                <a:srgbClr val="3F3F3F"/>
              </a:buClr>
              <a:buSzPts val="3200"/>
              <a:buFont typeface="Helvetica Neue Light"/>
              <a:buNone/>
              <a:defRPr sz="3200" b="0" i="0" u="none" strike="noStrike" cap="none">
                <a:solidFill>
                  <a:srgbClr val="3F3F3F"/>
                </a:solidFill>
                <a:latin typeface="Helvetica Neue Light"/>
                <a:ea typeface="Helvetica Neue Light"/>
                <a:cs typeface="Helvetica Neue Light"/>
                <a:sym typeface="Helvetica Neue Light"/>
              </a:defRPr>
            </a:lvl1pPr>
            <a:lvl2pPr marR="0" lvl="1" algn="l" rtl="0">
              <a:lnSpc>
                <a:spcPct val="90000"/>
              </a:lnSpc>
              <a:spcBef>
                <a:spcPts val="500"/>
              </a:spcBef>
              <a:spcAft>
                <a:spcPts val="0"/>
              </a:spcAft>
              <a:buClr>
                <a:srgbClr val="3F3F3F"/>
              </a:buClr>
              <a:buSzPts val="2800"/>
              <a:buFont typeface="Helvetica Neue Light"/>
              <a:buNone/>
              <a:defRPr sz="2800" b="0" i="0" u="none" strike="noStrike" cap="none">
                <a:solidFill>
                  <a:srgbClr val="3F3F3F"/>
                </a:solidFill>
                <a:latin typeface="Helvetica Neue Light"/>
                <a:ea typeface="Helvetica Neue Light"/>
                <a:cs typeface="Helvetica Neue Light"/>
                <a:sym typeface="Helvetica Neue Light"/>
              </a:defRPr>
            </a:lvl2pPr>
            <a:lvl3pPr marR="0" lvl="2" algn="l" rtl="0">
              <a:lnSpc>
                <a:spcPct val="90000"/>
              </a:lnSpc>
              <a:spcBef>
                <a:spcPts val="500"/>
              </a:spcBef>
              <a:spcAft>
                <a:spcPts val="0"/>
              </a:spcAft>
              <a:buClr>
                <a:srgbClr val="3F3F3F"/>
              </a:buClr>
              <a:buSzPts val="2400"/>
              <a:buFont typeface="Helvetica Neue Light"/>
              <a:buNone/>
              <a:defRPr sz="2400" b="0" i="0" u="none" strike="noStrike" cap="none">
                <a:solidFill>
                  <a:srgbClr val="3F3F3F"/>
                </a:solidFill>
                <a:latin typeface="Helvetica Neue Light"/>
                <a:ea typeface="Helvetica Neue Light"/>
                <a:cs typeface="Helvetica Neue Light"/>
                <a:sym typeface="Helvetica Neue Light"/>
              </a:defRPr>
            </a:lvl3pPr>
            <a:lvl4pPr marR="0" lvl="3" algn="l" rtl="0">
              <a:lnSpc>
                <a:spcPct val="90000"/>
              </a:lnSpc>
              <a:spcBef>
                <a:spcPts val="500"/>
              </a:spcBef>
              <a:spcAft>
                <a:spcPts val="0"/>
              </a:spcAft>
              <a:buClr>
                <a:srgbClr val="3F3F3F"/>
              </a:buClr>
              <a:buSzPts val="2000"/>
              <a:buFont typeface="Helvetica Neue Light"/>
              <a:buNone/>
              <a:defRPr sz="2000" b="0" i="0" u="none" strike="noStrike" cap="none">
                <a:solidFill>
                  <a:srgbClr val="3F3F3F"/>
                </a:solidFill>
                <a:latin typeface="Helvetica Neue Light"/>
                <a:ea typeface="Helvetica Neue Light"/>
                <a:cs typeface="Helvetica Neue Light"/>
                <a:sym typeface="Helvetica Neue Light"/>
              </a:defRPr>
            </a:lvl4pPr>
            <a:lvl5pPr marR="0" lvl="4" algn="l" rtl="0">
              <a:lnSpc>
                <a:spcPct val="90000"/>
              </a:lnSpc>
              <a:spcBef>
                <a:spcPts val="500"/>
              </a:spcBef>
              <a:spcAft>
                <a:spcPts val="0"/>
              </a:spcAft>
              <a:buClr>
                <a:srgbClr val="3F3F3F"/>
              </a:buClr>
              <a:buSzPts val="2000"/>
              <a:buFont typeface="Helvetica Neue Light"/>
              <a:buNone/>
              <a:defRPr sz="2000" b="0" i="0" u="none" strike="noStrike" cap="none">
                <a:solidFill>
                  <a:srgbClr val="3F3F3F"/>
                </a:solidFill>
                <a:latin typeface="Helvetica Neue Light"/>
                <a:ea typeface="Helvetica Neue Light"/>
                <a:cs typeface="Helvetica Neue Light"/>
                <a:sym typeface="Helvetica Neue Light"/>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3" name="Google Shape;53;p11"/>
          <p:cNvSpPr txBox="1">
            <a:spLocks noGrp="1"/>
          </p:cNvSpPr>
          <p:nvPr>
            <p:ph type="body" idx="1"/>
          </p:nvPr>
        </p:nvSpPr>
        <p:spPr>
          <a:xfrm>
            <a:off x="973929" y="1465729"/>
            <a:ext cx="3898109" cy="4777441"/>
          </a:xfrm>
          <a:prstGeom prst="rect">
            <a:avLst/>
          </a:prstGeom>
          <a:noFill/>
          <a:ln>
            <a:noFill/>
          </a:ln>
        </p:spPr>
        <p:txBody>
          <a:bodyPr spcFirstLastPara="1" wrap="square" lIns="90000" tIns="46800" rIns="91425" bIns="45700" anchor="t" anchorCtr="0"/>
          <a:lstStyle>
            <a:lvl1pPr marL="457200" lvl="0" indent="-228600" algn="l">
              <a:lnSpc>
                <a:spcPct val="90000"/>
              </a:lnSpc>
              <a:spcBef>
                <a:spcPts val="1000"/>
              </a:spcBef>
              <a:spcAft>
                <a:spcPts val="0"/>
              </a:spcAft>
              <a:buClr>
                <a:srgbClr val="3F3F3F"/>
              </a:buClr>
              <a:buSzPts val="1600"/>
              <a:buFont typeface="Helvetica Neue Light"/>
              <a:buNone/>
              <a:defRPr sz="1600"/>
            </a:lvl1pPr>
            <a:lvl2pPr marL="914400" lvl="1" indent="-228600" algn="l">
              <a:lnSpc>
                <a:spcPct val="90000"/>
              </a:lnSpc>
              <a:spcBef>
                <a:spcPts val="500"/>
              </a:spcBef>
              <a:spcAft>
                <a:spcPts val="0"/>
              </a:spcAft>
              <a:buClr>
                <a:srgbClr val="3F3F3F"/>
              </a:buClr>
              <a:buSzPts val="1400"/>
              <a:buFont typeface="Helvetica Neue Light"/>
              <a:buNone/>
              <a:defRPr sz="1400"/>
            </a:lvl2pPr>
            <a:lvl3pPr marL="1371600" lvl="2" indent="-228600" algn="l">
              <a:lnSpc>
                <a:spcPct val="90000"/>
              </a:lnSpc>
              <a:spcBef>
                <a:spcPts val="500"/>
              </a:spcBef>
              <a:spcAft>
                <a:spcPts val="0"/>
              </a:spcAft>
              <a:buClr>
                <a:srgbClr val="3F3F3F"/>
              </a:buClr>
              <a:buSzPts val="1200"/>
              <a:buFont typeface="Helvetica Neue Light"/>
              <a:buNone/>
              <a:defRPr sz="1200"/>
            </a:lvl3pPr>
            <a:lvl4pPr marL="1828800" lvl="3" indent="-228600" algn="l">
              <a:lnSpc>
                <a:spcPct val="90000"/>
              </a:lnSpc>
              <a:spcBef>
                <a:spcPts val="500"/>
              </a:spcBef>
              <a:spcAft>
                <a:spcPts val="0"/>
              </a:spcAft>
              <a:buClr>
                <a:srgbClr val="3F3F3F"/>
              </a:buClr>
              <a:buSzPts val="1000"/>
              <a:buFont typeface="Helvetica Neue Light"/>
              <a:buNone/>
              <a:defRPr sz="1000"/>
            </a:lvl4pPr>
            <a:lvl5pPr marL="2286000" lvl="4" indent="-228600" algn="l">
              <a:lnSpc>
                <a:spcPct val="90000"/>
              </a:lnSpc>
              <a:spcBef>
                <a:spcPts val="500"/>
              </a:spcBef>
              <a:spcAft>
                <a:spcPts val="0"/>
              </a:spcAft>
              <a:buClr>
                <a:srgbClr val="3F3F3F"/>
              </a:buClr>
              <a:buSzPts val="1000"/>
              <a:buFont typeface="Helvetica Neue Light"/>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4" name="Google Shape;54;p11"/>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52497" y="324000"/>
            <a:ext cx="11232000" cy="90805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rgbClr val="233445"/>
              </a:buClr>
              <a:buSzPts val="3200"/>
              <a:buFont typeface="Helvetica Neue Light"/>
              <a:buNone/>
              <a:defRPr sz="3200" b="0" i="0" u="none" strike="noStrike" cap="none">
                <a:solidFill>
                  <a:srgbClr val="233445"/>
                </a:solidFill>
                <a:latin typeface="Helvetica Neue Light"/>
                <a:ea typeface="Helvetica Neue Light"/>
                <a:cs typeface="Helvetica Neue Light"/>
                <a:sym typeface="Helvetica Neue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28000" y="1512000"/>
            <a:ext cx="10512000" cy="4680000"/>
          </a:xfrm>
          <a:prstGeom prst="rect">
            <a:avLst/>
          </a:prstGeom>
          <a:noFill/>
          <a:ln>
            <a:noFill/>
          </a:ln>
        </p:spPr>
        <p:txBody>
          <a:bodyPr spcFirstLastPara="1" wrap="square" lIns="90000" tIns="46800" rIns="91425" bIns="45700" anchor="t" anchorCtr="0"/>
          <a:lstStyle>
            <a:lvl1pPr marL="457200" marR="0" lvl="0" indent="-381000" algn="l" rtl="0">
              <a:lnSpc>
                <a:spcPct val="90000"/>
              </a:lnSpc>
              <a:spcBef>
                <a:spcPts val="1000"/>
              </a:spcBef>
              <a:spcAft>
                <a:spcPts val="0"/>
              </a:spcAft>
              <a:buClr>
                <a:srgbClr val="3F3F3F"/>
              </a:buClr>
              <a:buSzPts val="2400"/>
              <a:buFont typeface="Helvetica Neue Light"/>
              <a:buChar char="•"/>
              <a:defRPr sz="2400" b="0" i="0" u="none" strike="noStrike" cap="none">
                <a:solidFill>
                  <a:srgbClr val="3F3F3F"/>
                </a:solidFill>
                <a:latin typeface="Helvetica Neue Light"/>
                <a:ea typeface="Helvetica Neue Light"/>
                <a:cs typeface="Helvetica Neue Light"/>
                <a:sym typeface="Helvetica Neue Light"/>
              </a:defRPr>
            </a:lvl1pPr>
            <a:lvl2pPr marL="914400" marR="0" lvl="1" indent="-368300" algn="l" rtl="0">
              <a:lnSpc>
                <a:spcPct val="90000"/>
              </a:lnSpc>
              <a:spcBef>
                <a:spcPts val="500"/>
              </a:spcBef>
              <a:spcAft>
                <a:spcPts val="0"/>
              </a:spcAft>
              <a:buClr>
                <a:srgbClr val="3F3F3F"/>
              </a:buClr>
              <a:buSzPts val="2200"/>
              <a:buFont typeface="Helvetica Neue Light"/>
              <a:buChar char="•"/>
              <a:defRPr sz="2200" b="0" i="0" u="none" strike="noStrike" cap="none">
                <a:solidFill>
                  <a:srgbClr val="3F3F3F"/>
                </a:solidFill>
                <a:latin typeface="Helvetica Neue Light"/>
                <a:ea typeface="Helvetica Neue Light"/>
                <a:cs typeface="Helvetica Neue Light"/>
                <a:sym typeface="Helvetica Neue Light"/>
              </a:defRPr>
            </a:lvl2pPr>
            <a:lvl3pPr marL="1371600" marR="0" lvl="2" indent="-355600" algn="l" rtl="0">
              <a:lnSpc>
                <a:spcPct val="90000"/>
              </a:lnSpc>
              <a:spcBef>
                <a:spcPts val="500"/>
              </a:spcBef>
              <a:spcAft>
                <a:spcPts val="0"/>
              </a:spcAft>
              <a:buClr>
                <a:srgbClr val="3F3F3F"/>
              </a:buClr>
              <a:buSzPts val="2000"/>
              <a:buFont typeface="Helvetica Neue Light"/>
              <a:buChar char="•"/>
              <a:defRPr sz="2000" b="0" i="0" u="none" strike="noStrike" cap="none">
                <a:solidFill>
                  <a:srgbClr val="3F3F3F"/>
                </a:solidFill>
                <a:latin typeface="Helvetica Neue Light"/>
                <a:ea typeface="Helvetica Neue Light"/>
                <a:cs typeface="Helvetica Neue Light"/>
                <a:sym typeface="Helvetica Neue Light"/>
              </a:defRPr>
            </a:lvl3pPr>
            <a:lvl4pPr marL="1828800" marR="0" lvl="3" indent="-342900" algn="l" rtl="0">
              <a:lnSpc>
                <a:spcPct val="90000"/>
              </a:lnSpc>
              <a:spcBef>
                <a:spcPts val="500"/>
              </a:spcBef>
              <a:spcAft>
                <a:spcPts val="0"/>
              </a:spcAft>
              <a:buClr>
                <a:srgbClr val="3F3F3F"/>
              </a:buClr>
              <a:buSzPts val="1800"/>
              <a:buFont typeface="Helvetica Neue Light"/>
              <a:buChar char="•"/>
              <a:defRPr sz="1800" b="0" i="0" u="none" strike="noStrike" cap="none">
                <a:solidFill>
                  <a:srgbClr val="3F3F3F"/>
                </a:solidFill>
                <a:latin typeface="Helvetica Neue Light"/>
                <a:ea typeface="Helvetica Neue Light"/>
                <a:cs typeface="Helvetica Neue Light"/>
                <a:sym typeface="Helvetica Neue Light"/>
              </a:defRPr>
            </a:lvl4pPr>
            <a:lvl5pPr marL="2286000" marR="0" lvl="4" indent="-330200" algn="l" rtl="0">
              <a:lnSpc>
                <a:spcPct val="90000"/>
              </a:lnSpc>
              <a:spcBef>
                <a:spcPts val="500"/>
              </a:spcBef>
              <a:spcAft>
                <a:spcPts val="0"/>
              </a:spcAft>
              <a:buClr>
                <a:srgbClr val="3F3F3F"/>
              </a:buClr>
              <a:buSzPts val="1600"/>
              <a:buFont typeface="Helvetica Neue Light"/>
              <a:buChar char="•"/>
              <a:defRPr sz="1600" b="0" i="0" u="none" strike="noStrike" cap="none">
                <a:solidFill>
                  <a:srgbClr val="3F3F3F"/>
                </a:solidFill>
                <a:latin typeface="Helvetica Neue Light"/>
                <a:ea typeface="Helvetica Neue Light"/>
                <a:cs typeface="Helvetica Neue Light"/>
                <a:sym typeface="Helvetica Neue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11339999" y="6537324"/>
            <a:ext cx="834067" cy="29845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1pPr>
            <a:lvl2pPr marL="0" marR="0" lvl="1"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2pPr>
            <a:lvl3pPr marL="0" marR="0" lvl="2"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3pPr>
            <a:lvl4pPr marL="0" marR="0" lvl="3"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4pPr>
            <a:lvl5pPr marL="0" marR="0" lvl="4"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5pPr>
            <a:lvl6pPr marL="0" marR="0" lvl="5"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6pPr>
            <a:lvl7pPr marL="0" marR="0" lvl="6"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7pPr>
            <a:lvl8pPr marL="0" marR="0" lvl="7"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8pPr>
            <a:lvl9pPr marL="0" marR="0" lvl="8" indent="0" algn="ctr" rtl="0">
              <a:spcBef>
                <a:spcPts val="0"/>
              </a:spcBef>
              <a:buNone/>
              <a:defRPr sz="1600" b="0" i="0" u="none" strike="noStrike" cap="none">
                <a:solidFill>
                  <a:schemeClr val="lt1"/>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9.wdp"/></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0.wdp"/></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1.wdp"/></Relationships>
</file>

<file path=ppt/slides/_rels/slide14.xml.rels><?xml version="1.0" encoding="UTF-8" standalone="yes"?>
<Relationships xmlns="http://schemas.openxmlformats.org/package/2006/relationships"><Relationship Id="rId8" Type="http://schemas.microsoft.com/office/2007/relationships/hdphoto" Target="../media/hdphoto13.wdp"/><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microsoft.com/office/2007/relationships/hdphoto" Target="../media/hdphoto12.wdp"/><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2.tiff"/></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5.tif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5.png"/><Relationship Id="rId7" Type="http://schemas.microsoft.com/office/2007/relationships/hdphoto" Target="../media/hdphoto4.wdp"/><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microsoft.com/office/2007/relationships/hdphoto" Target="../media/hdphoto3.wdp"/><Relationship Id="rId5" Type="http://schemas.microsoft.com/office/2007/relationships/hdphoto" Target="../media/hdphoto2.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microsoft.com/office/2007/relationships/hdphoto" Target="../media/hdphoto6.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microsoft.com/office/2007/relationships/hdphoto" Target="../media/hdphoto7.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microsoft.com/office/2007/relationships/hdphoto" Target="../media/hdphoto8.wdp"/><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862444" y="477982"/>
            <a:ext cx="10671187"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000" b="1" dirty="0">
                <a:solidFill>
                  <a:srgbClr val="F17E3A"/>
                </a:solidFill>
                <a:latin typeface="Calibri"/>
                <a:ea typeface="Calibri"/>
                <a:cs typeface="Calibri"/>
                <a:sym typeface="Calibri"/>
              </a:rPr>
              <a:t>Data Engineering Day 3</a:t>
            </a:r>
            <a:endParaRPr dirty="0"/>
          </a:p>
        </p:txBody>
      </p:sp>
      <p:sp>
        <p:nvSpPr>
          <p:cNvPr id="111" name="Google Shape;111;p20"/>
          <p:cNvSpPr txBox="1"/>
          <p:nvPr/>
        </p:nvSpPr>
        <p:spPr>
          <a:xfrm>
            <a:off x="2421081" y="5029200"/>
            <a:ext cx="401089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Kerry Nakayama</a:t>
            </a:r>
            <a:endParaRPr dirty="0"/>
          </a:p>
        </p:txBody>
      </p:sp>
    </p:spTree>
    <p:extLst>
      <p:ext uri="{BB962C8B-B14F-4D97-AF65-F5344CB8AC3E}">
        <p14:creationId xmlns:p14="http://schemas.microsoft.com/office/powerpoint/2010/main" val="313948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826950-8BF2-1541-A331-35775917C85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7477" b="89720" l="9787" r="89787">
                        <a14:foregroundMark x1="56596" y1="11215" x2="56596" y2="11215"/>
                        <a14:foregroundMark x1="55745" y1="7477" x2="52340" y2="9346"/>
                        <a14:foregroundMark x1="58298" y1="56075" x2="54894" y2="53271"/>
                      </a14:backgroundRemoval>
                    </a14:imgEffect>
                  </a14:imgLayer>
                </a14:imgProps>
              </a:ext>
            </a:extLst>
          </a:blip>
          <a:stretch>
            <a:fillRect/>
          </a:stretch>
        </p:blipFill>
        <p:spPr>
          <a:xfrm flipH="1">
            <a:off x="-88385" y="5197695"/>
            <a:ext cx="1512121" cy="1358900"/>
          </a:xfrm>
          <a:prstGeom prst="rect">
            <a:avLst/>
          </a:prstGeom>
        </p:spPr>
      </p:pic>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a:t>Query Pruning</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a:xfrm>
            <a:off x="11340000" y="6599097"/>
            <a:ext cx="834067" cy="298455"/>
          </a:xfrm>
        </p:spPr>
        <p:txBody>
          <a:bodyPr/>
          <a:lstStyle/>
          <a:p>
            <a:pPr marL="0" lvl="0" indent="0" algn="ctr" rtl="0">
              <a:spcBef>
                <a:spcPts val="0"/>
              </a:spcBef>
              <a:spcAft>
                <a:spcPts val="0"/>
              </a:spcAft>
              <a:buNone/>
            </a:pPr>
            <a:fld id="{00000000-1234-1234-1234-123412341234}" type="slidenum">
              <a:rPr lang="en-US" smtClean="0"/>
              <a:t>10</a:t>
            </a:fld>
            <a:endParaRPr lang="en-US" dirty="0"/>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747838" y="1386868"/>
            <a:ext cx="10512000" cy="4680000"/>
          </a:xfrm>
        </p:spPr>
        <p:txBody>
          <a:bodyPr/>
          <a:lstStyle/>
          <a:p>
            <a:r>
              <a:rPr lang="en-US" dirty="0"/>
              <a:t>Snowflake enables precise pruning of columns in micro-partitions at query run-time, including columns containing semi-structured data</a:t>
            </a:r>
          </a:p>
        </p:txBody>
      </p:sp>
      <p:sp>
        <p:nvSpPr>
          <p:cNvPr id="6" name="Up-Down Arrow 5">
            <a:extLst>
              <a:ext uri="{FF2B5EF4-FFF2-40B4-BE49-F238E27FC236}">
                <a16:creationId xmlns:a16="http://schemas.microsoft.com/office/drawing/2014/main" id="{0E3388D1-4515-AB4B-81C7-195CE2994400}"/>
              </a:ext>
            </a:extLst>
          </p:cNvPr>
          <p:cNvSpPr/>
          <p:nvPr/>
        </p:nvSpPr>
        <p:spPr>
          <a:xfrm>
            <a:off x="1212214" y="3126390"/>
            <a:ext cx="207818" cy="306087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5AD76B1-1BBD-8241-9D86-B4356A999D7E}"/>
              </a:ext>
            </a:extLst>
          </p:cNvPr>
          <p:cNvSpPr txBox="1"/>
          <p:nvPr/>
        </p:nvSpPr>
        <p:spPr>
          <a:xfrm>
            <a:off x="1845928" y="2875656"/>
            <a:ext cx="9518072" cy="369332"/>
          </a:xfrm>
          <a:prstGeom prst="rect">
            <a:avLst/>
          </a:prstGeom>
          <a:noFill/>
        </p:spPr>
        <p:txBody>
          <a:bodyPr wrap="square" rtlCol="0">
            <a:spAutoFit/>
          </a:bodyPr>
          <a:lstStyle/>
          <a:p>
            <a:r>
              <a:rPr lang="en-US" dirty="0"/>
              <a:t>Date 	Hour 	Action	    Action_Category         Feature	     Feature2	Feature3</a:t>
            </a:r>
          </a:p>
        </p:txBody>
      </p:sp>
      <p:sp>
        <p:nvSpPr>
          <p:cNvPr id="8" name="TextBox 7">
            <a:extLst>
              <a:ext uri="{FF2B5EF4-FFF2-40B4-BE49-F238E27FC236}">
                <a16:creationId xmlns:a16="http://schemas.microsoft.com/office/drawing/2014/main" id="{BA8E3326-3E98-FC45-A080-2EEDCE2DFFDE}"/>
              </a:ext>
            </a:extLst>
          </p:cNvPr>
          <p:cNvSpPr txBox="1"/>
          <p:nvPr/>
        </p:nvSpPr>
        <p:spPr>
          <a:xfrm>
            <a:off x="79574" y="3498952"/>
            <a:ext cx="1050927" cy="923330"/>
          </a:xfrm>
          <a:prstGeom prst="rect">
            <a:avLst/>
          </a:prstGeom>
          <a:noFill/>
        </p:spPr>
        <p:txBody>
          <a:bodyPr wrap="square" rtlCol="0">
            <a:spAutoFit/>
          </a:bodyPr>
          <a:lstStyle/>
          <a:p>
            <a:pPr algn="ctr"/>
            <a:r>
              <a:rPr lang="en-US" dirty="0"/>
              <a:t>1 year's worth of data</a:t>
            </a:r>
          </a:p>
        </p:txBody>
      </p:sp>
      <p:sp>
        <p:nvSpPr>
          <p:cNvPr id="10" name="TextBox 9">
            <a:extLst>
              <a:ext uri="{FF2B5EF4-FFF2-40B4-BE49-F238E27FC236}">
                <a16:creationId xmlns:a16="http://schemas.microsoft.com/office/drawing/2014/main" id="{2B76207B-04FF-FF44-AC89-AF55B3DCC09F}"/>
              </a:ext>
            </a:extLst>
          </p:cNvPr>
          <p:cNvSpPr txBox="1"/>
          <p:nvPr/>
        </p:nvSpPr>
        <p:spPr>
          <a:xfrm>
            <a:off x="1350764" y="3244988"/>
            <a:ext cx="1219254" cy="3108543"/>
          </a:xfrm>
          <a:prstGeom prst="rect">
            <a:avLst/>
          </a:prstGeom>
          <a:noFill/>
        </p:spPr>
        <p:txBody>
          <a:bodyPr wrap="square" rtlCol="0">
            <a:spAutoFit/>
          </a:bodyPr>
          <a:lstStyle/>
          <a:p>
            <a:pPr algn="r"/>
            <a:r>
              <a:rPr lang="en-US" sz="1400" dirty="0"/>
              <a:t>1/1/2019</a:t>
            </a:r>
          </a:p>
          <a:p>
            <a:pPr algn="r"/>
            <a:r>
              <a:rPr lang="en-US" sz="1400" dirty="0"/>
              <a:t>1/2/2019</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7/14/2019</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12/31/2019</a:t>
            </a:r>
          </a:p>
          <a:p>
            <a:endParaRPr lang="en-US" sz="1400" dirty="0"/>
          </a:p>
        </p:txBody>
      </p:sp>
      <p:sp>
        <p:nvSpPr>
          <p:cNvPr id="11" name="TextBox 10">
            <a:extLst>
              <a:ext uri="{FF2B5EF4-FFF2-40B4-BE49-F238E27FC236}">
                <a16:creationId xmlns:a16="http://schemas.microsoft.com/office/drawing/2014/main" id="{0A14B92F-34BE-E145-8FB7-66B5803F7E22}"/>
              </a:ext>
            </a:extLst>
          </p:cNvPr>
          <p:cNvSpPr txBox="1"/>
          <p:nvPr/>
        </p:nvSpPr>
        <p:spPr>
          <a:xfrm>
            <a:off x="2247737" y="3225028"/>
            <a:ext cx="1219254" cy="3108543"/>
          </a:xfrm>
          <a:prstGeom prst="rect">
            <a:avLst/>
          </a:prstGeom>
          <a:noFill/>
        </p:spPr>
        <p:txBody>
          <a:bodyPr wrap="square" rtlCol="0">
            <a:spAutoFit/>
          </a:bodyPr>
          <a:lstStyle/>
          <a:p>
            <a:pPr algn="r"/>
            <a:r>
              <a:rPr lang="en-US" sz="1400" dirty="0"/>
              <a:t>1pm</a:t>
            </a:r>
          </a:p>
          <a:p>
            <a:pPr algn="r"/>
            <a:r>
              <a:rPr lang="en-US" sz="1400" dirty="0"/>
              <a:t>12am</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4pm</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3am</a:t>
            </a:r>
          </a:p>
          <a:p>
            <a:endParaRPr lang="en-US" sz="1400" dirty="0"/>
          </a:p>
        </p:txBody>
      </p:sp>
      <p:sp>
        <p:nvSpPr>
          <p:cNvPr id="12" name="TextBox 11">
            <a:extLst>
              <a:ext uri="{FF2B5EF4-FFF2-40B4-BE49-F238E27FC236}">
                <a16:creationId xmlns:a16="http://schemas.microsoft.com/office/drawing/2014/main" id="{017BADD4-D7E5-2B4B-BF49-D80696C6DBD2}"/>
              </a:ext>
            </a:extLst>
          </p:cNvPr>
          <p:cNvSpPr txBox="1"/>
          <p:nvPr/>
        </p:nvSpPr>
        <p:spPr>
          <a:xfrm>
            <a:off x="3253106" y="3225028"/>
            <a:ext cx="1219254" cy="3108543"/>
          </a:xfrm>
          <a:prstGeom prst="rect">
            <a:avLst/>
          </a:prstGeom>
          <a:noFill/>
        </p:spPr>
        <p:txBody>
          <a:bodyPr wrap="square" rtlCol="0">
            <a:spAutoFit/>
          </a:bodyPr>
          <a:lstStyle/>
          <a:p>
            <a:pPr algn="r"/>
            <a:r>
              <a:rPr lang="en-US" sz="1400" dirty="0"/>
              <a:t>xxxxx</a:t>
            </a:r>
          </a:p>
          <a:p>
            <a:pPr algn="r"/>
            <a:r>
              <a:rPr lang="en-US" sz="1400" dirty="0"/>
              <a:t>yyyyy</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zzzzz</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www</a:t>
            </a:r>
          </a:p>
          <a:p>
            <a:endParaRPr lang="en-US" sz="1400" dirty="0"/>
          </a:p>
        </p:txBody>
      </p:sp>
      <p:sp>
        <p:nvSpPr>
          <p:cNvPr id="13" name="TextBox 12">
            <a:extLst>
              <a:ext uri="{FF2B5EF4-FFF2-40B4-BE49-F238E27FC236}">
                <a16:creationId xmlns:a16="http://schemas.microsoft.com/office/drawing/2014/main" id="{FB86DFB9-E3EF-5846-8BAF-0D9174829DAE}"/>
              </a:ext>
            </a:extLst>
          </p:cNvPr>
          <p:cNvSpPr txBox="1"/>
          <p:nvPr/>
        </p:nvSpPr>
        <p:spPr>
          <a:xfrm>
            <a:off x="4784584" y="3236161"/>
            <a:ext cx="1219254" cy="3108543"/>
          </a:xfrm>
          <a:prstGeom prst="rect">
            <a:avLst/>
          </a:prstGeom>
          <a:noFill/>
        </p:spPr>
        <p:txBody>
          <a:bodyPr wrap="square" rtlCol="0">
            <a:spAutoFit/>
          </a:bodyPr>
          <a:lstStyle/>
          <a:p>
            <a:pPr algn="r"/>
            <a:r>
              <a:rPr lang="en-US" sz="1400" dirty="0"/>
              <a:t>xxxxx</a:t>
            </a:r>
          </a:p>
          <a:p>
            <a:pPr algn="r"/>
            <a:r>
              <a:rPr lang="en-US" sz="1400" dirty="0"/>
              <a:t>yyyyy</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zzzzz</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www</a:t>
            </a:r>
          </a:p>
          <a:p>
            <a:endParaRPr lang="en-US" sz="1400" dirty="0"/>
          </a:p>
        </p:txBody>
      </p:sp>
      <p:sp>
        <p:nvSpPr>
          <p:cNvPr id="14" name="TextBox 13">
            <a:extLst>
              <a:ext uri="{FF2B5EF4-FFF2-40B4-BE49-F238E27FC236}">
                <a16:creationId xmlns:a16="http://schemas.microsoft.com/office/drawing/2014/main" id="{2A370076-CFF4-2B43-9C5A-77CB10A805D3}"/>
              </a:ext>
            </a:extLst>
          </p:cNvPr>
          <p:cNvSpPr txBox="1"/>
          <p:nvPr/>
        </p:nvSpPr>
        <p:spPr>
          <a:xfrm>
            <a:off x="6686926" y="3261506"/>
            <a:ext cx="1219254" cy="3108543"/>
          </a:xfrm>
          <a:prstGeom prst="rect">
            <a:avLst/>
          </a:prstGeom>
          <a:noFill/>
        </p:spPr>
        <p:txBody>
          <a:bodyPr wrap="square" rtlCol="0">
            <a:spAutoFit/>
          </a:bodyPr>
          <a:lstStyle/>
          <a:p>
            <a:pPr algn="r"/>
            <a:r>
              <a:rPr lang="en-US" sz="1400" dirty="0"/>
              <a:t>xxxxx</a:t>
            </a:r>
          </a:p>
          <a:p>
            <a:pPr algn="r"/>
            <a:r>
              <a:rPr lang="en-US" sz="1400" dirty="0"/>
              <a:t>yyyyy</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zzzzz</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www</a:t>
            </a:r>
          </a:p>
          <a:p>
            <a:endParaRPr lang="en-US" sz="1400" dirty="0"/>
          </a:p>
        </p:txBody>
      </p:sp>
      <p:sp>
        <p:nvSpPr>
          <p:cNvPr id="15" name="TextBox 14">
            <a:extLst>
              <a:ext uri="{FF2B5EF4-FFF2-40B4-BE49-F238E27FC236}">
                <a16:creationId xmlns:a16="http://schemas.microsoft.com/office/drawing/2014/main" id="{680CDA20-AC18-4C41-8C27-4BFA3412A04E}"/>
              </a:ext>
            </a:extLst>
          </p:cNvPr>
          <p:cNvSpPr txBox="1"/>
          <p:nvPr/>
        </p:nvSpPr>
        <p:spPr>
          <a:xfrm>
            <a:off x="8156701" y="3225028"/>
            <a:ext cx="1219254" cy="3108543"/>
          </a:xfrm>
          <a:prstGeom prst="rect">
            <a:avLst/>
          </a:prstGeom>
          <a:noFill/>
        </p:spPr>
        <p:txBody>
          <a:bodyPr wrap="square" rtlCol="0">
            <a:spAutoFit/>
          </a:bodyPr>
          <a:lstStyle/>
          <a:p>
            <a:pPr algn="r"/>
            <a:r>
              <a:rPr lang="en-US" sz="1400" dirty="0"/>
              <a:t>xxxxx</a:t>
            </a:r>
          </a:p>
          <a:p>
            <a:pPr algn="r"/>
            <a:r>
              <a:rPr lang="en-US" sz="1400" dirty="0"/>
              <a:t>yyyyy</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zzzzz</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www</a:t>
            </a:r>
          </a:p>
          <a:p>
            <a:endParaRPr lang="en-US" sz="1400" dirty="0"/>
          </a:p>
        </p:txBody>
      </p:sp>
      <p:sp>
        <p:nvSpPr>
          <p:cNvPr id="16" name="TextBox 15">
            <a:extLst>
              <a:ext uri="{FF2B5EF4-FFF2-40B4-BE49-F238E27FC236}">
                <a16:creationId xmlns:a16="http://schemas.microsoft.com/office/drawing/2014/main" id="{6E8D7745-A94A-1041-8B77-35A3276E50F8}"/>
              </a:ext>
            </a:extLst>
          </p:cNvPr>
          <p:cNvSpPr txBox="1"/>
          <p:nvPr/>
        </p:nvSpPr>
        <p:spPr>
          <a:xfrm>
            <a:off x="9784256" y="3194297"/>
            <a:ext cx="1219254" cy="3108543"/>
          </a:xfrm>
          <a:prstGeom prst="rect">
            <a:avLst/>
          </a:prstGeom>
          <a:noFill/>
        </p:spPr>
        <p:txBody>
          <a:bodyPr wrap="square" rtlCol="0">
            <a:spAutoFit/>
          </a:bodyPr>
          <a:lstStyle/>
          <a:p>
            <a:pPr algn="r"/>
            <a:r>
              <a:rPr lang="en-US" sz="1400" dirty="0"/>
              <a:t>xxxxx</a:t>
            </a:r>
          </a:p>
          <a:p>
            <a:pPr algn="r"/>
            <a:r>
              <a:rPr lang="en-US" sz="1400" dirty="0"/>
              <a:t>yyyyy</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zzzzz</a:t>
            </a:r>
          </a:p>
          <a:p>
            <a:pPr algn="r"/>
            <a:r>
              <a:rPr lang="en-US" sz="1400" dirty="0"/>
              <a:t>.</a:t>
            </a:r>
          </a:p>
          <a:p>
            <a:pPr algn="r"/>
            <a:r>
              <a:rPr lang="en-US" sz="1400" dirty="0"/>
              <a:t>.</a:t>
            </a:r>
          </a:p>
          <a:p>
            <a:pPr algn="r"/>
            <a:r>
              <a:rPr lang="en-US" sz="1400" dirty="0"/>
              <a:t>.</a:t>
            </a:r>
          </a:p>
          <a:p>
            <a:pPr algn="r"/>
            <a:r>
              <a:rPr lang="en-US" sz="1400" dirty="0"/>
              <a:t>.</a:t>
            </a:r>
          </a:p>
          <a:p>
            <a:pPr algn="r"/>
            <a:r>
              <a:rPr lang="en-US" sz="1400" dirty="0"/>
              <a:t>www</a:t>
            </a:r>
          </a:p>
          <a:p>
            <a:endParaRPr lang="en-US" sz="1400" dirty="0"/>
          </a:p>
        </p:txBody>
      </p:sp>
      <p:sp>
        <p:nvSpPr>
          <p:cNvPr id="17" name="Rectangle 16">
            <a:extLst>
              <a:ext uri="{FF2B5EF4-FFF2-40B4-BE49-F238E27FC236}">
                <a16:creationId xmlns:a16="http://schemas.microsoft.com/office/drawing/2014/main" id="{7B2A60A1-B999-2F45-B517-F13014CAA018}"/>
              </a:ext>
            </a:extLst>
          </p:cNvPr>
          <p:cNvSpPr/>
          <p:nvPr/>
        </p:nvSpPr>
        <p:spPr>
          <a:xfrm>
            <a:off x="2691403" y="2715485"/>
            <a:ext cx="886428" cy="347177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67D559-68F6-6840-8E8E-7688993741A2}"/>
              </a:ext>
            </a:extLst>
          </p:cNvPr>
          <p:cNvSpPr/>
          <p:nvPr/>
        </p:nvSpPr>
        <p:spPr>
          <a:xfrm>
            <a:off x="1475453" y="3498952"/>
            <a:ext cx="9888548" cy="227916"/>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29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Data Clustering of Micro-Partitions</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254858" y="1661523"/>
            <a:ext cx="4608087" cy="4446327"/>
          </a:xfrm>
        </p:spPr>
        <p:txBody>
          <a:bodyPr/>
          <a:lstStyle/>
          <a:p>
            <a:pPr>
              <a:buFont typeface="Arial" panose="020B0604020202020204" pitchFamily="34" charset="0"/>
              <a:buChar char="•"/>
            </a:pPr>
            <a:r>
              <a:rPr lang="en-US" b="1" dirty="0">
                <a:solidFill>
                  <a:schemeClr val="accent5">
                    <a:lumMod val="75000"/>
                  </a:schemeClr>
                </a:solidFill>
              </a:rPr>
              <a:t>Clustering </a:t>
            </a:r>
            <a:r>
              <a:rPr lang="en-US" dirty="0"/>
              <a:t>is a key factor in queries for unsorted tables which impacts query performance, particularly on very large tables</a:t>
            </a:r>
          </a:p>
          <a:p>
            <a:pPr>
              <a:buFont typeface="Arial" panose="020B0604020202020204" pitchFamily="34" charset="0"/>
              <a:buChar char="•"/>
            </a:pPr>
            <a:r>
              <a:rPr lang="en-US" dirty="0"/>
              <a:t>While </a:t>
            </a:r>
            <a:r>
              <a:rPr lang="en-US" b="1" dirty="0">
                <a:solidFill>
                  <a:srgbClr val="00B050"/>
                </a:solidFill>
              </a:rPr>
              <a:t>Micro-Partitions</a:t>
            </a:r>
            <a:r>
              <a:rPr lang="en-US" dirty="0"/>
              <a:t> data is stored in tables which is sorted/ordered along natural dimensions </a:t>
            </a:r>
          </a:p>
          <a:p>
            <a:pPr lvl="1">
              <a:buFont typeface="Wingdings" pitchFamily="2" charset="2"/>
              <a:buChar char="Ø"/>
            </a:pPr>
            <a:r>
              <a:rPr lang="en-US" dirty="0"/>
              <a:t>e.g. date and/or geographic regions</a:t>
            </a:r>
          </a:p>
          <a:p>
            <a:pPr>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D61F9C50-841E-D34C-9396-F2289B1169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945" y="1661523"/>
            <a:ext cx="7131012" cy="3794695"/>
          </a:xfrm>
          <a:prstGeom prst="rect">
            <a:avLst/>
          </a:prstGeom>
        </p:spPr>
      </p:pic>
    </p:spTree>
    <p:extLst>
      <p:ext uri="{BB962C8B-B14F-4D97-AF65-F5344CB8AC3E}">
        <p14:creationId xmlns:p14="http://schemas.microsoft.com/office/powerpoint/2010/main" val="3428748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9F40-535C-CE43-901F-0EA5838C6E58}"/>
              </a:ext>
            </a:extLst>
          </p:cNvPr>
          <p:cNvSpPr>
            <a:spLocks noGrp="1"/>
          </p:cNvSpPr>
          <p:nvPr>
            <p:ph type="title"/>
          </p:nvPr>
        </p:nvSpPr>
        <p:spPr/>
        <p:txBody>
          <a:bodyPr/>
          <a:lstStyle/>
          <a:p>
            <a:r>
              <a:rPr lang="en-US" dirty="0"/>
              <a:t>Data Clustering of Micro-Partitions</a:t>
            </a:r>
          </a:p>
        </p:txBody>
      </p:sp>
      <p:sp>
        <p:nvSpPr>
          <p:cNvPr id="3" name="Slide Number Placeholder 2">
            <a:extLst>
              <a:ext uri="{FF2B5EF4-FFF2-40B4-BE49-F238E27FC236}">
                <a16:creationId xmlns:a16="http://schemas.microsoft.com/office/drawing/2014/main" id="{E23919DA-0A1A-7144-9982-B40E69C7AB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5" name="Text Placeholder 8">
            <a:extLst>
              <a:ext uri="{FF2B5EF4-FFF2-40B4-BE49-F238E27FC236}">
                <a16:creationId xmlns:a16="http://schemas.microsoft.com/office/drawing/2014/main" id="{77D9522D-80FD-134C-B53D-62ADDE9062A2}"/>
              </a:ext>
            </a:extLst>
          </p:cNvPr>
          <p:cNvSpPr txBox="1">
            <a:spLocks/>
          </p:cNvSpPr>
          <p:nvPr/>
        </p:nvSpPr>
        <p:spPr>
          <a:xfrm>
            <a:off x="747838" y="1386868"/>
            <a:ext cx="10512000" cy="4680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sz="2400" kern="0" dirty="0">
                <a:latin typeface="Helvetica Neue Light" panose="02000403000000020004" pitchFamily="2" charset="0"/>
                <a:ea typeface="Helvetica Neue Light" panose="02000403000000020004" pitchFamily="2" charset="0"/>
                <a:cs typeface="Helvetica Neue" panose="02000503000000020004" pitchFamily="2" charset="0"/>
              </a:rPr>
              <a:t>Snowflake </a:t>
            </a:r>
            <a:r>
              <a:rPr lang="en-US" sz="2400" kern="0" dirty="0">
                <a:solidFill>
                  <a:srgbClr val="0070C0"/>
                </a:solidFill>
                <a:latin typeface="Helvetica Neue Light" panose="02000403000000020004" pitchFamily="2" charset="0"/>
                <a:ea typeface="Helvetica Neue Light" panose="02000403000000020004" pitchFamily="2" charset="0"/>
                <a:cs typeface="Helvetica Neue" panose="02000503000000020004" pitchFamily="2" charset="0"/>
              </a:rPr>
              <a:t>maintains clustering metadata</a:t>
            </a:r>
            <a:r>
              <a:rPr lang="en-US" sz="2400" kern="0" dirty="0">
                <a:latin typeface="Helvetica Neue Light" panose="02000403000000020004" pitchFamily="2" charset="0"/>
                <a:ea typeface="Helvetica Neue Light" panose="02000403000000020004" pitchFamily="2" charset="0"/>
                <a:cs typeface="Helvetica Neue" panose="02000503000000020004" pitchFamily="2" charset="0"/>
              </a:rPr>
              <a:t> for the micro-partitions in a table, including:</a:t>
            </a:r>
          </a:p>
          <a:p>
            <a:pPr marL="800100" lvl="1" indent="-342900">
              <a:buFont typeface="Wingdings" pitchFamily="2" charset="2"/>
              <a:buChar char="Ø"/>
            </a:pPr>
            <a:r>
              <a:rPr lang="en-US" sz="2200" kern="0" dirty="0">
                <a:latin typeface="Helvetica Neue Light" panose="02000403000000020004" pitchFamily="2" charset="0"/>
                <a:ea typeface="Helvetica Neue Light" panose="02000403000000020004" pitchFamily="2" charset="0"/>
                <a:cs typeface="Helvetica Neue" panose="02000503000000020004" pitchFamily="2" charset="0"/>
              </a:rPr>
              <a:t>The total number of micro-partitions that make up the table</a:t>
            </a:r>
          </a:p>
          <a:p>
            <a:pPr marL="800100" lvl="1" indent="-342900">
              <a:buFont typeface="Wingdings" pitchFamily="2" charset="2"/>
              <a:buChar char="Ø"/>
            </a:pPr>
            <a:r>
              <a:rPr lang="en-US" sz="2200" kern="0" dirty="0">
                <a:latin typeface="Helvetica Neue Light" panose="02000403000000020004" pitchFamily="2" charset="0"/>
                <a:ea typeface="Helvetica Neue Light" panose="02000403000000020004" pitchFamily="2" charset="0"/>
                <a:cs typeface="Helvetica Neue" panose="02000503000000020004" pitchFamily="2" charset="0"/>
              </a:rPr>
              <a:t>The number of micro-partitions containing values that overlap with each other (in a specified subset of table columns).</a:t>
            </a:r>
          </a:p>
          <a:p>
            <a:pPr marL="800100" lvl="1" indent="-342900">
              <a:buFont typeface="Wingdings" pitchFamily="2" charset="2"/>
              <a:buChar char="Ø"/>
            </a:pPr>
            <a:r>
              <a:rPr lang="en-US" sz="2200" kern="0" dirty="0">
                <a:latin typeface="Helvetica Neue Light" panose="02000403000000020004" pitchFamily="2" charset="0"/>
                <a:ea typeface="Helvetica Neue Light" panose="02000403000000020004" pitchFamily="2" charset="0"/>
                <a:cs typeface="Helvetica Neue" panose="02000503000000020004" pitchFamily="2" charset="0"/>
              </a:rPr>
              <a:t>The depth of the overlapping micro-partitions</a:t>
            </a:r>
          </a:p>
          <a:p>
            <a:pPr lvl="1"/>
            <a:endParaRPr lang="en-US" sz="2400" kern="0" dirty="0">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a:buFont typeface="Arial" panose="020B0604020202020204" pitchFamily="34" charset="0"/>
              <a:buChar char="•"/>
            </a:pPr>
            <a:r>
              <a:rPr lang="en-US" sz="2400" kern="0" dirty="0">
                <a:solidFill>
                  <a:srgbClr val="00B0F0"/>
                </a:solidFill>
                <a:latin typeface="Helvetica Neue Light" panose="02000403000000020004" pitchFamily="2" charset="0"/>
                <a:ea typeface="Helvetica Neue Light" panose="02000403000000020004" pitchFamily="2" charset="0"/>
                <a:cs typeface="Helvetica Neue" panose="02000503000000020004" pitchFamily="2" charset="0"/>
              </a:rPr>
              <a:t>Clustering Depth </a:t>
            </a:r>
            <a:r>
              <a:rPr lang="en-US" sz="2400" kern="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average depth (1 or greater) of the overlapping micro-partitions for specified columns in a table</a:t>
            </a:r>
          </a:p>
          <a:p>
            <a:pPr marL="800100" lvl="1" indent="-342900">
              <a:buFont typeface="Wingdings" pitchFamily="2" charset="2"/>
              <a:buChar char="Ø"/>
            </a:pPr>
            <a:r>
              <a:rPr lang="en-US" sz="2200" kern="0" dirty="0">
                <a:latin typeface="Helvetica Neue Light" panose="02000403000000020004" pitchFamily="2" charset="0"/>
                <a:ea typeface="Helvetica Neue Light" panose="02000403000000020004" pitchFamily="2" charset="0"/>
                <a:cs typeface="Helvetica Neue" panose="02000503000000020004" pitchFamily="2" charset="0"/>
              </a:rPr>
              <a:t>Monitoring the clustering “health” of a large table, particularly over time as DML is performed on the table.</a:t>
            </a:r>
          </a:p>
          <a:p>
            <a:pPr marL="800100" lvl="1" indent="-342900">
              <a:buFont typeface="Wingdings" pitchFamily="2" charset="2"/>
              <a:buChar char="Ø"/>
            </a:pPr>
            <a:r>
              <a:rPr lang="en-US" sz="2200" kern="0" dirty="0">
                <a:latin typeface="Helvetica Neue Light" panose="02000403000000020004" pitchFamily="2" charset="0"/>
                <a:ea typeface="Helvetica Neue Light" panose="02000403000000020004" pitchFamily="2" charset="0"/>
                <a:cs typeface="Helvetica Neue" panose="02000503000000020004" pitchFamily="2" charset="0"/>
              </a:rPr>
              <a:t>Determining whether a large table would benefit from explicitly defining a clustering key</a:t>
            </a:r>
          </a:p>
          <a:p>
            <a:pPr marL="800100" lvl="1" indent="-342900">
              <a:buFont typeface="Wingdings" pitchFamily="2" charset="2"/>
              <a:buChar char="Ø"/>
            </a:pPr>
            <a:endParaRPr lang="en-US" sz="2400" kern="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endParaRPr lang="en-US" sz="2400" kern="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a:extLst>
              <a:ext uri="{FF2B5EF4-FFF2-40B4-BE49-F238E27FC236}">
                <a16:creationId xmlns:a16="http://schemas.microsoft.com/office/drawing/2014/main" id="{2A4CCA5F-4A28-2741-8A0A-9322040507B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811" b="96220" l="9827" r="88439">
                        <a14:foregroundMark x1="28324" y1="5498" x2="43353" y2="6186"/>
                        <a14:foregroundMark x1="43353" y1="6186" x2="72832" y2="4467"/>
                        <a14:foregroundMark x1="72832" y1="4467" x2="43353" y2="7904"/>
                        <a14:foregroundMark x1="43353" y1="7904" x2="28902" y2="6529"/>
                        <a14:foregroundMark x1="28902" y1="6529" x2="23699" y2="4811"/>
                        <a14:foregroundMark x1="28324" y1="92440" x2="41040" y2="95876"/>
                        <a14:foregroundMark x1="41040" y1="95876" x2="56069" y2="96220"/>
                        <a14:foregroundMark x1="56069" y1="96220" x2="69942" y2="94158"/>
                        <a14:foregroundMark x1="69942" y1="94158" x2="55491" y2="90722"/>
                        <a14:foregroundMark x1="55491" y1="90722" x2="41040" y2="90722"/>
                        <a14:foregroundMark x1="41040" y1="90722" x2="36994" y2="93127"/>
                        <a14:foregroundMark x1="26012" y1="96220" x2="55491" y2="96564"/>
                        <a14:foregroundMark x1="55491" y1="96564" x2="69364" y2="95533"/>
                        <a14:foregroundMark x1="69364" y1="95533" x2="75145" y2="96220"/>
                      </a14:backgroundRemoval>
                    </a14:imgEffect>
                  </a14:imgLayer>
                </a14:imgProps>
              </a:ext>
            </a:extLst>
          </a:blip>
          <a:stretch>
            <a:fillRect/>
          </a:stretch>
        </p:blipFill>
        <p:spPr>
          <a:xfrm>
            <a:off x="-175304" y="3681425"/>
            <a:ext cx="1166191" cy="3154354"/>
          </a:xfrm>
          <a:prstGeom prst="rect">
            <a:avLst/>
          </a:prstGeom>
        </p:spPr>
      </p:pic>
    </p:spTree>
    <p:extLst>
      <p:ext uri="{BB962C8B-B14F-4D97-AF65-F5344CB8AC3E}">
        <p14:creationId xmlns:p14="http://schemas.microsoft.com/office/powerpoint/2010/main" val="3008440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A34D916-D73A-9C4B-8415-9D75E09201A2}"/>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1410809"/>
            <a:ext cx="6433782" cy="5123191"/>
          </a:xfrm>
          <a:prstGeom prst="rect">
            <a:avLst/>
          </a:prstGeom>
        </p:spPr>
      </p:pic>
      <p:sp>
        <p:nvSpPr>
          <p:cNvPr id="2" name="Title 1">
            <a:extLst>
              <a:ext uri="{FF2B5EF4-FFF2-40B4-BE49-F238E27FC236}">
                <a16:creationId xmlns:a16="http://schemas.microsoft.com/office/drawing/2014/main" id="{F4D29F40-535C-CE43-901F-0EA5838C6E58}"/>
              </a:ext>
            </a:extLst>
          </p:cNvPr>
          <p:cNvSpPr>
            <a:spLocks noGrp="1"/>
          </p:cNvSpPr>
          <p:nvPr>
            <p:ph type="title"/>
          </p:nvPr>
        </p:nvSpPr>
        <p:spPr/>
        <p:txBody>
          <a:bodyPr/>
          <a:lstStyle/>
          <a:p>
            <a:r>
              <a:rPr lang="en-US" dirty="0"/>
              <a:t>Data Clustering of Micro-Partitions</a:t>
            </a:r>
          </a:p>
        </p:txBody>
      </p:sp>
      <p:sp>
        <p:nvSpPr>
          <p:cNvPr id="3" name="Slide Number Placeholder 2">
            <a:extLst>
              <a:ext uri="{FF2B5EF4-FFF2-40B4-BE49-F238E27FC236}">
                <a16:creationId xmlns:a16="http://schemas.microsoft.com/office/drawing/2014/main" id="{E23919DA-0A1A-7144-9982-B40E69C7ABE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8" name="Rounded Rectangular Callout 7">
            <a:extLst>
              <a:ext uri="{FF2B5EF4-FFF2-40B4-BE49-F238E27FC236}">
                <a16:creationId xmlns:a16="http://schemas.microsoft.com/office/drawing/2014/main" id="{6E301926-5A0F-AC40-BB26-4682903EA0D6}"/>
              </a:ext>
            </a:extLst>
          </p:cNvPr>
          <p:cNvSpPr/>
          <p:nvPr/>
        </p:nvSpPr>
        <p:spPr>
          <a:xfrm>
            <a:off x="6798586" y="4173698"/>
            <a:ext cx="4718909" cy="2162331"/>
          </a:xfrm>
          <a:prstGeom prst="wedgeRoundRectCallout">
            <a:avLst>
              <a:gd name="adj1" fmla="val 40409"/>
              <a:gd name="adj2" fmla="val 67732"/>
              <a:gd name="adj3" fmla="val 16667"/>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lumMod val="50000"/>
                  </a:schemeClr>
                </a:solidFill>
              </a:rPr>
              <a:t>Clustering depth for a table is </a:t>
            </a:r>
            <a:r>
              <a:rPr lang="en-US" b="1" i="1" dirty="0">
                <a:solidFill>
                  <a:schemeClr val="accent2">
                    <a:lumMod val="50000"/>
                  </a:schemeClr>
                </a:solidFill>
              </a:rPr>
              <a:t>not</a:t>
            </a:r>
            <a:r>
              <a:rPr lang="en-US" dirty="0">
                <a:solidFill>
                  <a:schemeClr val="accent2">
                    <a:lumMod val="50000"/>
                  </a:schemeClr>
                </a:solidFill>
              </a:rPr>
              <a:t> an absolute or precise measure of a well clustered table</a:t>
            </a:r>
          </a:p>
          <a:p>
            <a:endParaRPr lang="en-US" sz="600" dirty="0">
              <a:solidFill>
                <a:schemeClr val="accent2">
                  <a:lumMod val="50000"/>
                </a:schemeClr>
              </a:solidFill>
            </a:endParaRPr>
          </a:p>
          <a:p>
            <a:pPr marL="285750" indent="-285750">
              <a:buFont typeface="Arial" panose="020B0604020202020204" pitchFamily="34" charset="0"/>
              <a:buChar char="•"/>
            </a:pPr>
            <a:r>
              <a:rPr lang="en-US" sz="1600" dirty="0">
                <a:solidFill>
                  <a:schemeClr val="accent2">
                    <a:lumMod val="50000"/>
                  </a:schemeClr>
                </a:solidFill>
              </a:rPr>
              <a:t>A well clustered table performs queries quickly</a:t>
            </a:r>
          </a:p>
          <a:p>
            <a:pPr marL="285750" indent="-285750">
              <a:buFont typeface="Arial" panose="020B0604020202020204" pitchFamily="34" charset="0"/>
              <a:buChar char="•"/>
            </a:pPr>
            <a:r>
              <a:rPr lang="en-US" sz="1600" dirty="0">
                <a:solidFill>
                  <a:schemeClr val="accent2">
                    <a:lumMod val="50000"/>
                  </a:schemeClr>
                </a:solidFill>
              </a:rPr>
              <a:t>performance degrades if the table is likely no longer well-clustered</a:t>
            </a:r>
          </a:p>
        </p:txBody>
      </p:sp>
      <p:sp>
        <p:nvSpPr>
          <p:cNvPr id="11" name="Text Placeholder 8">
            <a:extLst>
              <a:ext uri="{FF2B5EF4-FFF2-40B4-BE49-F238E27FC236}">
                <a16:creationId xmlns:a16="http://schemas.microsoft.com/office/drawing/2014/main" id="{69AD0950-D8C1-3B49-9F75-7188BD0B7FFC}"/>
              </a:ext>
            </a:extLst>
          </p:cNvPr>
          <p:cNvSpPr txBox="1">
            <a:spLocks/>
          </p:cNvSpPr>
          <p:nvPr/>
        </p:nvSpPr>
        <p:spPr>
          <a:xfrm>
            <a:off x="6798586" y="1621708"/>
            <a:ext cx="5536327" cy="216233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400" kern="0" dirty="0">
                <a:solidFill>
                  <a:schemeClr val="tx1"/>
                </a:solidFill>
                <a:latin typeface="Helvetica Neue Light" panose="02000403000000020004" pitchFamily="2" charset="0"/>
                <a:ea typeface="Helvetica Neue Light" panose="02000403000000020004" pitchFamily="2" charset="0"/>
              </a:rPr>
              <a:t>The line through shows the overlapping micro-partitions</a:t>
            </a:r>
          </a:p>
          <a:p>
            <a:endParaRPr lang="en-US" sz="2400" kern="0" dirty="0">
              <a:solidFill>
                <a:schemeClr val="tx1"/>
              </a:solidFill>
              <a:latin typeface="Helvetica Neue Light" panose="02000403000000020004" pitchFamily="2" charset="0"/>
              <a:ea typeface="Helvetica Neue Light" panose="02000403000000020004" pitchFamily="2" charset="0"/>
            </a:endParaRPr>
          </a:p>
          <a:p>
            <a:pPr>
              <a:buFont typeface="Arial" panose="020B0604020202020204" pitchFamily="34" charset="0"/>
              <a:buChar char="•"/>
            </a:pPr>
            <a:r>
              <a:rPr lang="en-US" sz="2400" kern="0" dirty="0">
                <a:solidFill>
                  <a:schemeClr val="tx1"/>
                </a:solidFill>
                <a:latin typeface="Helvetica Neue Light" panose="02000403000000020004" pitchFamily="2" charset="0"/>
                <a:ea typeface="Helvetica Neue Light" panose="02000403000000020004" pitchFamily="2" charset="0"/>
              </a:rPr>
              <a:t>The average depth shows how many overlap at any given moment</a:t>
            </a:r>
          </a:p>
        </p:txBody>
      </p:sp>
      <p:sp>
        <p:nvSpPr>
          <p:cNvPr id="19" name="Freeform 18">
            <a:extLst>
              <a:ext uri="{FF2B5EF4-FFF2-40B4-BE49-F238E27FC236}">
                <a16:creationId xmlns:a16="http://schemas.microsoft.com/office/drawing/2014/main" id="{914B1819-81AC-E34B-AE81-10BBA5238263}"/>
              </a:ext>
            </a:extLst>
          </p:cNvPr>
          <p:cNvSpPr/>
          <p:nvPr/>
        </p:nvSpPr>
        <p:spPr>
          <a:xfrm>
            <a:off x="3373395" y="1247214"/>
            <a:ext cx="3447535" cy="902862"/>
          </a:xfrm>
          <a:custGeom>
            <a:avLst/>
            <a:gdLst>
              <a:gd name="connsiteX0" fmla="*/ 3447535 w 3447535"/>
              <a:gd name="connsiteY0" fmla="*/ 556872 h 902862"/>
              <a:gd name="connsiteX1" fmla="*/ 2681416 w 3447535"/>
              <a:gd name="connsiteY1" fmla="*/ 62602 h 902862"/>
              <a:gd name="connsiteX2" fmla="*/ 877329 w 3447535"/>
              <a:gd name="connsiteY2" fmla="*/ 99672 h 902862"/>
              <a:gd name="connsiteX3" fmla="*/ 0 w 3447535"/>
              <a:gd name="connsiteY3" fmla="*/ 902862 h 902862"/>
              <a:gd name="connsiteX4" fmla="*/ 0 w 3447535"/>
              <a:gd name="connsiteY4" fmla="*/ 902862 h 90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7535" h="902862">
                <a:moveTo>
                  <a:pt x="3447535" y="556872"/>
                </a:moveTo>
                <a:cubicBezTo>
                  <a:pt x="3278659" y="347837"/>
                  <a:pt x="3109784" y="138802"/>
                  <a:pt x="2681416" y="62602"/>
                </a:cubicBezTo>
                <a:cubicBezTo>
                  <a:pt x="2253048" y="-13598"/>
                  <a:pt x="1324232" y="-40371"/>
                  <a:pt x="877329" y="99672"/>
                </a:cubicBezTo>
                <a:cubicBezTo>
                  <a:pt x="430426" y="239715"/>
                  <a:pt x="0" y="902862"/>
                  <a:pt x="0" y="902862"/>
                </a:cubicBezTo>
                <a:lnTo>
                  <a:pt x="0" y="902862"/>
                </a:lnTo>
              </a:path>
            </a:pathLst>
          </a:cu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Freeform 20">
            <a:extLst>
              <a:ext uri="{FF2B5EF4-FFF2-40B4-BE49-F238E27FC236}">
                <a16:creationId xmlns:a16="http://schemas.microsoft.com/office/drawing/2014/main" id="{55A9EF6F-6871-5A4A-B3AE-BD6521120BFB}"/>
              </a:ext>
            </a:extLst>
          </p:cNvPr>
          <p:cNvSpPr/>
          <p:nvPr/>
        </p:nvSpPr>
        <p:spPr>
          <a:xfrm>
            <a:off x="5632388" y="2499658"/>
            <a:ext cx="1163828" cy="774630"/>
          </a:xfrm>
          <a:custGeom>
            <a:avLst/>
            <a:gdLst>
              <a:gd name="connsiteX0" fmla="*/ 1163828 w 1163828"/>
              <a:gd name="connsiteY0" fmla="*/ 428893 h 774630"/>
              <a:gd name="connsiteX1" fmla="*/ 731342 w 1163828"/>
              <a:gd name="connsiteY1" fmla="*/ 762526 h 774630"/>
              <a:gd name="connsiteX2" fmla="*/ 162931 w 1163828"/>
              <a:gd name="connsiteY2" fmla="*/ 663672 h 774630"/>
              <a:gd name="connsiteX3" fmla="*/ 2293 w 1163828"/>
              <a:gd name="connsiteY3" fmla="*/ 305326 h 774630"/>
              <a:gd name="connsiteX4" fmla="*/ 249428 w 1163828"/>
              <a:gd name="connsiteY4" fmla="*/ 8764 h 774630"/>
              <a:gd name="connsiteX5" fmla="*/ 422423 w 1163828"/>
              <a:gd name="connsiteY5" fmla="*/ 107618 h 77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3828" h="774630">
                <a:moveTo>
                  <a:pt x="1163828" y="428893"/>
                </a:moveTo>
                <a:cubicBezTo>
                  <a:pt x="1030993" y="576144"/>
                  <a:pt x="898158" y="723396"/>
                  <a:pt x="731342" y="762526"/>
                </a:cubicBezTo>
                <a:cubicBezTo>
                  <a:pt x="564526" y="801656"/>
                  <a:pt x="284439" y="739872"/>
                  <a:pt x="162931" y="663672"/>
                </a:cubicBezTo>
                <a:cubicBezTo>
                  <a:pt x="41423" y="587472"/>
                  <a:pt x="-12123" y="414477"/>
                  <a:pt x="2293" y="305326"/>
                </a:cubicBezTo>
                <a:cubicBezTo>
                  <a:pt x="16709" y="196175"/>
                  <a:pt x="179406" y="41715"/>
                  <a:pt x="249428" y="8764"/>
                </a:cubicBezTo>
                <a:cubicBezTo>
                  <a:pt x="319450" y="-24187"/>
                  <a:pt x="370936" y="41715"/>
                  <a:pt x="422423" y="107618"/>
                </a:cubicBezTo>
              </a:path>
            </a:pathLst>
          </a:cu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85434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a:t>Clustering Keys</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185449" y="1232050"/>
            <a:ext cx="11821102" cy="1188698"/>
          </a:xfrm>
        </p:spPr>
        <p:txBody>
          <a:bodyPr/>
          <a:lstStyle/>
          <a:p>
            <a:r>
              <a:rPr lang="en-US" sz="2800" b="1" dirty="0">
                <a:solidFill>
                  <a:schemeClr val="accent6">
                    <a:lumMod val="75000"/>
                  </a:schemeClr>
                </a:solidFill>
              </a:rPr>
              <a:t>Clustering Keys </a:t>
            </a:r>
            <a:r>
              <a:rPr lang="en-US" dirty="0"/>
              <a:t>can be used when DML takes place in large tables and snowflakes automatic clustering is no longer optimal</a:t>
            </a:r>
          </a:p>
          <a:p>
            <a:pPr marL="76200" indent="0">
              <a:buNone/>
            </a:pPr>
            <a:endParaRPr lang="en-US" dirty="0"/>
          </a:p>
        </p:txBody>
      </p:sp>
      <p:sp>
        <p:nvSpPr>
          <p:cNvPr id="5" name="Rounded Rectangular Callout 4">
            <a:extLst>
              <a:ext uri="{FF2B5EF4-FFF2-40B4-BE49-F238E27FC236}">
                <a16:creationId xmlns:a16="http://schemas.microsoft.com/office/drawing/2014/main" id="{FBB5C0BB-AD85-064D-83F4-DA4C3557ED66}"/>
              </a:ext>
            </a:extLst>
          </p:cNvPr>
          <p:cNvSpPr/>
          <p:nvPr/>
        </p:nvSpPr>
        <p:spPr>
          <a:xfrm>
            <a:off x="8711514" y="3383055"/>
            <a:ext cx="3295037" cy="2954655"/>
          </a:xfrm>
          <a:prstGeom prst="wedgeRoundRectCallout">
            <a:avLst>
              <a:gd name="adj1" fmla="val 35650"/>
              <a:gd name="adj2" fmla="val 58080"/>
              <a:gd name="adj3" fmla="val 16667"/>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2">
                    <a:lumMod val="50000"/>
                  </a:schemeClr>
                </a:solidFill>
              </a:rPr>
              <a:t>Clustering keys are </a:t>
            </a:r>
            <a:r>
              <a:rPr lang="en-US" b="1" i="1" dirty="0">
                <a:solidFill>
                  <a:schemeClr val="accent2">
                    <a:lumMod val="50000"/>
                  </a:schemeClr>
                </a:solidFill>
              </a:rPr>
              <a:t>not</a:t>
            </a:r>
            <a:r>
              <a:rPr lang="en-US" dirty="0">
                <a:solidFill>
                  <a:schemeClr val="accent2">
                    <a:lumMod val="50000"/>
                  </a:schemeClr>
                </a:solidFill>
              </a:rPr>
              <a:t> intended for all tables to see performance improvements</a:t>
            </a:r>
          </a:p>
          <a:p>
            <a:endParaRPr lang="en-US" sz="600" dirty="0">
              <a:solidFill>
                <a:schemeClr val="accent2">
                  <a:lumMod val="50000"/>
                </a:schemeClr>
              </a:solidFill>
            </a:endParaRPr>
          </a:p>
          <a:p>
            <a:pPr marL="285750" indent="-285750">
              <a:buFont typeface="Arial" panose="020B0604020202020204" pitchFamily="34" charset="0"/>
              <a:buChar char="•"/>
            </a:pPr>
            <a:r>
              <a:rPr lang="en-US" sz="1600" dirty="0">
                <a:solidFill>
                  <a:schemeClr val="accent2">
                    <a:lumMod val="50000"/>
                  </a:schemeClr>
                </a:solidFill>
              </a:rPr>
              <a:t>Tables need to be &gt;1TB</a:t>
            </a:r>
          </a:p>
          <a:p>
            <a:pPr marL="285750" indent="-285750">
              <a:buFont typeface="Arial" panose="020B0604020202020204" pitchFamily="34" charset="0"/>
              <a:buChar char="•"/>
            </a:pPr>
            <a:r>
              <a:rPr lang="en-US" sz="1600" dirty="0">
                <a:solidFill>
                  <a:schemeClr val="accent2">
                    <a:lumMod val="50000"/>
                  </a:schemeClr>
                </a:solidFill>
              </a:rPr>
              <a:t>DML causes changes that affect automatic clustering</a:t>
            </a:r>
          </a:p>
          <a:p>
            <a:pPr marL="285750" indent="-285750">
              <a:buFont typeface="Arial" panose="020B0604020202020204" pitchFamily="34" charset="0"/>
              <a:buChar char="•"/>
            </a:pPr>
            <a:r>
              <a:rPr lang="en-US" sz="1600" dirty="0">
                <a:solidFill>
                  <a:schemeClr val="accent2">
                    <a:lumMod val="50000"/>
                  </a:schemeClr>
                </a:solidFill>
              </a:rPr>
              <a:t>Baseline tests should be run first before clustering is added</a:t>
            </a:r>
          </a:p>
        </p:txBody>
      </p:sp>
      <p:sp>
        <p:nvSpPr>
          <p:cNvPr id="3" name="TextBox 2">
            <a:extLst>
              <a:ext uri="{FF2B5EF4-FFF2-40B4-BE49-F238E27FC236}">
                <a16:creationId xmlns:a16="http://schemas.microsoft.com/office/drawing/2014/main" id="{168813A5-4741-7F4A-8F1C-1E6BD8FF44B6}"/>
              </a:ext>
            </a:extLst>
          </p:cNvPr>
          <p:cNvSpPr txBox="1"/>
          <p:nvPr/>
        </p:nvSpPr>
        <p:spPr>
          <a:xfrm>
            <a:off x="296561" y="2494983"/>
            <a:ext cx="8662088" cy="295465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Helvetica Neue Light" panose="02000403000000020004" pitchFamily="2" charset="0"/>
                <a:ea typeface="Helvetica Neue Light" panose="02000403000000020004" pitchFamily="2" charset="0"/>
                <a:cs typeface="Helvetica Neue" panose="02000503000000020004" pitchFamily="2" charset="0"/>
              </a:rPr>
              <a:t>Re-inserting the data by manually sorting on key columns can fix the clustering but it can be expensive and cumbersome</a:t>
            </a:r>
          </a:p>
          <a:p>
            <a:pPr marL="361950" indent="-285750">
              <a:buFont typeface="Arial" panose="020B0604020202020204" pitchFamily="34" charset="0"/>
              <a:buChar char="•"/>
            </a:pPr>
            <a:endParaRPr lang="en-US" sz="24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361950" indent="-285750">
              <a:buFont typeface="Arial" panose="020B0604020202020204" pitchFamily="34" charset="0"/>
              <a:buChar char="•"/>
            </a:pPr>
            <a:endParaRPr lang="en-US" sz="24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Arial" panose="020B0604020202020204" pitchFamily="34" charset="0"/>
              <a:buChar char="•"/>
            </a:pPr>
            <a:r>
              <a:rPr lang="en-US" sz="2400" dirty="0">
                <a:latin typeface="Helvetica Neue Light" panose="02000403000000020004" pitchFamily="2" charset="0"/>
                <a:ea typeface="Helvetica Neue Light" panose="02000403000000020004" pitchFamily="2" charset="0"/>
                <a:cs typeface="Helvetica Neue" panose="02000503000000020004" pitchFamily="2" charset="0"/>
              </a:rPr>
              <a:t>A good practice is to identify one or more columns as clustering keys for very large tables that have DML done regularly </a:t>
            </a:r>
          </a:p>
          <a:p>
            <a:endParaRPr lang="en-US" dirty="0"/>
          </a:p>
        </p:txBody>
      </p:sp>
      <p:pic>
        <p:nvPicPr>
          <p:cNvPr id="6" name="Picture 5">
            <a:extLst>
              <a:ext uri="{FF2B5EF4-FFF2-40B4-BE49-F238E27FC236}">
                <a16:creationId xmlns:a16="http://schemas.microsoft.com/office/drawing/2014/main" id="{CAA1C8FB-7851-EB43-9F93-CE1E32FDC36C}"/>
              </a:ext>
            </a:extLst>
          </p:cNvPr>
          <p:cNvPicPr>
            <a:picLocks noChangeAspect="1"/>
          </p:cNvPicPr>
          <p:nvPr/>
        </p:nvPicPr>
        <p:blipFill>
          <a:blip r:embed="rId3"/>
          <a:stretch>
            <a:fillRect/>
          </a:stretch>
        </p:blipFill>
        <p:spPr>
          <a:xfrm>
            <a:off x="3855307" y="3185389"/>
            <a:ext cx="1054542" cy="827981"/>
          </a:xfrm>
          <a:prstGeom prst="rect">
            <a:avLst/>
          </a:prstGeom>
        </p:spPr>
      </p:pic>
      <p:pic>
        <p:nvPicPr>
          <p:cNvPr id="7" name="Picture 6">
            <a:extLst>
              <a:ext uri="{FF2B5EF4-FFF2-40B4-BE49-F238E27FC236}">
                <a16:creationId xmlns:a16="http://schemas.microsoft.com/office/drawing/2014/main" id="{6F611AD9-BC3D-434D-8E62-52CB99D7ECB5}"/>
              </a:ext>
            </a:extLst>
          </p:cNvPr>
          <p:cNvPicPr>
            <a:picLocks noChangeAspect="1"/>
          </p:cNvPicPr>
          <p:nvPr/>
        </p:nvPicPr>
        <p:blipFill>
          <a:blip r:embed="rId4"/>
          <a:stretch>
            <a:fillRect/>
          </a:stretch>
        </p:blipFill>
        <p:spPr>
          <a:xfrm>
            <a:off x="2162431" y="4971803"/>
            <a:ext cx="1132703" cy="1365907"/>
          </a:xfrm>
          <a:prstGeom prst="rect">
            <a:avLst/>
          </a:prstGeom>
        </p:spPr>
      </p:pic>
      <p:pic>
        <p:nvPicPr>
          <p:cNvPr id="11" name="Picture 10">
            <a:extLst>
              <a:ext uri="{FF2B5EF4-FFF2-40B4-BE49-F238E27FC236}">
                <a16:creationId xmlns:a16="http://schemas.microsoft.com/office/drawing/2014/main" id="{99EB3F17-C288-214B-AEB0-608300BBF6AC}"/>
              </a:ext>
            </a:extLst>
          </p:cNvPr>
          <p:cNvPicPr>
            <a:picLocks noChangeAspect="1"/>
          </p:cNvPicPr>
          <p:nvPr/>
        </p:nvPicPr>
        <p:blipFill>
          <a:blip r:embed="rId5">
            <a:extLst>
              <a:ext uri="{BEBA8EAE-BF5A-486C-A8C5-ECC9F3942E4B}">
                <a14:imgProps xmlns:a14="http://schemas.microsoft.com/office/drawing/2010/main">
                  <a14:imgLayer r:embed="rId6">
                    <a14:imgEffect>
                      <a14:saturation sat="400000"/>
                    </a14:imgEffect>
                  </a14:imgLayer>
                </a14:imgProps>
              </a:ext>
            </a:extLst>
          </a:blip>
          <a:stretch>
            <a:fillRect/>
          </a:stretch>
        </p:blipFill>
        <p:spPr>
          <a:xfrm>
            <a:off x="3480487" y="5404260"/>
            <a:ext cx="539750" cy="933450"/>
          </a:xfrm>
          <a:prstGeom prst="rect">
            <a:avLst/>
          </a:prstGeom>
        </p:spPr>
      </p:pic>
      <p:pic>
        <p:nvPicPr>
          <p:cNvPr id="12" name="Picture 11">
            <a:extLst>
              <a:ext uri="{FF2B5EF4-FFF2-40B4-BE49-F238E27FC236}">
                <a16:creationId xmlns:a16="http://schemas.microsoft.com/office/drawing/2014/main" id="{A34237C6-C638-F040-9285-4F9089DF5F1A}"/>
              </a:ext>
            </a:extLst>
          </p:cNvPr>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a:off x="4038427" y="5404260"/>
            <a:ext cx="539750" cy="933450"/>
          </a:xfrm>
          <a:prstGeom prst="rect">
            <a:avLst/>
          </a:prstGeom>
        </p:spPr>
      </p:pic>
      <p:pic>
        <p:nvPicPr>
          <p:cNvPr id="13" name="Picture 12">
            <a:extLst>
              <a:ext uri="{FF2B5EF4-FFF2-40B4-BE49-F238E27FC236}">
                <a16:creationId xmlns:a16="http://schemas.microsoft.com/office/drawing/2014/main" id="{AED234F7-77F4-B245-91E7-D2E64D17988A}"/>
              </a:ext>
            </a:extLst>
          </p:cNvPr>
          <p:cNvPicPr>
            <a:picLocks noChangeAspect="1"/>
          </p:cNvPicPr>
          <p:nvPr/>
        </p:nvPicPr>
        <p:blipFill>
          <a:blip r:embed="rId9"/>
          <a:stretch>
            <a:fillRect/>
          </a:stretch>
        </p:blipFill>
        <p:spPr>
          <a:xfrm>
            <a:off x="4621254" y="5391404"/>
            <a:ext cx="539750" cy="933450"/>
          </a:xfrm>
          <a:prstGeom prst="rect">
            <a:avLst/>
          </a:prstGeom>
        </p:spPr>
      </p:pic>
      <p:pic>
        <p:nvPicPr>
          <p:cNvPr id="14" name="Picture 13">
            <a:extLst>
              <a:ext uri="{FF2B5EF4-FFF2-40B4-BE49-F238E27FC236}">
                <a16:creationId xmlns:a16="http://schemas.microsoft.com/office/drawing/2014/main" id="{B9AFDF17-655D-EA40-81F3-E7E5C6A0032E}"/>
              </a:ext>
            </a:extLst>
          </p:cNvPr>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a:off x="5179194" y="5449638"/>
            <a:ext cx="539750" cy="933450"/>
          </a:xfrm>
          <a:prstGeom prst="rect">
            <a:avLst/>
          </a:prstGeom>
        </p:spPr>
      </p:pic>
      <p:pic>
        <p:nvPicPr>
          <p:cNvPr id="15" name="Picture 14">
            <a:extLst>
              <a:ext uri="{FF2B5EF4-FFF2-40B4-BE49-F238E27FC236}">
                <a16:creationId xmlns:a16="http://schemas.microsoft.com/office/drawing/2014/main" id="{A5BC6323-42D2-3D4A-AE37-15DE4A869DC1}"/>
              </a:ext>
            </a:extLst>
          </p:cNvPr>
          <p:cNvPicPr>
            <a:picLocks noChangeAspect="1"/>
          </p:cNvPicPr>
          <p:nvPr/>
        </p:nvPicPr>
        <p:blipFill>
          <a:blip r:embed="rId9"/>
          <a:stretch>
            <a:fillRect/>
          </a:stretch>
        </p:blipFill>
        <p:spPr>
          <a:xfrm>
            <a:off x="5747954" y="5391404"/>
            <a:ext cx="539750" cy="933450"/>
          </a:xfrm>
          <a:prstGeom prst="rect">
            <a:avLst/>
          </a:prstGeom>
        </p:spPr>
      </p:pic>
    </p:spTree>
    <p:extLst>
      <p:ext uri="{BB962C8B-B14F-4D97-AF65-F5344CB8AC3E}">
        <p14:creationId xmlns:p14="http://schemas.microsoft.com/office/powerpoint/2010/main" val="100588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8269BA-B54A-224F-9705-E440FCEEB29F}"/>
              </a:ext>
            </a:extLst>
          </p:cNvPr>
          <p:cNvSpPr/>
          <p:nvPr/>
        </p:nvSpPr>
        <p:spPr>
          <a:xfrm>
            <a:off x="3509319" y="5029197"/>
            <a:ext cx="5671751" cy="1643449"/>
          </a:xfrm>
          <a:prstGeom prst="rect">
            <a:avLst/>
          </a:prstGeom>
          <a:solidFill>
            <a:srgbClr val="D9D9D9">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Benefits of Clustering Keys</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86596" y="1315058"/>
            <a:ext cx="11821102" cy="1188698"/>
          </a:xfrm>
        </p:spPr>
        <p:txBody>
          <a:bodyPr/>
          <a:lstStyle/>
          <a:p>
            <a:r>
              <a:rPr lang="en-US" dirty="0"/>
              <a:t>Improved scan efficiency in queries by skipping data that does not match filtering predicates</a:t>
            </a:r>
          </a:p>
          <a:p>
            <a:pPr lvl="1">
              <a:buFont typeface="Wingdings" pitchFamily="2" charset="2"/>
              <a:buChar char="Ø"/>
            </a:pPr>
            <a:r>
              <a:rPr lang="en-US" dirty="0"/>
              <a:t>compute resources used to perform clustering consume credits</a:t>
            </a:r>
          </a:p>
          <a:p>
            <a:pPr lvl="1">
              <a:buFont typeface="Wingdings" pitchFamily="2" charset="2"/>
              <a:buChar char="Ø"/>
            </a:pPr>
            <a:r>
              <a:rPr lang="en-US" dirty="0"/>
              <a:t>Should only be used when it will benefit substantially</a:t>
            </a:r>
          </a:p>
          <a:p>
            <a:r>
              <a:rPr lang="en-US" dirty="0"/>
              <a:t>Better column compression than in tables with no clustering. This is especially true when other columns are strongly correlated with the columns that comprise the clustering key</a:t>
            </a:r>
          </a:p>
          <a:p>
            <a:r>
              <a:rPr lang="en-US" dirty="0"/>
              <a:t>After a key has been defined on a table, no additional administration is required, unless you chose to drop or modify the key</a:t>
            </a:r>
          </a:p>
          <a:p>
            <a:pPr marL="76200" indent="0">
              <a:buNone/>
            </a:pPr>
            <a:endParaRPr lang="en-US" dirty="0"/>
          </a:p>
        </p:txBody>
      </p:sp>
      <p:sp>
        <p:nvSpPr>
          <p:cNvPr id="6" name="Rectangle 5">
            <a:extLst>
              <a:ext uri="{FF2B5EF4-FFF2-40B4-BE49-F238E27FC236}">
                <a16:creationId xmlns:a16="http://schemas.microsoft.com/office/drawing/2014/main" id="{070ABC5F-E3D3-934D-88DD-09FEC717C516}"/>
              </a:ext>
            </a:extLst>
          </p:cNvPr>
          <p:cNvSpPr/>
          <p:nvPr/>
        </p:nvSpPr>
        <p:spPr>
          <a:xfrm>
            <a:off x="3707027" y="5250758"/>
            <a:ext cx="5276336" cy="1200329"/>
          </a:xfrm>
          <a:prstGeom prst="rect">
            <a:avLst/>
          </a:prstGeom>
        </p:spPr>
        <p:txBody>
          <a:bodyPr wrap="square">
            <a:spAutoFit/>
          </a:bodyPr>
          <a:lstStyle/>
          <a:p>
            <a:r>
              <a:rPr lang="en-US" dirty="0">
                <a:solidFill>
                  <a:srgbClr val="088A08"/>
                </a:solidFill>
              </a:rPr>
              <a:t>select</a:t>
            </a:r>
            <a:r>
              <a:rPr lang="en-US" dirty="0"/>
              <a:t> </a:t>
            </a:r>
            <a:r>
              <a:rPr lang="en-US" dirty="0">
                <a:solidFill>
                  <a:srgbClr val="404040"/>
                </a:solidFill>
              </a:rPr>
              <a:t>...</a:t>
            </a:r>
            <a:r>
              <a:rPr lang="en-US" dirty="0"/>
              <a:t> </a:t>
            </a:r>
          </a:p>
          <a:p>
            <a:r>
              <a:rPr lang="en-US" dirty="0">
                <a:solidFill>
                  <a:srgbClr val="088A08"/>
                </a:solidFill>
              </a:rPr>
              <a:t>from</a:t>
            </a:r>
            <a:r>
              <a:rPr lang="en-US" dirty="0"/>
              <a:t> </a:t>
            </a:r>
            <a:r>
              <a:rPr lang="en-US" dirty="0" err="1">
                <a:solidFill>
                  <a:srgbClr val="000000"/>
                </a:solidFill>
              </a:rPr>
              <a:t>my_table</a:t>
            </a:r>
            <a:r>
              <a:rPr lang="en-US" dirty="0"/>
              <a:t> </a:t>
            </a:r>
            <a:r>
              <a:rPr lang="en-US" dirty="0">
                <a:solidFill>
                  <a:srgbClr val="088A08"/>
                </a:solidFill>
              </a:rPr>
              <a:t>inner</a:t>
            </a:r>
            <a:r>
              <a:rPr lang="en-US" dirty="0"/>
              <a:t> </a:t>
            </a:r>
            <a:r>
              <a:rPr lang="en-US" dirty="0">
                <a:solidFill>
                  <a:srgbClr val="088A08"/>
                </a:solidFill>
              </a:rPr>
              <a:t>join</a:t>
            </a:r>
            <a:r>
              <a:rPr lang="en-US" dirty="0"/>
              <a:t> </a:t>
            </a:r>
            <a:r>
              <a:rPr lang="en-US" dirty="0" err="1">
                <a:solidFill>
                  <a:srgbClr val="000000"/>
                </a:solidFill>
              </a:rPr>
              <a:t>my_materialized_view</a:t>
            </a:r>
            <a:r>
              <a:rPr lang="en-US" dirty="0"/>
              <a:t> </a:t>
            </a:r>
            <a:r>
              <a:rPr lang="en-US" dirty="0">
                <a:solidFill>
                  <a:srgbClr val="088A08"/>
                </a:solidFill>
              </a:rPr>
              <a:t>on</a:t>
            </a:r>
            <a:r>
              <a:rPr lang="en-US" dirty="0"/>
              <a:t> </a:t>
            </a:r>
            <a:r>
              <a:rPr lang="en-US" dirty="0">
                <a:solidFill>
                  <a:srgbClr val="000000"/>
                </a:solidFill>
              </a:rPr>
              <a:t>my_materialized_view</a:t>
            </a:r>
            <a:r>
              <a:rPr lang="en-US" dirty="0">
                <a:solidFill>
                  <a:srgbClr val="404040"/>
                </a:solidFill>
              </a:rPr>
              <a:t>.</a:t>
            </a:r>
            <a:r>
              <a:rPr lang="en-US" dirty="0">
                <a:solidFill>
                  <a:srgbClr val="000000"/>
                </a:solidFill>
              </a:rPr>
              <a:t>col1</a:t>
            </a:r>
            <a:r>
              <a:rPr lang="en-US" dirty="0"/>
              <a:t> </a:t>
            </a:r>
            <a:r>
              <a:rPr lang="en-US" dirty="0">
                <a:solidFill>
                  <a:srgbClr val="404040"/>
                </a:solidFill>
              </a:rPr>
              <a:t>=</a:t>
            </a:r>
            <a:r>
              <a:rPr lang="en-US" dirty="0"/>
              <a:t> </a:t>
            </a:r>
            <a:r>
              <a:rPr lang="en-US" dirty="0">
                <a:solidFill>
                  <a:srgbClr val="000000"/>
                </a:solidFill>
              </a:rPr>
              <a:t>my_table</a:t>
            </a:r>
            <a:r>
              <a:rPr lang="en-US" dirty="0">
                <a:solidFill>
                  <a:srgbClr val="404040"/>
                </a:solidFill>
              </a:rPr>
              <a:t>.</a:t>
            </a:r>
            <a:r>
              <a:rPr lang="en-US" dirty="0">
                <a:solidFill>
                  <a:srgbClr val="000000"/>
                </a:solidFill>
              </a:rPr>
              <a:t>col1</a:t>
            </a:r>
            <a:r>
              <a:rPr lang="en-US" dirty="0"/>
              <a:t> </a:t>
            </a:r>
          </a:p>
          <a:p>
            <a:r>
              <a:rPr lang="en-US" dirty="0">
                <a:solidFill>
                  <a:srgbClr val="404040"/>
                </a:solidFill>
              </a:rPr>
              <a:t>...</a:t>
            </a:r>
            <a:endParaRPr lang="en-US" dirty="0"/>
          </a:p>
        </p:txBody>
      </p:sp>
      <p:pic>
        <p:nvPicPr>
          <p:cNvPr id="8" name="Picture 7">
            <a:extLst>
              <a:ext uri="{FF2B5EF4-FFF2-40B4-BE49-F238E27FC236}">
                <a16:creationId xmlns:a16="http://schemas.microsoft.com/office/drawing/2014/main" id="{247E7746-E0C8-DF46-A92A-8C0E50782749}"/>
              </a:ext>
            </a:extLst>
          </p:cNvPr>
          <p:cNvPicPr>
            <a:picLocks noChangeAspect="1"/>
          </p:cNvPicPr>
          <p:nvPr/>
        </p:nvPicPr>
        <p:blipFill>
          <a:blip r:embed="rId3"/>
          <a:stretch>
            <a:fillRect/>
          </a:stretch>
        </p:blipFill>
        <p:spPr>
          <a:xfrm>
            <a:off x="2878438" y="4831742"/>
            <a:ext cx="711200" cy="711200"/>
          </a:xfrm>
          <a:prstGeom prst="rect">
            <a:avLst/>
          </a:prstGeom>
        </p:spPr>
      </p:pic>
    </p:spTree>
    <p:extLst>
      <p:ext uri="{BB962C8B-B14F-4D97-AF65-F5344CB8AC3E}">
        <p14:creationId xmlns:p14="http://schemas.microsoft.com/office/powerpoint/2010/main" val="1627356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Clustering Strategies</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
        <p:nvSpPr>
          <p:cNvPr id="5" name="Text Placeholder 4">
            <a:extLst>
              <a:ext uri="{FF2B5EF4-FFF2-40B4-BE49-F238E27FC236}">
                <a16:creationId xmlns:a16="http://schemas.microsoft.com/office/drawing/2014/main" id="{AABACE4B-79F2-B94E-854A-6BCA82DD7920}"/>
              </a:ext>
            </a:extLst>
          </p:cNvPr>
          <p:cNvSpPr>
            <a:spLocks noGrp="1"/>
          </p:cNvSpPr>
          <p:nvPr>
            <p:ph type="body" idx="1"/>
          </p:nvPr>
        </p:nvSpPr>
        <p:spPr>
          <a:xfrm>
            <a:off x="828000" y="1512000"/>
            <a:ext cx="10512000" cy="2156751"/>
          </a:xfrm>
        </p:spPr>
        <p:txBody>
          <a:bodyPr/>
          <a:lstStyle/>
          <a:p>
            <a:r>
              <a:rPr lang="en-US" dirty="0"/>
              <a:t>You can use multiple columns to create a Cluster Key</a:t>
            </a:r>
          </a:p>
          <a:p>
            <a:pPr lvl="1">
              <a:buFont typeface="Wingdings" pitchFamily="2" charset="2"/>
              <a:buChar char="Ø"/>
            </a:pPr>
            <a:r>
              <a:rPr lang="en-US" dirty="0"/>
              <a:t>More than 3-4 outweighs the benefit </a:t>
            </a:r>
          </a:p>
          <a:p>
            <a:r>
              <a:rPr lang="en-US" dirty="0"/>
              <a:t>Use columns that are used in the WHERE or JOIN fields</a:t>
            </a:r>
          </a:p>
        </p:txBody>
      </p:sp>
      <p:sp>
        <p:nvSpPr>
          <p:cNvPr id="7" name="Rectangle 6">
            <a:extLst>
              <a:ext uri="{FF2B5EF4-FFF2-40B4-BE49-F238E27FC236}">
                <a16:creationId xmlns:a16="http://schemas.microsoft.com/office/drawing/2014/main" id="{F9E21D5B-1EAE-8945-B4E0-AD94FE005902}"/>
              </a:ext>
            </a:extLst>
          </p:cNvPr>
          <p:cNvSpPr/>
          <p:nvPr/>
        </p:nvSpPr>
        <p:spPr>
          <a:xfrm>
            <a:off x="1070518" y="2942588"/>
            <a:ext cx="3769111" cy="1227974"/>
          </a:xfrm>
          <a:prstGeom prst="rect">
            <a:avLst/>
          </a:prstGeom>
          <a:solidFill>
            <a:srgbClr val="D9D9D9">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5DC4861-F562-AA46-934C-36C162B93A2D}"/>
              </a:ext>
            </a:extLst>
          </p:cNvPr>
          <p:cNvSpPr/>
          <p:nvPr/>
        </p:nvSpPr>
        <p:spPr>
          <a:xfrm>
            <a:off x="1179221" y="3144247"/>
            <a:ext cx="3902926" cy="923330"/>
          </a:xfrm>
          <a:prstGeom prst="rect">
            <a:avLst/>
          </a:prstGeom>
        </p:spPr>
        <p:txBody>
          <a:bodyPr wrap="square">
            <a:spAutoFit/>
          </a:bodyPr>
          <a:lstStyle/>
          <a:p>
            <a:r>
              <a:rPr lang="en-US" dirty="0"/>
              <a:t>SELECT date …</a:t>
            </a:r>
          </a:p>
          <a:p>
            <a:r>
              <a:rPr lang="en-US" dirty="0"/>
              <a:t>FROM </a:t>
            </a:r>
            <a:r>
              <a:rPr lang="en-US" dirty="0" err="1"/>
              <a:t>my_table</a:t>
            </a:r>
            <a:endParaRPr lang="en-US" dirty="0"/>
          </a:p>
          <a:p>
            <a:r>
              <a:rPr lang="en-US" dirty="0"/>
              <a:t>WHERE </a:t>
            </a:r>
            <a:r>
              <a:rPr lang="en-US" dirty="0">
                <a:solidFill>
                  <a:srgbClr val="00B050"/>
                </a:solidFill>
              </a:rPr>
              <a:t>date</a:t>
            </a:r>
            <a:r>
              <a:rPr lang="en-US" dirty="0"/>
              <a:t> BETWEEN x AND y</a:t>
            </a:r>
          </a:p>
        </p:txBody>
      </p:sp>
      <p:sp>
        <p:nvSpPr>
          <p:cNvPr id="11" name="Rectangle 10">
            <a:extLst>
              <a:ext uri="{FF2B5EF4-FFF2-40B4-BE49-F238E27FC236}">
                <a16:creationId xmlns:a16="http://schemas.microsoft.com/office/drawing/2014/main" id="{B4B69596-AD95-484E-8C56-C3ACCD117223}"/>
              </a:ext>
            </a:extLst>
          </p:cNvPr>
          <p:cNvSpPr/>
          <p:nvPr/>
        </p:nvSpPr>
        <p:spPr>
          <a:xfrm>
            <a:off x="5939883" y="2908732"/>
            <a:ext cx="3995854" cy="1227974"/>
          </a:xfrm>
          <a:prstGeom prst="rect">
            <a:avLst/>
          </a:prstGeom>
          <a:solidFill>
            <a:srgbClr val="D9D9D9">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6EE3EE0-757C-E548-A89F-9D2E5211E916}"/>
              </a:ext>
            </a:extLst>
          </p:cNvPr>
          <p:cNvSpPr txBox="1"/>
          <p:nvPr/>
        </p:nvSpPr>
        <p:spPr>
          <a:xfrm>
            <a:off x="5939883" y="3110391"/>
            <a:ext cx="3867512" cy="923330"/>
          </a:xfrm>
          <a:prstGeom prst="rect">
            <a:avLst/>
          </a:prstGeom>
          <a:noFill/>
        </p:spPr>
        <p:txBody>
          <a:bodyPr wrap="square" rtlCol="0">
            <a:spAutoFit/>
          </a:bodyPr>
          <a:lstStyle/>
          <a:p>
            <a:r>
              <a:rPr lang="en-US" dirty="0"/>
              <a:t>…</a:t>
            </a:r>
          </a:p>
          <a:p>
            <a:r>
              <a:rPr lang="en-US" dirty="0"/>
              <a:t>FROM table1 JOIN table2 ON </a:t>
            </a:r>
            <a:r>
              <a:rPr lang="en-US" dirty="0">
                <a:solidFill>
                  <a:srgbClr val="00B050"/>
                </a:solidFill>
              </a:rPr>
              <a:t>table2.column_A </a:t>
            </a:r>
            <a:r>
              <a:rPr lang="en-US" dirty="0"/>
              <a:t>= </a:t>
            </a:r>
            <a:r>
              <a:rPr lang="en-US" dirty="0">
                <a:solidFill>
                  <a:srgbClr val="00B050"/>
                </a:solidFill>
              </a:rPr>
              <a:t>table1.column_B</a:t>
            </a:r>
          </a:p>
        </p:txBody>
      </p:sp>
      <p:pic>
        <p:nvPicPr>
          <p:cNvPr id="12" name="Picture 11">
            <a:extLst>
              <a:ext uri="{FF2B5EF4-FFF2-40B4-BE49-F238E27FC236}">
                <a16:creationId xmlns:a16="http://schemas.microsoft.com/office/drawing/2014/main" id="{7FC28A8D-6938-8545-AA1D-DE6F0DD2BF1F}"/>
              </a:ext>
            </a:extLst>
          </p:cNvPr>
          <p:cNvPicPr>
            <a:picLocks noChangeAspect="1"/>
          </p:cNvPicPr>
          <p:nvPr/>
        </p:nvPicPr>
        <p:blipFill>
          <a:blip r:embed="rId3"/>
          <a:stretch>
            <a:fillRect/>
          </a:stretch>
        </p:blipFill>
        <p:spPr>
          <a:xfrm>
            <a:off x="536186" y="2864297"/>
            <a:ext cx="711200" cy="658302"/>
          </a:xfrm>
          <a:prstGeom prst="rect">
            <a:avLst/>
          </a:prstGeom>
        </p:spPr>
      </p:pic>
      <p:pic>
        <p:nvPicPr>
          <p:cNvPr id="13" name="Picture 12">
            <a:extLst>
              <a:ext uri="{FF2B5EF4-FFF2-40B4-BE49-F238E27FC236}">
                <a16:creationId xmlns:a16="http://schemas.microsoft.com/office/drawing/2014/main" id="{2BFA50E5-2DD2-5240-A6F4-1553F148DA0A}"/>
              </a:ext>
            </a:extLst>
          </p:cNvPr>
          <p:cNvPicPr>
            <a:picLocks noChangeAspect="1"/>
          </p:cNvPicPr>
          <p:nvPr/>
        </p:nvPicPr>
        <p:blipFill>
          <a:blip r:embed="rId3"/>
          <a:stretch>
            <a:fillRect/>
          </a:stretch>
        </p:blipFill>
        <p:spPr>
          <a:xfrm>
            <a:off x="5370244" y="2851406"/>
            <a:ext cx="711200" cy="658302"/>
          </a:xfrm>
          <a:prstGeom prst="rect">
            <a:avLst/>
          </a:prstGeom>
        </p:spPr>
      </p:pic>
      <p:sp>
        <p:nvSpPr>
          <p:cNvPr id="14" name="Text Placeholder 4">
            <a:extLst>
              <a:ext uri="{FF2B5EF4-FFF2-40B4-BE49-F238E27FC236}">
                <a16:creationId xmlns:a16="http://schemas.microsoft.com/office/drawing/2014/main" id="{AFADE2AB-EA4E-EB49-821F-EC623341C47E}"/>
              </a:ext>
            </a:extLst>
          </p:cNvPr>
          <p:cNvSpPr txBox="1">
            <a:spLocks/>
          </p:cNvSpPr>
          <p:nvPr/>
        </p:nvSpPr>
        <p:spPr>
          <a:xfrm>
            <a:off x="840000" y="4214997"/>
            <a:ext cx="10512000" cy="2156751"/>
          </a:xfrm>
          <a:prstGeom prst="rect">
            <a:avLst/>
          </a:prstGeom>
          <a:noFill/>
          <a:ln>
            <a:noFill/>
          </a:ln>
        </p:spPr>
        <p:txBody>
          <a:bodyPr spcFirstLastPara="1" wrap="square" lIns="90000" tIns="46800" rIns="91425" bIns="45700" anchor="t" anchorCtr="0"/>
          <a:lstStyle>
            <a:defPPr marR="0" lvl="0" algn="l" rtl="0">
              <a:lnSpc>
                <a:spcPct val="100000"/>
              </a:lnSpc>
              <a:spcBef>
                <a:spcPts val="0"/>
              </a:spcBef>
              <a:spcAft>
                <a:spcPts val="0"/>
              </a:spcAft>
            </a:defPPr>
            <a:lvl1pPr marL="457200" marR="0" lvl="0" indent="-381000" algn="l" rtl="0">
              <a:lnSpc>
                <a:spcPct val="90000"/>
              </a:lnSpc>
              <a:spcBef>
                <a:spcPts val="1000"/>
              </a:spcBef>
              <a:spcAft>
                <a:spcPts val="0"/>
              </a:spcAft>
              <a:buClr>
                <a:srgbClr val="3F3F3F"/>
              </a:buClr>
              <a:buSzPts val="2400"/>
              <a:buFont typeface="Helvetica Neue Light"/>
              <a:buChar char="•"/>
              <a:defRPr sz="2400" b="0" i="0" u="none" strike="noStrike" cap="none">
                <a:solidFill>
                  <a:srgbClr val="3F3F3F"/>
                </a:solidFill>
                <a:latin typeface="Helvetica Neue Light"/>
                <a:ea typeface="Helvetica Neue Light"/>
                <a:cs typeface="Helvetica Neue Light"/>
                <a:sym typeface="Helvetica Neue Light"/>
              </a:defRPr>
            </a:lvl1pPr>
            <a:lvl2pPr marL="914400" marR="0" lvl="1" indent="-368300" algn="l" rtl="0">
              <a:lnSpc>
                <a:spcPct val="90000"/>
              </a:lnSpc>
              <a:spcBef>
                <a:spcPts val="500"/>
              </a:spcBef>
              <a:spcAft>
                <a:spcPts val="0"/>
              </a:spcAft>
              <a:buClr>
                <a:srgbClr val="3F3F3F"/>
              </a:buClr>
              <a:buSzPts val="2200"/>
              <a:buFont typeface="Helvetica Neue Light"/>
              <a:buChar char="•"/>
              <a:defRPr sz="2200" b="0" i="0" u="none" strike="noStrike" cap="none">
                <a:solidFill>
                  <a:srgbClr val="3F3F3F"/>
                </a:solidFill>
                <a:latin typeface="Helvetica Neue Light"/>
                <a:ea typeface="Helvetica Neue Light"/>
                <a:cs typeface="Helvetica Neue Light"/>
                <a:sym typeface="Helvetica Neue Light"/>
              </a:defRPr>
            </a:lvl2pPr>
            <a:lvl3pPr marL="1371600" marR="0" lvl="2" indent="-342900" algn="l" rtl="0">
              <a:lnSpc>
                <a:spcPct val="90000"/>
              </a:lnSpc>
              <a:spcBef>
                <a:spcPts val="500"/>
              </a:spcBef>
              <a:spcAft>
                <a:spcPts val="0"/>
              </a:spcAft>
              <a:buClr>
                <a:srgbClr val="3F3F3F"/>
              </a:buClr>
              <a:buSzPts val="1800"/>
              <a:buFont typeface="Helvetica Neue Light"/>
              <a:buChar char="•"/>
              <a:defRPr sz="2000" b="0" i="0" u="none" strike="noStrike" cap="none">
                <a:solidFill>
                  <a:srgbClr val="3F3F3F"/>
                </a:solidFill>
                <a:latin typeface="Helvetica Neue Light"/>
                <a:ea typeface="Helvetica Neue Light"/>
                <a:cs typeface="Helvetica Neue Light"/>
                <a:sym typeface="Helvetica Neue Light"/>
              </a:defRPr>
            </a:lvl3pPr>
            <a:lvl4pPr marL="1828800" marR="0" lvl="3" indent="-342900" algn="l" rtl="0">
              <a:lnSpc>
                <a:spcPct val="90000"/>
              </a:lnSpc>
              <a:spcBef>
                <a:spcPts val="500"/>
              </a:spcBef>
              <a:spcAft>
                <a:spcPts val="0"/>
              </a:spcAft>
              <a:buClr>
                <a:srgbClr val="3F3F3F"/>
              </a:buClr>
              <a:buSzPts val="1800"/>
              <a:buFont typeface="Helvetica Neue Light"/>
              <a:buChar char="•"/>
              <a:defRPr sz="1800" b="0" i="0" u="none" strike="noStrike" cap="none">
                <a:solidFill>
                  <a:srgbClr val="3F3F3F"/>
                </a:solidFill>
                <a:latin typeface="Helvetica Neue Light"/>
                <a:ea typeface="Helvetica Neue Light"/>
                <a:cs typeface="Helvetica Neue Light"/>
                <a:sym typeface="Helvetica Neue Light"/>
              </a:defRPr>
            </a:lvl4pPr>
            <a:lvl5pPr marL="2286000" marR="0" lvl="4" indent="-342900" algn="l" rtl="0">
              <a:lnSpc>
                <a:spcPct val="90000"/>
              </a:lnSpc>
              <a:spcBef>
                <a:spcPts val="500"/>
              </a:spcBef>
              <a:spcAft>
                <a:spcPts val="0"/>
              </a:spcAft>
              <a:buClr>
                <a:srgbClr val="3F3F3F"/>
              </a:buClr>
              <a:buSzPts val="1800"/>
              <a:buFont typeface="Helvetica Neue Light"/>
              <a:buChar char="•"/>
              <a:defRPr sz="1600" b="0" i="0" u="none" strike="noStrike" cap="none">
                <a:solidFill>
                  <a:srgbClr val="3F3F3F"/>
                </a:solidFill>
                <a:latin typeface="Helvetica Neue Light"/>
                <a:ea typeface="Helvetica Neue Light"/>
                <a:cs typeface="Helvetica Neue Light"/>
                <a:sym typeface="Helvetica Neue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kern="0" dirty="0"/>
              <a:t>Pick columns with high enough cardinality that enables effective pruning</a:t>
            </a:r>
          </a:p>
          <a:p>
            <a:pPr lvl="1">
              <a:buFont typeface="Wingdings" pitchFamily="2" charset="2"/>
              <a:buChar char="Ø"/>
            </a:pPr>
            <a:r>
              <a:rPr lang="en-US" kern="0" dirty="0"/>
              <a:t>Low cardinality – male or female</a:t>
            </a:r>
          </a:p>
          <a:p>
            <a:pPr lvl="1">
              <a:buFont typeface="Wingdings" pitchFamily="2" charset="2"/>
              <a:buChar char="Ø"/>
            </a:pPr>
            <a:r>
              <a:rPr lang="en-US" kern="0" dirty="0"/>
              <a:t>Too high cardinality – user id </a:t>
            </a:r>
          </a:p>
          <a:p>
            <a:pPr lvl="1">
              <a:buFont typeface="Wingdings" pitchFamily="2" charset="2"/>
              <a:buChar char="Ø"/>
            </a:pPr>
            <a:r>
              <a:rPr lang="en-US" kern="0" dirty="0"/>
              <a:t>Just right – product group </a:t>
            </a:r>
          </a:p>
        </p:txBody>
      </p:sp>
      <p:pic>
        <p:nvPicPr>
          <p:cNvPr id="15" name="Picture 14">
            <a:extLst>
              <a:ext uri="{FF2B5EF4-FFF2-40B4-BE49-F238E27FC236}">
                <a16:creationId xmlns:a16="http://schemas.microsoft.com/office/drawing/2014/main" id="{EB481721-168C-A64D-94CE-8B19A48194AA}"/>
              </a:ext>
            </a:extLst>
          </p:cNvPr>
          <p:cNvPicPr>
            <a:picLocks noChangeAspect="1"/>
          </p:cNvPicPr>
          <p:nvPr/>
        </p:nvPicPr>
        <p:blipFill>
          <a:blip r:embed="rId4"/>
          <a:stretch>
            <a:fillRect/>
          </a:stretch>
        </p:blipFill>
        <p:spPr>
          <a:xfrm>
            <a:off x="8158526" y="5017767"/>
            <a:ext cx="2524341" cy="1633931"/>
          </a:xfrm>
          <a:prstGeom prst="rect">
            <a:avLst/>
          </a:prstGeom>
        </p:spPr>
      </p:pic>
    </p:spTree>
    <p:extLst>
      <p:ext uri="{BB962C8B-B14F-4D97-AF65-F5344CB8AC3E}">
        <p14:creationId xmlns:p14="http://schemas.microsoft.com/office/powerpoint/2010/main" val="226689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28B2-967E-F44C-A096-85E8996C28B6}"/>
              </a:ext>
            </a:extLst>
          </p:cNvPr>
          <p:cNvSpPr>
            <a:spLocks noGrp="1"/>
          </p:cNvSpPr>
          <p:nvPr>
            <p:ph type="title"/>
          </p:nvPr>
        </p:nvSpPr>
        <p:spPr/>
        <p:txBody>
          <a:bodyPr/>
          <a:lstStyle/>
          <a:p>
            <a:r>
              <a:rPr lang="en-US" dirty="0"/>
              <a:t>Confused? ASK QUESTIONS</a:t>
            </a:r>
          </a:p>
        </p:txBody>
      </p:sp>
      <p:sp>
        <p:nvSpPr>
          <p:cNvPr id="4" name="Slide Number Placeholder 3">
            <a:extLst>
              <a:ext uri="{FF2B5EF4-FFF2-40B4-BE49-F238E27FC236}">
                <a16:creationId xmlns:a16="http://schemas.microsoft.com/office/drawing/2014/main" id="{FD590DF5-997F-E24A-84BA-0ED7B73204D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pic>
        <p:nvPicPr>
          <p:cNvPr id="3" name="Picture 2">
            <a:extLst>
              <a:ext uri="{FF2B5EF4-FFF2-40B4-BE49-F238E27FC236}">
                <a16:creationId xmlns:a16="http://schemas.microsoft.com/office/drawing/2014/main" id="{83E8CC0C-110B-2B41-90DC-A79B804272A0}"/>
              </a:ext>
            </a:extLst>
          </p:cNvPr>
          <p:cNvPicPr>
            <a:picLocks noChangeAspect="1"/>
          </p:cNvPicPr>
          <p:nvPr/>
        </p:nvPicPr>
        <p:blipFill>
          <a:blip r:embed="rId3"/>
          <a:stretch>
            <a:fillRect/>
          </a:stretch>
        </p:blipFill>
        <p:spPr>
          <a:xfrm>
            <a:off x="3474720" y="861699"/>
            <a:ext cx="5974080" cy="5974080"/>
          </a:xfrm>
          <a:prstGeom prst="rect">
            <a:avLst/>
          </a:prstGeom>
        </p:spPr>
      </p:pic>
    </p:spTree>
    <p:extLst>
      <p:ext uri="{BB962C8B-B14F-4D97-AF65-F5344CB8AC3E}">
        <p14:creationId xmlns:p14="http://schemas.microsoft.com/office/powerpoint/2010/main" val="733792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Break &amp; Lab 7 </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pic>
        <p:nvPicPr>
          <p:cNvPr id="3" name="Picture 2">
            <a:extLst>
              <a:ext uri="{FF2B5EF4-FFF2-40B4-BE49-F238E27FC236}">
                <a16:creationId xmlns:a16="http://schemas.microsoft.com/office/drawing/2014/main" id="{9E3DCDB3-4EE7-7247-96CC-01514E89A03C}"/>
              </a:ext>
            </a:extLst>
          </p:cNvPr>
          <p:cNvPicPr>
            <a:picLocks noChangeAspect="1"/>
          </p:cNvPicPr>
          <p:nvPr/>
        </p:nvPicPr>
        <p:blipFill>
          <a:blip r:embed="rId3"/>
          <a:stretch>
            <a:fillRect/>
          </a:stretch>
        </p:blipFill>
        <p:spPr>
          <a:xfrm>
            <a:off x="1538867" y="1627237"/>
            <a:ext cx="3495288" cy="3495288"/>
          </a:xfrm>
          <a:prstGeom prst="rect">
            <a:avLst/>
          </a:prstGeom>
        </p:spPr>
      </p:pic>
      <p:pic>
        <p:nvPicPr>
          <p:cNvPr id="6" name="Picture 5">
            <a:extLst>
              <a:ext uri="{FF2B5EF4-FFF2-40B4-BE49-F238E27FC236}">
                <a16:creationId xmlns:a16="http://schemas.microsoft.com/office/drawing/2014/main" id="{F5D3A41B-BC57-2040-8D12-2BC9DBB7D472}"/>
              </a:ext>
            </a:extLst>
          </p:cNvPr>
          <p:cNvPicPr>
            <a:picLocks noChangeAspect="1"/>
          </p:cNvPicPr>
          <p:nvPr/>
        </p:nvPicPr>
        <p:blipFill>
          <a:blip r:embed="rId4"/>
          <a:stretch>
            <a:fillRect/>
          </a:stretch>
        </p:blipFill>
        <p:spPr>
          <a:xfrm>
            <a:off x="8161762" y="3969835"/>
            <a:ext cx="3035411" cy="2384966"/>
          </a:xfrm>
          <a:prstGeom prst="rect">
            <a:avLst/>
          </a:prstGeom>
        </p:spPr>
      </p:pic>
      <p:sp>
        <p:nvSpPr>
          <p:cNvPr id="7" name="Freeform 6">
            <a:extLst>
              <a:ext uri="{FF2B5EF4-FFF2-40B4-BE49-F238E27FC236}">
                <a16:creationId xmlns:a16="http://schemas.microsoft.com/office/drawing/2014/main" id="{A4ECE49D-9D7E-4E4E-ADA6-A66A9D6FFB69}"/>
              </a:ext>
            </a:extLst>
          </p:cNvPr>
          <p:cNvSpPr/>
          <p:nvPr/>
        </p:nvSpPr>
        <p:spPr>
          <a:xfrm>
            <a:off x="4708704" y="1994053"/>
            <a:ext cx="4474538" cy="3993932"/>
          </a:xfrm>
          <a:custGeom>
            <a:avLst/>
            <a:gdLst>
              <a:gd name="connsiteX0" fmla="*/ 0 w 4474538"/>
              <a:gd name="connsiteY0" fmla="*/ 1719083 h 3993932"/>
              <a:gd name="connsiteX1" fmla="*/ 970156 w 4474538"/>
              <a:gd name="connsiteY1" fmla="*/ 1150371 h 3993932"/>
              <a:gd name="connsiteX2" fmla="*/ 1271239 w 4474538"/>
              <a:gd name="connsiteY2" fmla="*/ 157912 h 3993932"/>
              <a:gd name="connsiteX3" fmla="*/ 2486722 w 4474538"/>
              <a:gd name="connsiteY3" fmla="*/ 68702 h 3993932"/>
              <a:gd name="connsiteX4" fmla="*/ 3233854 w 4474538"/>
              <a:gd name="connsiteY4" fmla="*/ 826985 h 3993932"/>
              <a:gd name="connsiteX5" fmla="*/ 2631688 w 4474538"/>
              <a:gd name="connsiteY5" fmla="*/ 1261883 h 3993932"/>
              <a:gd name="connsiteX6" fmla="*/ 2330605 w 4474538"/>
              <a:gd name="connsiteY6" fmla="*/ 626263 h 3993932"/>
              <a:gd name="connsiteX7" fmla="*/ 3334215 w 4474538"/>
              <a:gd name="connsiteY7" fmla="*/ 358634 h 3993932"/>
              <a:gd name="connsiteX8" fmla="*/ 4460488 w 4474538"/>
              <a:gd name="connsiteY8" fmla="*/ 1496058 h 3993932"/>
              <a:gd name="connsiteX9" fmla="*/ 2509024 w 4474538"/>
              <a:gd name="connsiteY9" fmla="*/ 2756146 h 3993932"/>
              <a:gd name="connsiteX10" fmla="*/ 1773044 w 4474538"/>
              <a:gd name="connsiteY10" fmla="*/ 3704000 h 3993932"/>
              <a:gd name="connsiteX11" fmla="*/ 2921619 w 4474538"/>
              <a:gd name="connsiteY11" fmla="*/ 3993932 h 3993932"/>
              <a:gd name="connsiteX12" fmla="*/ 2921619 w 4474538"/>
              <a:gd name="connsiteY12" fmla="*/ 3993932 h 399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74538" h="3993932">
                <a:moveTo>
                  <a:pt x="0" y="1719083"/>
                </a:moveTo>
                <a:cubicBezTo>
                  <a:pt x="379141" y="1564824"/>
                  <a:pt x="758283" y="1410566"/>
                  <a:pt x="970156" y="1150371"/>
                </a:cubicBezTo>
                <a:cubicBezTo>
                  <a:pt x="1182029" y="890176"/>
                  <a:pt x="1018478" y="338190"/>
                  <a:pt x="1271239" y="157912"/>
                </a:cubicBezTo>
                <a:cubicBezTo>
                  <a:pt x="1524000" y="-22366"/>
                  <a:pt x="2159620" y="-42810"/>
                  <a:pt x="2486722" y="68702"/>
                </a:cubicBezTo>
                <a:cubicBezTo>
                  <a:pt x="2813825" y="180214"/>
                  <a:pt x="3209693" y="628121"/>
                  <a:pt x="3233854" y="826985"/>
                </a:cubicBezTo>
                <a:cubicBezTo>
                  <a:pt x="3258015" y="1025849"/>
                  <a:pt x="2782229" y="1295337"/>
                  <a:pt x="2631688" y="1261883"/>
                </a:cubicBezTo>
                <a:cubicBezTo>
                  <a:pt x="2481147" y="1228429"/>
                  <a:pt x="2213517" y="776804"/>
                  <a:pt x="2330605" y="626263"/>
                </a:cubicBezTo>
                <a:cubicBezTo>
                  <a:pt x="2447693" y="475722"/>
                  <a:pt x="2979235" y="213668"/>
                  <a:pt x="3334215" y="358634"/>
                </a:cubicBezTo>
                <a:cubicBezTo>
                  <a:pt x="3689195" y="503600"/>
                  <a:pt x="4598020" y="1096473"/>
                  <a:pt x="4460488" y="1496058"/>
                </a:cubicBezTo>
                <a:cubicBezTo>
                  <a:pt x="4322956" y="1895643"/>
                  <a:pt x="2956931" y="2388156"/>
                  <a:pt x="2509024" y="2756146"/>
                </a:cubicBezTo>
                <a:cubicBezTo>
                  <a:pt x="2061117" y="3124136"/>
                  <a:pt x="1704278" y="3497702"/>
                  <a:pt x="1773044" y="3704000"/>
                </a:cubicBezTo>
                <a:cubicBezTo>
                  <a:pt x="1841810" y="3910298"/>
                  <a:pt x="2921619" y="3993932"/>
                  <a:pt x="2921619" y="3993932"/>
                </a:cubicBezTo>
                <a:lnTo>
                  <a:pt x="2921619" y="3993932"/>
                </a:lnTo>
              </a:path>
            </a:pathLst>
          </a:custGeom>
          <a:noFill/>
          <a:ln w="38100">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828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862445" y="477982"/>
            <a:ext cx="10828812" cy="1015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dirty="0">
                <a:solidFill>
                  <a:srgbClr val="F17E3A"/>
                </a:solidFill>
                <a:latin typeface="Calibri"/>
                <a:cs typeface="Calibri"/>
                <a:sym typeface="Calibri"/>
              </a:rPr>
              <a:t>Micro Partitions &amp; Snowflake</a:t>
            </a:r>
            <a:endParaRPr sz="1400" dirty="0"/>
          </a:p>
        </p:txBody>
      </p:sp>
      <p:sp>
        <p:nvSpPr>
          <p:cNvPr id="111" name="Google Shape;111;p20"/>
          <p:cNvSpPr txBox="1"/>
          <p:nvPr/>
        </p:nvSpPr>
        <p:spPr>
          <a:xfrm>
            <a:off x="2421081" y="5029200"/>
            <a:ext cx="4010891" cy="646331"/>
          </a:xfrm>
          <a:prstGeom prst="rect">
            <a:avLst/>
          </a:prstGeom>
          <a:noFill/>
          <a:ln>
            <a:noFill/>
          </a:ln>
        </p:spPr>
        <p:txBody>
          <a:bodyPr spcFirstLastPara="1" wrap="square" lIns="91425" tIns="45700" rIns="91425" bIns="45700" anchor="t" anchorCtr="0">
            <a:noAutofit/>
          </a:bodyPr>
          <a:lstStyle/>
          <a:p>
            <a:r>
              <a:rPr lang="en-US" dirty="0">
                <a:solidFill>
                  <a:schemeClr val="dk1"/>
                </a:solidFill>
                <a:latin typeface="Calibri"/>
                <a:cs typeface="Calibri"/>
                <a:sym typeface="Calibri"/>
              </a:rPr>
              <a:t>Kerry Nakayama</a:t>
            </a:r>
            <a:endParaRPr dirty="0"/>
          </a:p>
        </p:txBody>
      </p:sp>
    </p:spTree>
    <p:extLst>
      <p:ext uri="{BB962C8B-B14F-4D97-AF65-F5344CB8AC3E}">
        <p14:creationId xmlns:p14="http://schemas.microsoft.com/office/powerpoint/2010/main" val="3655241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13B9-D577-1B4B-B043-08905150D654}"/>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CA6F5BB7-C821-D644-97D2-E3B7CBF74577}"/>
              </a:ext>
            </a:extLst>
          </p:cNvPr>
          <p:cNvSpPr>
            <a:spLocks noGrp="1"/>
          </p:cNvSpPr>
          <p:nvPr>
            <p:ph type="body" idx="1"/>
          </p:nvPr>
        </p:nvSpPr>
        <p:spPr>
          <a:xfrm>
            <a:off x="637987" y="1682222"/>
            <a:ext cx="6398962" cy="4680000"/>
          </a:xfrm>
        </p:spPr>
        <p:txBody>
          <a:bodyPr/>
          <a:lstStyle/>
          <a:p>
            <a:r>
              <a:rPr lang="en-US" dirty="0"/>
              <a:t>Snowflake Data Warehouse Review</a:t>
            </a:r>
          </a:p>
          <a:p>
            <a:pPr lvl="1"/>
            <a:r>
              <a:rPr lang="en-US" dirty="0"/>
              <a:t>Data Storage</a:t>
            </a:r>
          </a:p>
          <a:p>
            <a:pPr lvl="1">
              <a:buFont typeface="Wingdings" pitchFamily="2" charset="2"/>
              <a:buChar char="Ø"/>
            </a:pPr>
            <a:r>
              <a:rPr lang="en-US" dirty="0"/>
              <a:t>Query Processing</a:t>
            </a:r>
          </a:p>
          <a:p>
            <a:pPr lvl="1">
              <a:buFont typeface="Wingdings" pitchFamily="2" charset="2"/>
              <a:buChar char="Ø"/>
            </a:pPr>
            <a:r>
              <a:rPr lang="en-US" dirty="0"/>
              <a:t>Cloud Storage</a:t>
            </a:r>
          </a:p>
          <a:p>
            <a:r>
              <a:rPr lang="en-US" dirty="0"/>
              <a:t>Micro-Partitions vs Static Partitions</a:t>
            </a:r>
          </a:p>
          <a:p>
            <a:pPr lvl="1"/>
            <a:r>
              <a:rPr lang="en-US" dirty="0"/>
              <a:t>Query Pruning </a:t>
            </a:r>
          </a:p>
          <a:p>
            <a:pPr lvl="1"/>
            <a:r>
              <a:rPr lang="en-US" dirty="0"/>
              <a:t>Data Clustering </a:t>
            </a:r>
          </a:p>
          <a:p>
            <a:pPr lvl="1"/>
            <a:r>
              <a:rPr lang="en-US" dirty="0"/>
              <a:t>Clustering Depth </a:t>
            </a:r>
          </a:p>
          <a:p>
            <a:pPr lvl="1"/>
            <a:r>
              <a:rPr lang="en-US" dirty="0"/>
              <a:t>Clustering Keys</a:t>
            </a:r>
          </a:p>
          <a:p>
            <a:pPr lvl="1"/>
            <a:r>
              <a:rPr lang="en-US" dirty="0"/>
              <a:t>Benefits</a:t>
            </a:r>
          </a:p>
          <a:p>
            <a:pPr lvl="1"/>
            <a:r>
              <a:rPr lang="en-US" dirty="0"/>
              <a:t>Strategies</a:t>
            </a:r>
          </a:p>
          <a:p>
            <a:pPr marL="76200" indent="0">
              <a:buNone/>
            </a:pPr>
            <a:endParaRPr lang="en-US" dirty="0"/>
          </a:p>
        </p:txBody>
      </p:sp>
      <p:sp>
        <p:nvSpPr>
          <p:cNvPr id="4" name="Slide Number Placeholder 3">
            <a:extLst>
              <a:ext uri="{FF2B5EF4-FFF2-40B4-BE49-F238E27FC236}">
                <a16:creationId xmlns:a16="http://schemas.microsoft.com/office/drawing/2014/main" id="{4118C5A5-C47B-4E4C-A7BE-8532E2CDE56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pic>
        <p:nvPicPr>
          <p:cNvPr id="6" name="Picture 5">
            <a:extLst>
              <a:ext uri="{FF2B5EF4-FFF2-40B4-BE49-F238E27FC236}">
                <a16:creationId xmlns:a16="http://schemas.microsoft.com/office/drawing/2014/main" id="{11792A82-DC65-2944-9A10-D56161E8E5F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500" b="91563" l="7073" r="96341">
                        <a14:foregroundMark x1="29512" y1="13906" x2="19634" y2="17500"/>
                        <a14:foregroundMark x1="19634" y1="17500" x2="27317" y2="24063"/>
                        <a14:foregroundMark x1="27317" y1="24063" x2="29146" y2="14375"/>
                        <a14:foregroundMark x1="45366" y1="6719" x2="45000" y2="7500"/>
                        <a14:foregroundMark x1="64634" y1="14375" x2="55000" y2="15156"/>
                        <a14:foregroundMark x1="55000" y1="15156" x2="56585" y2="29375"/>
                        <a14:foregroundMark x1="56585" y1="29375" x2="67073" y2="25625"/>
                        <a14:foregroundMark x1="67073" y1="25625" x2="63537" y2="14844"/>
                        <a14:foregroundMark x1="63537" y1="14844" x2="63171" y2="14844"/>
                        <a14:foregroundMark x1="40366" y1="28281" x2="40366" y2="26875"/>
                        <a14:foregroundMark x1="37561" y1="25156" x2="38659" y2="36875"/>
                        <a14:foregroundMark x1="38659" y1="36875" x2="39390" y2="26094"/>
                        <a14:foregroundMark x1="35488" y1="29219" x2="40366" y2="38125"/>
                        <a14:foregroundMark x1="41463" y1="3906" x2="42195" y2="2656"/>
                        <a14:foregroundMark x1="69146" y1="41250" x2="78415" y2="40469"/>
                        <a14:foregroundMark x1="78415" y1="40469" x2="71829" y2="48906"/>
                        <a14:foregroundMark x1="71829" y1="48906" x2="71951" y2="43125"/>
                        <a14:foregroundMark x1="80488" y1="27813" x2="86341" y2="17344"/>
                        <a14:foregroundMark x1="86341" y1="17344" x2="85000" y2="26875"/>
                        <a14:foregroundMark x1="96585" y1="47188" x2="96585" y2="46250"/>
                        <a14:foregroundMark x1="96220" y1="48906" x2="88537" y2="42344"/>
                        <a14:foregroundMark x1="88537" y1="42344" x2="95488" y2="45781"/>
                        <a14:foregroundMark x1="82561" y1="58438" x2="81829" y2="59844"/>
                        <a14:foregroundMark x1="80122" y1="62969" x2="81098" y2="63750"/>
                        <a14:foregroundMark x1="81098" y1="69688" x2="79390" y2="60156"/>
                        <a14:foregroundMark x1="84634" y1="68281" x2="76951" y2="61875"/>
                        <a14:foregroundMark x1="76951" y1="61875" x2="79390" y2="57969"/>
                        <a14:foregroundMark x1="55488" y1="90313" x2="45854" y2="91563"/>
                        <a14:foregroundMark x1="45854" y1="91563" x2="44634" y2="90781"/>
                        <a14:foregroundMark x1="21098" y1="71406" x2="23171" y2="70156"/>
                        <a14:foregroundMark x1="27073" y1="46719" x2="28780" y2="45781"/>
                        <a14:foregroundMark x1="12683" y1="41719" x2="12683" y2="41250"/>
                        <a14:foregroundMark x1="12317" y1="45313" x2="7073" y2="41719"/>
                        <a14:foregroundMark x1="21098" y1="64219" x2="23537" y2="65625"/>
                      </a14:backgroundRemoval>
                    </a14:imgEffect>
                  </a14:imgLayer>
                </a14:imgProps>
              </a:ext>
            </a:extLst>
          </a:blip>
          <a:stretch>
            <a:fillRect/>
          </a:stretch>
        </p:blipFill>
        <p:spPr>
          <a:xfrm>
            <a:off x="6658703" y="2541492"/>
            <a:ext cx="4895310" cy="3820730"/>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336951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C1FD-613D-1E40-8BFC-5EA8DEDE2150}"/>
              </a:ext>
            </a:extLst>
          </p:cNvPr>
          <p:cNvSpPr>
            <a:spLocks noGrp="1"/>
          </p:cNvSpPr>
          <p:nvPr>
            <p:ph type="title"/>
          </p:nvPr>
        </p:nvSpPr>
        <p:spPr/>
        <p:txBody>
          <a:bodyPr/>
          <a:lstStyle/>
          <a:p>
            <a:r>
              <a:rPr lang="en-US" dirty="0"/>
              <a:t>Snowflake Data Warehouse Review</a:t>
            </a:r>
          </a:p>
        </p:txBody>
      </p:sp>
      <p:sp>
        <p:nvSpPr>
          <p:cNvPr id="4" name="Slide Number Placeholder 3">
            <a:extLst>
              <a:ext uri="{FF2B5EF4-FFF2-40B4-BE49-F238E27FC236}">
                <a16:creationId xmlns:a16="http://schemas.microsoft.com/office/drawing/2014/main" id="{154C42A7-84E9-A848-8AB9-B0D997DDE5E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5" name="Rectangle 4">
            <a:extLst>
              <a:ext uri="{FF2B5EF4-FFF2-40B4-BE49-F238E27FC236}">
                <a16:creationId xmlns:a16="http://schemas.microsoft.com/office/drawing/2014/main" id="{150EB5BF-6186-AD43-8EB3-1D51755590DB}"/>
              </a:ext>
            </a:extLst>
          </p:cNvPr>
          <p:cNvSpPr/>
          <p:nvPr/>
        </p:nvSpPr>
        <p:spPr>
          <a:xfrm>
            <a:off x="1182757" y="1324814"/>
            <a:ext cx="6211956" cy="1570383"/>
          </a:xfrm>
          <a:prstGeom prst="rect">
            <a:avLst/>
          </a:prstGeom>
          <a:solidFill>
            <a:schemeClr val="tx2">
              <a:lumMod val="90000"/>
            </a:scheme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09E19C6-8936-3042-AD49-15314FD90C64}"/>
              </a:ext>
            </a:extLst>
          </p:cNvPr>
          <p:cNvSpPr/>
          <p:nvPr/>
        </p:nvSpPr>
        <p:spPr>
          <a:xfrm>
            <a:off x="1182757" y="2987961"/>
            <a:ext cx="6211956" cy="1570383"/>
          </a:xfrm>
          <a:prstGeom prst="rect">
            <a:avLst/>
          </a:prstGeom>
          <a:solidFill>
            <a:schemeClr val="tx2">
              <a:lumMod val="90000"/>
            </a:scheme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9A122F3-F889-424E-8151-7E6F04157758}"/>
              </a:ext>
            </a:extLst>
          </p:cNvPr>
          <p:cNvSpPr/>
          <p:nvPr/>
        </p:nvSpPr>
        <p:spPr>
          <a:xfrm>
            <a:off x="1182757" y="4651108"/>
            <a:ext cx="6211956" cy="1570383"/>
          </a:xfrm>
          <a:prstGeom prst="rect">
            <a:avLst/>
          </a:prstGeom>
          <a:solidFill>
            <a:schemeClr val="tx2">
              <a:lumMod val="90000"/>
            </a:scheme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AE92E90-1B3B-A04C-A57E-7892238E4B26}"/>
              </a:ext>
            </a:extLst>
          </p:cNvPr>
          <p:cNvSpPr txBox="1"/>
          <p:nvPr/>
        </p:nvSpPr>
        <p:spPr>
          <a:xfrm>
            <a:off x="1182757" y="1786840"/>
            <a:ext cx="1172817" cy="584775"/>
          </a:xfrm>
          <a:prstGeom prst="rect">
            <a:avLst/>
          </a:prstGeom>
          <a:noFill/>
        </p:spPr>
        <p:txBody>
          <a:bodyPr wrap="square" rtlCol="0">
            <a:spAutoFit/>
          </a:bodyPr>
          <a:lstStyle/>
          <a:p>
            <a:r>
              <a:rPr lang="en-US" sz="1600" dirty="0"/>
              <a:t>Cloud </a:t>
            </a:r>
          </a:p>
          <a:p>
            <a:r>
              <a:rPr lang="en-US" sz="1600" dirty="0"/>
              <a:t>Services</a:t>
            </a:r>
          </a:p>
        </p:txBody>
      </p:sp>
      <p:sp>
        <p:nvSpPr>
          <p:cNvPr id="9" name="TextBox 8">
            <a:extLst>
              <a:ext uri="{FF2B5EF4-FFF2-40B4-BE49-F238E27FC236}">
                <a16:creationId xmlns:a16="http://schemas.microsoft.com/office/drawing/2014/main" id="{E17F92AA-86B2-3C43-A5FA-3027C4CF416E}"/>
              </a:ext>
            </a:extLst>
          </p:cNvPr>
          <p:cNvSpPr txBox="1"/>
          <p:nvPr/>
        </p:nvSpPr>
        <p:spPr>
          <a:xfrm>
            <a:off x="1182757" y="3449986"/>
            <a:ext cx="1421295" cy="584775"/>
          </a:xfrm>
          <a:prstGeom prst="rect">
            <a:avLst/>
          </a:prstGeom>
          <a:noFill/>
        </p:spPr>
        <p:txBody>
          <a:bodyPr wrap="square" rtlCol="0">
            <a:spAutoFit/>
          </a:bodyPr>
          <a:lstStyle/>
          <a:p>
            <a:r>
              <a:rPr lang="en-US" sz="1600" dirty="0"/>
              <a:t>Query </a:t>
            </a:r>
          </a:p>
          <a:p>
            <a:r>
              <a:rPr lang="en-US" sz="1600" dirty="0"/>
              <a:t>Processing</a:t>
            </a:r>
          </a:p>
        </p:txBody>
      </p:sp>
      <p:sp>
        <p:nvSpPr>
          <p:cNvPr id="10" name="TextBox 9">
            <a:extLst>
              <a:ext uri="{FF2B5EF4-FFF2-40B4-BE49-F238E27FC236}">
                <a16:creationId xmlns:a16="http://schemas.microsoft.com/office/drawing/2014/main" id="{468F9ED6-52D4-1047-96CB-7C595FB45912}"/>
              </a:ext>
            </a:extLst>
          </p:cNvPr>
          <p:cNvSpPr txBox="1"/>
          <p:nvPr/>
        </p:nvSpPr>
        <p:spPr>
          <a:xfrm>
            <a:off x="1182757" y="5143911"/>
            <a:ext cx="1421295" cy="584775"/>
          </a:xfrm>
          <a:prstGeom prst="rect">
            <a:avLst/>
          </a:prstGeom>
          <a:noFill/>
        </p:spPr>
        <p:txBody>
          <a:bodyPr wrap="square" rtlCol="0">
            <a:spAutoFit/>
          </a:bodyPr>
          <a:lstStyle/>
          <a:p>
            <a:r>
              <a:rPr lang="en-US" sz="1600" dirty="0"/>
              <a:t>Database </a:t>
            </a:r>
          </a:p>
          <a:p>
            <a:r>
              <a:rPr lang="en-US" sz="1600" dirty="0"/>
              <a:t>Storage</a:t>
            </a:r>
          </a:p>
        </p:txBody>
      </p:sp>
      <p:sp>
        <p:nvSpPr>
          <p:cNvPr id="11" name="Cube 10">
            <a:extLst>
              <a:ext uri="{FF2B5EF4-FFF2-40B4-BE49-F238E27FC236}">
                <a16:creationId xmlns:a16="http://schemas.microsoft.com/office/drawing/2014/main" id="{6079E724-14D4-4348-BF7D-89C2BD666F36}"/>
              </a:ext>
            </a:extLst>
          </p:cNvPr>
          <p:cNvSpPr/>
          <p:nvPr/>
        </p:nvSpPr>
        <p:spPr>
          <a:xfrm>
            <a:off x="2463728" y="1416966"/>
            <a:ext cx="4536840" cy="490492"/>
          </a:xfrm>
          <a:prstGeom prst="cub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Authentication and Access Control</a:t>
            </a:r>
          </a:p>
        </p:txBody>
      </p:sp>
      <p:sp>
        <p:nvSpPr>
          <p:cNvPr id="12" name="Cube 11">
            <a:extLst>
              <a:ext uri="{FF2B5EF4-FFF2-40B4-BE49-F238E27FC236}">
                <a16:creationId xmlns:a16="http://schemas.microsoft.com/office/drawing/2014/main" id="{95C96AD9-7D7C-E84F-AC9F-308225AAB380}"/>
              </a:ext>
            </a:extLst>
          </p:cNvPr>
          <p:cNvSpPr/>
          <p:nvPr/>
        </p:nvSpPr>
        <p:spPr>
          <a:xfrm>
            <a:off x="2463728" y="1999610"/>
            <a:ext cx="943897" cy="6529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Infrastructure Manager</a:t>
            </a:r>
          </a:p>
        </p:txBody>
      </p:sp>
      <p:sp>
        <p:nvSpPr>
          <p:cNvPr id="13" name="Cube 12">
            <a:extLst>
              <a:ext uri="{FF2B5EF4-FFF2-40B4-BE49-F238E27FC236}">
                <a16:creationId xmlns:a16="http://schemas.microsoft.com/office/drawing/2014/main" id="{A6921F28-AA78-5245-8D28-115C08D0A6CC}"/>
              </a:ext>
            </a:extLst>
          </p:cNvPr>
          <p:cNvSpPr/>
          <p:nvPr/>
        </p:nvSpPr>
        <p:spPr>
          <a:xfrm>
            <a:off x="3622544" y="1999609"/>
            <a:ext cx="943897" cy="6529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Optimizer</a:t>
            </a:r>
          </a:p>
        </p:txBody>
      </p:sp>
      <p:sp>
        <p:nvSpPr>
          <p:cNvPr id="14" name="Cube 13">
            <a:extLst>
              <a:ext uri="{FF2B5EF4-FFF2-40B4-BE49-F238E27FC236}">
                <a16:creationId xmlns:a16="http://schemas.microsoft.com/office/drawing/2014/main" id="{616F1060-39F5-2348-9A8C-FE6BF7B906B0}"/>
              </a:ext>
            </a:extLst>
          </p:cNvPr>
          <p:cNvSpPr/>
          <p:nvPr/>
        </p:nvSpPr>
        <p:spPr>
          <a:xfrm>
            <a:off x="4781360" y="1999608"/>
            <a:ext cx="943897" cy="6529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Transaction Manager</a:t>
            </a:r>
          </a:p>
        </p:txBody>
      </p:sp>
      <p:sp>
        <p:nvSpPr>
          <p:cNvPr id="15" name="Cube 14">
            <a:extLst>
              <a:ext uri="{FF2B5EF4-FFF2-40B4-BE49-F238E27FC236}">
                <a16:creationId xmlns:a16="http://schemas.microsoft.com/office/drawing/2014/main" id="{6B4BB63B-A5AE-504D-A85E-2419AD045C52}"/>
              </a:ext>
            </a:extLst>
          </p:cNvPr>
          <p:cNvSpPr/>
          <p:nvPr/>
        </p:nvSpPr>
        <p:spPr>
          <a:xfrm>
            <a:off x="5940176" y="2014533"/>
            <a:ext cx="943897" cy="65296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Security</a:t>
            </a:r>
          </a:p>
        </p:txBody>
      </p:sp>
      <p:sp>
        <p:nvSpPr>
          <p:cNvPr id="17" name="Cube 16">
            <a:extLst>
              <a:ext uri="{FF2B5EF4-FFF2-40B4-BE49-F238E27FC236}">
                <a16:creationId xmlns:a16="http://schemas.microsoft.com/office/drawing/2014/main" id="{34BC3D67-EA7F-8A41-8905-6F79AE9D5F09}"/>
              </a:ext>
            </a:extLst>
          </p:cNvPr>
          <p:cNvSpPr/>
          <p:nvPr/>
        </p:nvSpPr>
        <p:spPr>
          <a:xfrm>
            <a:off x="2703869" y="3087876"/>
            <a:ext cx="1248697" cy="1308993"/>
          </a:xfrm>
          <a:prstGeom prst="cube">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p>
          <a:p>
            <a:endParaRPr lang="en-US" sz="1100" dirty="0"/>
          </a:p>
          <a:p>
            <a:endParaRPr lang="en-US" sz="1100" dirty="0"/>
          </a:p>
          <a:p>
            <a:r>
              <a:rPr lang="en-US" sz="1100" dirty="0"/>
              <a:t>Virtual Warehouse</a:t>
            </a:r>
          </a:p>
        </p:txBody>
      </p:sp>
      <p:pic>
        <p:nvPicPr>
          <p:cNvPr id="21" name="Picture 20">
            <a:extLst>
              <a:ext uri="{FF2B5EF4-FFF2-40B4-BE49-F238E27FC236}">
                <a16:creationId xmlns:a16="http://schemas.microsoft.com/office/drawing/2014/main" id="{951E751B-C562-BE46-8C89-91074C285B60}"/>
              </a:ext>
            </a:extLst>
          </p:cNvPr>
          <p:cNvPicPr>
            <a:picLocks noChangeAspect="1"/>
          </p:cNvPicPr>
          <p:nvPr/>
        </p:nvPicPr>
        <p:blipFill>
          <a:blip r:embed="rId3">
            <a:duotone>
              <a:schemeClr val="accent2">
                <a:shade val="45000"/>
                <a:satMod val="135000"/>
              </a:schemeClr>
              <a:prstClr val="white"/>
            </a:duotone>
          </a:blip>
          <a:stretch>
            <a:fillRect/>
          </a:stretch>
        </p:blipFill>
        <p:spPr>
          <a:xfrm rot="12075328" flipH="1">
            <a:off x="2920755" y="3533030"/>
            <a:ext cx="685595" cy="462072"/>
          </a:xfrm>
          <a:prstGeom prst="rect">
            <a:avLst/>
          </a:prstGeom>
        </p:spPr>
      </p:pic>
      <p:sp>
        <p:nvSpPr>
          <p:cNvPr id="22" name="Cube 21">
            <a:extLst>
              <a:ext uri="{FF2B5EF4-FFF2-40B4-BE49-F238E27FC236}">
                <a16:creationId xmlns:a16="http://schemas.microsoft.com/office/drawing/2014/main" id="{9DF0B4FE-50A2-2946-8655-244590DE2B8D}"/>
              </a:ext>
            </a:extLst>
          </p:cNvPr>
          <p:cNvSpPr/>
          <p:nvPr/>
        </p:nvSpPr>
        <p:spPr>
          <a:xfrm>
            <a:off x="4180837" y="3087875"/>
            <a:ext cx="1248697" cy="1308993"/>
          </a:xfrm>
          <a:prstGeom prst="cube">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p>
          <a:p>
            <a:endParaRPr lang="en-US" sz="1100" dirty="0"/>
          </a:p>
          <a:p>
            <a:endParaRPr lang="en-US" sz="1100" dirty="0"/>
          </a:p>
          <a:p>
            <a:r>
              <a:rPr lang="en-US" sz="1100" dirty="0"/>
              <a:t>Virtual Warehouse</a:t>
            </a:r>
          </a:p>
        </p:txBody>
      </p:sp>
      <p:sp>
        <p:nvSpPr>
          <p:cNvPr id="23" name="Cube 22">
            <a:extLst>
              <a:ext uri="{FF2B5EF4-FFF2-40B4-BE49-F238E27FC236}">
                <a16:creationId xmlns:a16="http://schemas.microsoft.com/office/drawing/2014/main" id="{E660F2C4-3041-3648-BDF7-605333292FDB}"/>
              </a:ext>
            </a:extLst>
          </p:cNvPr>
          <p:cNvSpPr/>
          <p:nvPr/>
        </p:nvSpPr>
        <p:spPr>
          <a:xfrm>
            <a:off x="5695760" y="3087874"/>
            <a:ext cx="1248697" cy="1308993"/>
          </a:xfrm>
          <a:prstGeom prst="cube">
            <a:avLst/>
          </a:prstGeom>
          <a:solidFill>
            <a:srgbClr val="FFC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a:p>
          <a:p>
            <a:endParaRPr lang="en-US" sz="1100" dirty="0"/>
          </a:p>
          <a:p>
            <a:endParaRPr lang="en-US" sz="1100" dirty="0"/>
          </a:p>
          <a:p>
            <a:r>
              <a:rPr lang="en-US" sz="1100" dirty="0"/>
              <a:t>Virtual Warehouse</a:t>
            </a:r>
          </a:p>
        </p:txBody>
      </p:sp>
      <p:pic>
        <p:nvPicPr>
          <p:cNvPr id="24" name="Picture 23">
            <a:extLst>
              <a:ext uri="{FF2B5EF4-FFF2-40B4-BE49-F238E27FC236}">
                <a16:creationId xmlns:a16="http://schemas.microsoft.com/office/drawing/2014/main" id="{D86CC640-81E8-714C-AE17-451D5E56BA97}"/>
              </a:ext>
            </a:extLst>
          </p:cNvPr>
          <p:cNvPicPr>
            <a:picLocks noChangeAspect="1"/>
          </p:cNvPicPr>
          <p:nvPr/>
        </p:nvPicPr>
        <p:blipFill>
          <a:blip r:embed="rId3">
            <a:duotone>
              <a:schemeClr val="accent2">
                <a:shade val="45000"/>
                <a:satMod val="135000"/>
              </a:schemeClr>
              <a:prstClr val="white"/>
            </a:duotone>
          </a:blip>
          <a:stretch>
            <a:fillRect/>
          </a:stretch>
        </p:blipFill>
        <p:spPr>
          <a:xfrm rot="12075328" flipH="1">
            <a:off x="5846665" y="3542116"/>
            <a:ext cx="685595" cy="462072"/>
          </a:xfrm>
          <a:prstGeom prst="rect">
            <a:avLst/>
          </a:prstGeom>
        </p:spPr>
      </p:pic>
      <p:pic>
        <p:nvPicPr>
          <p:cNvPr id="25" name="Picture 24">
            <a:extLst>
              <a:ext uri="{FF2B5EF4-FFF2-40B4-BE49-F238E27FC236}">
                <a16:creationId xmlns:a16="http://schemas.microsoft.com/office/drawing/2014/main" id="{32D8094B-CE0B-E648-9561-E561BDD7B047}"/>
              </a:ext>
            </a:extLst>
          </p:cNvPr>
          <p:cNvPicPr>
            <a:picLocks noChangeAspect="1"/>
          </p:cNvPicPr>
          <p:nvPr/>
        </p:nvPicPr>
        <p:blipFill>
          <a:blip r:embed="rId3">
            <a:duotone>
              <a:schemeClr val="accent2">
                <a:shade val="45000"/>
                <a:satMod val="135000"/>
              </a:schemeClr>
              <a:prstClr val="white"/>
            </a:duotone>
          </a:blip>
          <a:stretch>
            <a:fillRect/>
          </a:stretch>
        </p:blipFill>
        <p:spPr>
          <a:xfrm rot="12075328" flipH="1">
            <a:off x="4389351" y="3533030"/>
            <a:ext cx="685595" cy="462072"/>
          </a:xfrm>
          <a:prstGeom prst="rect">
            <a:avLst/>
          </a:prstGeom>
        </p:spPr>
      </p:pic>
      <p:sp>
        <p:nvSpPr>
          <p:cNvPr id="26" name="Can 25">
            <a:extLst>
              <a:ext uri="{FF2B5EF4-FFF2-40B4-BE49-F238E27FC236}">
                <a16:creationId xmlns:a16="http://schemas.microsoft.com/office/drawing/2014/main" id="{E88C4EA4-59D7-0844-9F84-B8CFD422E987}"/>
              </a:ext>
            </a:extLst>
          </p:cNvPr>
          <p:cNvSpPr/>
          <p:nvPr/>
        </p:nvSpPr>
        <p:spPr>
          <a:xfrm>
            <a:off x="2703869" y="4919766"/>
            <a:ext cx="768422" cy="1087405"/>
          </a:xfrm>
          <a:prstGeom prst="ca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2431D71C-BFC8-5F41-9388-A980A3E9BC0F}"/>
              </a:ext>
            </a:extLst>
          </p:cNvPr>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5">
                    <a14:imgEffect>
                      <a14:backgroundRemoval t="2734" b="96680" l="3711" r="94727">
                        <a14:foregroundMark x1="3906" y1="18945" x2="7813" y2="86523"/>
                        <a14:foregroundMark x1="8398" y1="88477" x2="37109" y2="96875"/>
                        <a14:foregroundMark x1="37109" y1="96875" x2="51758" y2="97461"/>
                        <a14:foregroundMark x1="51758" y1="97461" x2="81641" y2="92383"/>
                        <a14:foregroundMark x1="81641" y1="92383" x2="94141" y2="84375"/>
                        <a14:foregroundMark x1="94141" y1="84375" x2="94727" y2="16406"/>
                        <a14:foregroundMark x1="12305" y1="46680" x2="57422" y2="51563"/>
                        <a14:foregroundMark x1="57422" y1="51563" x2="86133" y2="44531"/>
                        <a14:foregroundMark x1="86133" y1="44531" x2="88086" y2="44531"/>
                        <a14:foregroundMark x1="10938" y1="66992" x2="39453" y2="74023"/>
                        <a14:foregroundMark x1="39453" y1="74023" x2="69141" y2="71680"/>
                        <a14:foregroundMark x1="69141" y1="71680" x2="70508" y2="71094"/>
                        <a14:foregroundMark x1="71875" y1="72461" x2="88672" y2="67773"/>
                        <a14:foregroundMark x1="22070" y1="94141" x2="51953" y2="96680"/>
                        <a14:foregroundMark x1="51953" y1="96680" x2="79883" y2="92969"/>
                        <a14:foregroundMark x1="4883" y1="15820" x2="20508" y2="25195"/>
                        <a14:foregroundMark x1="25391" y1="26953" x2="38477" y2="29102"/>
                        <a14:foregroundMark x1="41406" y1="28906" x2="79297" y2="26758"/>
                        <a14:foregroundMark x1="79297" y1="25781" x2="91406" y2="20898"/>
                        <a14:foregroundMark x1="94336" y1="15234" x2="83984" y2="5273"/>
                        <a14:foregroundMark x1="80664" y1="6250" x2="66211" y2="2734"/>
                        <a14:foregroundMark x1="66211" y1="2734" x2="38477" y2="4102"/>
                        <a14:foregroundMark x1="9375" y1="11914" x2="23438" y2="5859"/>
                        <a14:foregroundMark x1="23438" y1="5859" x2="36914" y2="4102"/>
                      </a14:backgroundRemoval>
                    </a14:imgEffect>
                    <a14:imgEffect>
                      <a14:artisticWatercolorSponge/>
                    </a14:imgEffect>
                  </a14:imgLayer>
                </a14:imgProps>
              </a:ext>
            </a:extLst>
          </a:blip>
          <a:stretch>
            <a:fillRect/>
          </a:stretch>
        </p:blipFill>
        <p:spPr>
          <a:xfrm>
            <a:off x="2661969" y="4839224"/>
            <a:ext cx="891311" cy="1246944"/>
          </a:xfrm>
          <a:prstGeom prst="rect">
            <a:avLst/>
          </a:prstGeom>
        </p:spPr>
      </p:pic>
      <p:sp>
        <p:nvSpPr>
          <p:cNvPr id="40" name="Can 39">
            <a:extLst>
              <a:ext uri="{FF2B5EF4-FFF2-40B4-BE49-F238E27FC236}">
                <a16:creationId xmlns:a16="http://schemas.microsoft.com/office/drawing/2014/main" id="{098E2C3F-240F-8B46-A470-BD12BCF339CF}"/>
              </a:ext>
            </a:extLst>
          </p:cNvPr>
          <p:cNvSpPr/>
          <p:nvPr/>
        </p:nvSpPr>
        <p:spPr>
          <a:xfrm>
            <a:off x="3849327" y="4919766"/>
            <a:ext cx="768422" cy="1087405"/>
          </a:xfrm>
          <a:prstGeom prst="ca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D7C3E329-82CD-AC46-BB38-0212529C04C2}"/>
              </a:ext>
            </a:extLst>
          </p:cNvPr>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6">
                    <a14:imgEffect>
                      <a14:backgroundRemoval t="2734" b="96680" l="3711" r="94727">
                        <a14:foregroundMark x1="3906" y1="18945" x2="7813" y2="86523"/>
                        <a14:foregroundMark x1="8398" y1="88477" x2="37109" y2="96875"/>
                        <a14:foregroundMark x1="37109" y1="96875" x2="51758" y2="97461"/>
                        <a14:foregroundMark x1="51758" y1="97461" x2="81641" y2="92383"/>
                        <a14:foregroundMark x1="81641" y1="92383" x2="94141" y2="84375"/>
                        <a14:foregroundMark x1="94141" y1="84375" x2="94727" y2="16406"/>
                        <a14:foregroundMark x1="12305" y1="46680" x2="57422" y2="51563"/>
                        <a14:foregroundMark x1="57422" y1="51563" x2="86133" y2="44531"/>
                        <a14:foregroundMark x1="86133" y1="44531" x2="88086" y2="44531"/>
                        <a14:foregroundMark x1="10938" y1="66992" x2="39453" y2="74023"/>
                        <a14:foregroundMark x1="39453" y1="74023" x2="69141" y2="71680"/>
                        <a14:foregroundMark x1="69141" y1="71680" x2="70508" y2="71094"/>
                        <a14:foregroundMark x1="71875" y1="72461" x2="88672" y2="67773"/>
                        <a14:foregroundMark x1="22070" y1="94141" x2="51953" y2="96680"/>
                        <a14:foregroundMark x1="51953" y1="96680" x2="79883" y2="92969"/>
                        <a14:foregroundMark x1="4883" y1="15820" x2="20508" y2="25195"/>
                        <a14:foregroundMark x1="25391" y1="26953" x2="38477" y2="29102"/>
                        <a14:foregroundMark x1="41406" y1="28906" x2="79297" y2="26758"/>
                        <a14:foregroundMark x1="79297" y1="25781" x2="91406" y2="20898"/>
                        <a14:foregroundMark x1="94336" y1="15234" x2="83984" y2="5273"/>
                        <a14:foregroundMark x1="80664" y1="6250" x2="66211" y2="2734"/>
                        <a14:foregroundMark x1="66211" y1="2734" x2="38477" y2="4102"/>
                        <a14:foregroundMark x1="9375" y1="11914" x2="23438" y2="5859"/>
                        <a14:foregroundMark x1="23438" y1="5859" x2="36914" y2="4102"/>
                      </a14:backgroundRemoval>
                    </a14:imgEffect>
                    <a14:imgEffect>
                      <a14:artisticWatercolorSponge/>
                    </a14:imgEffect>
                  </a14:imgLayer>
                </a14:imgProps>
              </a:ext>
            </a:extLst>
          </a:blip>
          <a:stretch>
            <a:fillRect/>
          </a:stretch>
        </p:blipFill>
        <p:spPr>
          <a:xfrm>
            <a:off x="3807427" y="4839224"/>
            <a:ext cx="891311" cy="1246944"/>
          </a:xfrm>
          <a:prstGeom prst="rect">
            <a:avLst/>
          </a:prstGeom>
        </p:spPr>
      </p:pic>
      <p:sp>
        <p:nvSpPr>
          <p:cNvPr id="42" name="Can 41">
            <a:extLst>
              <a:ext uri="{FF2B5EF4-FFF2-40B4-BE49-F238E27FC236}">
                <a16:creationId xmlns:a16="http://schemas.microsoft.com/office/drawing/2014/main" id="{82278042-24F2-3849-AB5A-1EC23AE1C69F}"/>
              </a:ext>
            </a:extLst>
          </p:cNvPr>
          <p:cNvSpPr/>
          <p:nvPr/>
        </p:nvSpPr>
        <p:spPr>
          <a:xfrm>
            <a:off x="4994785" y="4919766"/>
            <a:ext cx="768422" cy="1087405"/>
          </a:xfrm>
          <a:prstGeom prst="ca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8798C24-4464-D444-B668-7D8077E2F901}"/>
              </a:ext>
            </a:extLst>
          </p:cNvPr>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7">
                    <a14:imgEffect>
                      <a14:backgroundRemoval t="2734" b="96680" l="3711" r="94727">
                        <a14:foregroundMark x1="3906" y1="18945" x2="7813" y2="86523"/>
                        <a14:foregroundMark x1="8398" y1="88477" x2="37109" y2="96875"/>
                        <a14:foregroundMark x1="37109" y1="96875" x2="51758" y2="97461"/>
                        <a14:foregroundMark x1="51758" y1="97461" x2="81641" y2="92383"/>
                        <a14:foregroundMark x1="81641" y1="92383" x2="94141" y2="84375"/>
                        <a14:foregroundMark x1="94141" y1="84375" x2="94727" y2="16406"/>
                        <a14:foregroundMark x1="12305" y1="46680" x2="57422" y2="51563"/>
                        <a14:foregroundMark x1="57422" y1="51563" x2="86133" y2="44531"/>
                        <a14:foregroundMark x1="86133" y1="44531" x2="88086" y2="44531"/>
                        <a14:foregroundMark x1="10938" y1="66992" x2="39453" y2="74023"/>
                        <a14:foregroundMark x1="39453" y1="74023" x2="69141" y2="71680"/>
                        <a14:foregroundMark x1="69141" y1="71680" x2="70508" y2="71094"/>
                        <a14:foregroundMark x1="71875" y1="72461" x2="88672" y2="67773"/>
                        <a14:foregroundMark x1="22070" y1="94141" x2="51953" y2="96680"/>
                        <a14:foregroundMark x1="51953" y1="96680" x2="79883" y2="92969"/>
                        <a14:foregroundMark x1="4883" y1="15820" x2="20508" y2="25195"/>
                        <a14:foregroundMark x1="25391" y1="26953" x2="38477" y2="29102"/>
                        <a14:foregroundMark x1="41406" y1="28906" x2="79297" y2="26758"/>
                        <a14:foregroundMark x1="79297" y1="25781" x2="91406" y2="20898"/>
                        <a14:foregroundMark x1="94336" y1="15234" x2="83984" y2="5273"/>
                        <a14:foregroundMark x1="80664" y1="6250" x2="66211" y2="2734"/>
                        <a14:foregroundMark x1="66211" y1="2734" x2="38477" y2="4102"/>
                        <a14:foregroundMark x1="9375" y1="11914" x2="23438" y2="5859"/>
                        <a14:foregroundMark x1="23438" y1="5859" x2="36914" y2="4102"/>
                      </a14:backgroundRemoval>
                    </a14:imgEffect>
                    <a14:imgEffect>
                      <a14:artisticWatercolorSponge/>
                    </a14:imgEffect>
                  </a14:imgLayer>
                </a14:imgProps>
              </a:ext>
            </a:extLst>
          </a:blip>
          <a:stretch>
            <a:fillRect/>
          </a:stretch>
        </p:blipFill>
        <p:spPr>
          <a:xfrm>
            <a:off x="4952885" y="4839224"/>
            <a:ext cx="891311" cy="1246944"/>
          </a:xfrm>
          <a:prstGeom prst="rect">
            <a:avLst/>
          </a:prstGeom>
        </p:spPr>
      </p:pic>
      <p:sp>
        <p:nvSpPr>
          <p:cNvPr id="44" name="Can 43">
            <a:extLst>
              <a:ext uri="{FF2B5EF4-FFF2-40B4-BE49-F238E27FC236}">
                <a16:creationId xmlns:a16="http://schemas.microsoft.com/office/drawing/2014/main" id="{189ADCFC-3EE0-584D-8533-517124FFEB1E}"/>
              </a:ext>
            </a:extLst>
          </p:cNvPr>
          <p:cNvSpPr/>
          <p:nvPr/>
        </p:nvSpPr>
        <p:spPr>
          <a:xfrm>
            <a:off x="6140141" y="4919766"/>
            <a:ext cx="768422" cy="1087405"/>
          </a:xfrm>
          <a:prstGeom prst="can">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6C242753-0F77-3A41-BCE9-B15EC4699C7B}"/>
              </a:ext>
            </a:extLst>
          </p:cNvPr>
          <p:cNvPicPr>
            <a:picLocks noChangeAspect="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8">
                    <a14:imgEffect>
                      <a14:backgroundRemoval t="2734" b="96680" l="3711" r="94727">
                        <a14:foregroundMark x1="3906" y1="18945" x2="7813" y2="86523"/>
                        <a14:foregroundMark x1="8398" y1="88477" x2="37109" y2="96875"/>
                        <a14:foregroundMark x1="37109" y1="96875" x2="51758" y2="97461"/>
                        <a14:foregroundMark x1="51758" y1="97461" x2="81641" y2="92383"/>
                        <a14:foregroundMark x1="81641" y1="92383" x2="94141" y2="84375"/>
                        <a14:foregroundMark x1="94141" y1="84375" x2="94727" y2="16406"/>
                        <a14:foregroundMark x1="12305" y1="46680" x2="57422" y2="51563"/>
                        <a14:foregroundMark x1="57422" y1="51563" x2="86133" y2="44531"/>
                        <a14:foregroundMark x1="86133" y1="44531" x2="88086" y2="44531"/>
                        <a14:foregroundMark x1="10938" y1="66992" x2="39453" y2="74023"/>
                        <a14:foregroundMark x1="39453" y1="74023" x2="69141" y2="71680"/>
                        <a14:foregroundMark x1="69141" y1="71680" x2="70508" y2="71094"/>
                        <a14:foregroundMark x1="71875" y1="72461" x2="88672" y2="67773"/>
                        <a14:foregroundMark x1="22070" y1="94141" x2="51953" y2="96680"/>
                        <a14:foregroundMark x1="51953" y1="96680" x2="79883" y2="92969"/>
                        <a14:foregroundMark x1="4883" y1="15820" x2="20508" y2="25195"/>
                        <a14:foregroundMark x1="25391" y1="26953" x2="38477" y2="29102"/>
                        <a14:foregroundMark x1="41406" y1="28906" x2="79297" y2="26758"/>
                        <a14:foregroundMark x1="79297" y1="25781" x2="91406" y2="20898"/>
                        <a14:foregroundMark x1="94336" y1="15234" x2="83984" y2="5273"/>
                        <a14:foregroundMark x1="80664" y1="6250" x2="66211" y2="2734"/>
                        <a14:foregroundMark x1="66211" y1="2734" x2="38477" y2="4102"/>
                        <a14:foregroundMark x1="9375" y1="11914" x2="23438" y2="5859"/>
                        <a14:foregroundMark x1="23438" y1="5859" x2="36914" y2="4102"/>
                      </a14:backgroundRemoval>
                    </a14:imgEffect>
                    <a14:imgEffect>
                      <a14:artisticWatercolorSponge/>
                    </a14:imgEffect>
                  </a14:imgLayer>
                </a14:imgProps>
              </a:ext>
            </a:extLst>
          </a:blip>
          <a:stretch>
            <a:fillRect/>
          </a:stretch>
        </p:blipFill>
        <p:spPr>
          <a:xfrm>
            <a:off x="6098241" y="4839224"/>
            <a:ext cx="891311" cy="1246944"/>
          </a:xfrm>
          <a:prstGeom prst="rect">
            <a:avLst/>
          </a:prstGeom>
        </p:spPr>
      </p:pic>
    </p:spTree>
    <p:extLst>
      <p:ext uri="{BB962C8B-B14F-4D97-AF65-F5344CB8AC3E}">
        <p14:creationId xmlns:p14="http://schemas.microsoft.com/office/powerpoint/2010/main" val="2424499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30B86FDD-5284-2349-B181-C2BAECFFD220}"/>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993700" y="2182761"/>
            <a:ext cx="2905832" cy="2282313"/>
          </a:xfrm>
          <a:prstGeom prst="rect">
            <a:avLst/>
          </a:prstGeom>
        </p:spPr>
      </p:pic>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Efficient data storage in Snowflake</a:t>
            </a:r>
            <a:br>
              <a:rPr lang="en-US" dirty="0"/>
            </a:br>
            <a:r>
              <a:rPr lang="en-US" sz="2400" dirty="0"/>
              <a:t>Database Storage Layer</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292468" y="1385162"/>
            <a:ext cx="8507403" cy="5015638"/>
          </a:xfrm>
        </p:spPr>
        <p:txBody>
          <a:bodyPr/>
          <a:lstStyle/>
          <a:p>
            <a:pPr>
              <a:buFont typeface="Arial" panose="020B0604020202020204" pitchFamily="34" charset="0"/>
              <a:buChar char="•"/>
            </a:pPr>
            <a:r>
              <a:rPr lang="en-US" sz="2200" dirty="0"/>
              <a:t>The storage layer contains tables, schemas, databases, and diverse data </a:t>
            </a:r>
          </a:p>
          <a:p>
            <a:pPr lvl="1">
              <a:buFont typeface="Wingdings" pitchFamily="2" charset="2"/>
              <a:buChar char="Ø"/>
            </a:pPr>
            <a:r>
              <a:rPr lang="en-US" sz="2000" dirty="0"/>
              <a:t>If managed well storage layer can hold petabytes of data</a:t>
            </a:r>
          </a:p>
          <a:p>
            <a:pPr>
              <a:buFont typeface="Arial" panose="020B0604020202020204" pitchFamily="34" charset="0"/>
              <a:buChar char="•"/>
            </a:pPr>
            <a:r>
              <a:rPr lang="en-US" sz="2200" dirty="0"/>
              <a:t>Snowflake has scalable cloud blob storage type for storing structured and semi-structured data </a:t>
            </a:r>
          </a:p>
          <a:p>
            <a:pPr lvl="1">
              <a:buFont typeface="Wingdings" pitchFamily="2" charset="2"/>
              <a:buChar char="Ø"/>
            </a:pPr>
            <a:r>
              <a:rPr lang="en-US" sz="2000" dirty="0"/>
              <a:t>Such as JSON, AVRO, and Parquet</a:t>
            </a:r>
          </a:p>
          <a:p>
            <a:pPr>
              <a:buFont typeface="Arial" panose="020B0604020202020204" pitchFamily="34" charset="0"/>
              <a:buChar char="•"/>
            </a:pPr>
            <a:r>
              <a:rPr lang="en-US" sz="2200" dirty="0"/>
              <a:t>Snowflake optimizes the metadata for easy extraction and query processing </a:t>
            </a:r>
          </a:p>
          <a:p>
            <a:pPr>
              <a:buFont typeface="Arial" panose="020B0604020202020204" pitchFamily="34" charset="0"/>
              <a:buChar char="•"/>
            </a:pPr>
            <a:r>
              <a:rPr lang="en-US" sz="2200" dirty="0"/>
              <a:t>Storage is made up of multiple micro partitions that are encrypted and scale automatically</a:t>
            </a:r>
          </a:p>
          <a:p>
            <a:pPr lvl="1">
              <a:buFont typeface="Wingdings" pitchFamily="2" charset="2"/>
              <a:buChar char="Ø"/>
            </a:pPr>
            <a:r>
              <a:rPr lang="en-US" sz="2000" dirty="0"/>
              <a:t>Allows for efficient data retrieval and performance</a:t>
            </a:r>
          </a:p>
          <a:p>
            <a:pPr>
              <a:buFont typeface="Arial" panose="020B0604020202020204" pitchFamily="34" charset="0"/>
              <a:buChar char="•"/>
            </a:pPr>
            <a:endParaRPr lang="en-US" sz="2200" dirty="0"/>
          </a:p>
          <a:p>
            <a:endParaRPr lang="en-US" dirty="0"/>
          </a:p>
          <a:p>
            <a:pPr marL="76200" indent="0">
              <a:buNone/>
            </a:pPr>
            <a:endParaRPr lang="en-US" dirty="0"/>
          </a:p>
        </p:txBody>
      </p:sp>
      <p:pic>
        <p:nvPicPr>
          <p:cNvPr id="16" name="Picture 15" descr="A picture containing cup, indoor, table, sitting&#10;&#10;Description automatically generated">
            <a:extLst>
              <a:ext uri="{FF2B5EF4-FFF2-40B4-BE49-F238E27FC236}">
                <a16:creationId xmlns:a16="http://schemas.microsoft.com/office/drawing/2014/main" id="{D35B3FF5-64CB-F14A-82C3-666E47C27AC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993700" y="3725162"/>
            <a:ext cx="2900926" cy="739912"/>
          </a:xfrm>
          <a:prstGeom prst="rect">
            <a:avLst/>
          </a:prstGeom>
        </p:spPr>
      </p:pic>
    </p:spTree>
    <p:extLst>
      <p:ext uri="{BB962C8B-B14F-4D97-AF65-F5344CB8AC3E}">
        <p14:creationId xmlns:p14="http://schemas.microsoft.com/office/powerpoint/2010/main" val="367425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30B86FDD-5284-2349-B181-C2BAECFFD220}"/>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993700" y="2182761"/>
            <a:ext cx="2905832" cy="2282313"/>
          </a:xfrm>
          <a:prstGeom prst="rect">
            <a:avLst/>
          </a:prstGeom>
        </p:spPr>
      </p:pic>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Efficient Query Processing in Snowflake</a:t>
            </a:r>
            <a:br>
              <a:rPr lang="en-US" dirty="0"/>
            </a:br>
            <a:r>
              <a:rPr lang="en-US" sz="2400" dirty="0"/>
              <a:t>Query Processing Layer</a:t>
            </a:r>
            <a:endParaRPr lang="en-US" dirty="0"/>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292468" y="1385162"/>
            <a:ext cx="8507403" cy="5015638"/>
          </a:xfrm>
        </p:spPr>
        <p:txBody>
          <a:bodyPr/>
          <a:lstStyle/>
          <a:p>
            <a:pPr>
              <a:buFont typeface="Arial" panose="020B0604020202020204" pitchFamily="34" charset="0"/>
              <a:buChar char="•"/>
            </a:pPr>
            <a:r>
              <a:rPr lang="en-US" sz="2200" dirty="0"/>
              <a:t>This layer contains virtual warehouses where all the queries are run on each respective virtual warehouse</a:t>
            </a:r>
          </a:p>
          <a:p>
            <a:pPr lvl="1">
              <a:buFont typeface="Wingdings" pitchFamily="2" charset="2"/>
              <a:buChar char="Ø"/>
            </a:pPr>
            <a:r>
              <a:rPr lang="en-US" sz="2000" dirty="0"/>
              <a:t>Allows for a scalable compute capacity</a:t>
            </a:r>
          </a:p>
          <a:p>
            <a:pPr lvl="1">
              <a:buFont typeface="Wingdings" pitchFamily="2" charset="2"/>
              <a:buChar char="Ø"/>
            </a:pPr>
            <a:r>
              <a:rPr lang="en-US" sz="2000" dirty="0"/>
              <a:t>Each Virtual warehouse gets data from the storage layer and has it cached to the compute resources</a:t>
            </a:r>
          </a:p>
          <a:p>
            <a:pPr>
              <a:buFont typeface="Arial" panose="020B0604020202020204" pitchFamily="34" charset="0"/>
              <a:buChar char="•"/>
            </a:pPr>
            <a:r>
              <a:rPr lang="en-US" sz="2200" dirty="0"/>
              <a:t>Multiple VW operate simultaneously to maintain ACID and follow multiple parallel processing</a:t>
            </a:r>
          </a:p>
          <a:p>
            <a:pPr lvl="1">
              <a:buFont typeface="Wingdings" pitchFamily="2" charset="2"/>
              <a:buChar char="Ø"/>
            </a:pPr>
            <a:r>
              <a:rPr lang="en-US" sz="2000" dirty="0"/>
              <a:t>ACID (Atomic, Consistent, Isolated and Durable) that ensure a database management system (DBMS) will make changes to data in a reliable</a:t>
            </a:r>
          </a:p>
          <a:p>
            <a:pPr>
              <a:buFont typeface="Arial" panose="020B0604020202020204" pitchFamily="34" charset="0"/>
              <a:buChar char="•"/>
            </a:pPr>
            <a:r>
              <a:rPr lang="en-US" sz="2200" dirty="0"/>
              <a:t>VW can auto-suspend, auto-resume, and have auto-scaling that can be built in </a:t>
            </a:r>
          </a:p>
          <a:p>
            <a:pPr marL="76200" indent="0">
              <a:buNone/>
            </a:pPr>
            <a:endParaRPr lang="en-US" sz="2200" dirty="0"/>
          </a:p>
          <a:p>
            <a:endParaRPr lang="en-US" dirty="0"/>
          </a:p>
          <a:p>
            <a:pPr marL="76200" indent="0">
              <a:buNone/>
            </a:pPr>
            <a:endParaRPr lang="en-US" dirty="0"/>
          </a:p>
        </p:txBody>
      </p:sp>
      <p:pic>
        <p:nvPicPr>
          <p:cNvPr id="5" name="Picture 4" descr="A picture containing yellow&#10;&#10;Description automatically generated">
            <a:extLst>
              <a:ext uri="{FF2B5EF4-FFF2-40B4-BE49-F238E27FC236}">
                <a16:creationId xmlns:a16="http://schemas.microsoft.com/office/drawing/2014/main" id="{C1F6BB2F-652B-D149-A732-13C50AFDF562}"/>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993700" y="2943960"/>
            <a:ext cx="2905832" cy="741164"/>
          </a:xfrm>
          <a:prstGeom prst="rect">
            <a:avLst/>
          </a:prstGeom>
        </p:spPr>
      </p:pic>
    </p:spTree>
    <p:extLst>
      <p:ext uri="{BB962C8B-B14F-4D97-AF65-F5344CB8AC3E}">
        <p14:creationId xmlns:p14="http://schemas.microsoft.com/office/powerpoint/2010/main" val="2447226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screenshot of a cell phone&#10;&#10;Description automatically generated">
            <a:extLst>
              <a:ext uri="{FF2B5EF4-FFF2-40B4-BE49-F238E27FC236}">
                <a16:creationId xmlns:a16="http://schemas.microsoft.com/office/drawing/2014/main" id="{30B86FDD-5284-2349-B181-C2BAECFFD220}"/>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993700" y="2182761"/>
            <a:ext cx="2905832" cy="2282313"/>
          </a:xfrm>
          <a:prstGeom prst="rect">
            <a:avLst/>
          </a:prstGeom>
        </p:spPr>
      </p:pic>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Efficient Cloud Storage in Snowflake</a:t>
            </a:r>
            <a:br>
              <a:rPr lang="en-US" dirty="0"/>
            </a:br>
            <a:r>
              <a:rPr lang="en-US" sz="2400" dirty="0"/>
              <a:t>Cloud Services Layer</a:t>
            </a:r>
            <a:endParaRPr lang="en-US" dirty="0"/>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181257" y="1518362"/>
            <a:ext cx="8507403" cy="5015638"/>
          </a:xfrm>
        </p:spPr>
        <p:txBody>
          <a:bodyPr/>
          <a:lstStyle/>
          <a:p>
            <a:pPr>
              <a:buFont typeface="Arial" panose="020B0604020202020204" pitchFamily="34" charset="0"/>
              <a:buChar char="•"/>
            </a:pPr>
            <a:r>
              <a:rPr lang="en-US" sz="2200" dirty="0"/>
              <a:t>This layer is the cerebrum of Snowflake where it maintains, optimizes, transacts on data, as well as provides security, and metadata management</a:t>
            </a:r>
          </a:p>
          <a:p>
            <a:pPr>
              <a:buFont typeface="Arial" panose="020B0604020202020204" pitchFamily="34" charset="0"/>
              <a:buChar char="•"/>
            </a:pPr>
            <a:r>
              <a:rPr lang="en-US" sz="2200" dirty="0"/>
              <a:t>Enables SQL client interface for DDL and DML like operations on data</a:t>
            </a:r>
          </a:p>
          <a:p>
            <a:pPr>
              <a:buFont typeface="Arial" panose="020B0604020202020204" pitchFamily="34" charset="0"/>
              <a:buChar char="•"/>
            </a:pPr>
            <a:r>
              <a:rPr lang="en-US" sz="2200" dirty="0"/>
              <a:t>VW can auto-suspend, auto-resume, and have auto-scaling that can be built in </a:t>
            </a:r>
          </a:p>
          <a:p>
            <a:pPr marL="76200" indent="0">
              <a:buNone/>
            </a:pPr>
            <a:endParaRPr lang="en-US" sz="2200" dirty="0"/>
          </a:p>
          <a:p>
            <a:endParaRPr lang="en-US" dirty="0"/>
          </a:p>
          <a:p>
            <a:pPr marL="76200" indent="0">
              <a:buNone/>
            </a:pPr>
            <a:endParaRPr lang="en-US" dirty="0"/>
          </a:p>
        </p:txBody>
      </p:sp>
      <p:pic>
        <p:nvPicPr>
          <p:cNvPr id="6" name="Picture 5" descr="A screenshot of a cell phone&#10;&#10;Description automatically generated">
            <a:extLst>
              <a:ext uri="{FF2B5EF4-FFF2-40B4-BE49-F238E27FC236}">
                <a16:creationId xmlns:a16="http://schemas.microsoft.com/office/drawing/2014/main" id="{2E326FCC-FC7D-FA4C-A188-59A40446A58B}"/>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993700" y="2182761"/>
            <a:ext cx="2905832" cy="741164"/>
          </a:xfrm>
          <a:prstGeom prst="rect">
            <a:avLst/>
          </a:prstGeom>
        </p:spPr>
      </p:pic>
    </p:spTree>
    <p:extLst>
      <p:ext uri="{BB962C8B-B14F-4D97-AF65-F5344CB8AC3E}">
        <p14:creationId xmlns:p14="http://schemas.microsoft.com/office/powerpoint/2010/main" val="308268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Understanding Micro-partitions vs Static partitions</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p:txBody>
          <a:bodyPr/>
          <a:lstStyle/>
          <a:p>
            <a:pPr marL="76200" indent="0">
              <a:buNone/>
            </a:pPr>
            <a:r>
              <a:rPr lang="en-US" b="1" dirty="0"/>
              <a:t>Static partitioning </a:t>
            </a:r>
            <a:r>
              <a:rPr lang="en-US" dirty="0"/>
              <a:t>- is used when the values for partition columns are known when loading data</a:t>
            </a:r>
          </a:p>
          <a:p>
            <a:r>
              <a:rPr lang="en-US" dirty="0"/>
              <a:t>Benefits</a:t>
            </a:r>
          </a:p>
          <a:p>
            <a:pPr lvl="1">
              <a:buFont typeface="Wingdings" pitchFamily="2" charset="2"/>
              <a:buChar char="Ø"/>
            </a:pPr>
            <a:r>
              <a:rPr lang="en-US" dirty="0"/>
              <a:t>Works with data that is already known </a:t>
            </a:r>
          </a:p>
          <a:p>
            <a:pPr lvl="1">
              <a:buFont typeface="Wingdings" pitchFamily="2" charset="2"/>
              <a:buChar char="Ø"/>
            </a:pPr>
            <a:r>
              <a:rPr lang="en-US" dirty="0"/>
              <a:t>Achieves acceptable performance and enables better scaling</a:t>
            </a:r>
          </a:p>
          <a:p>
            <a:pPr marL="546100" lvl="1" indent="0">
              <a:buNone/>
            </a:pPr>
            <a:endParaRPr lang="en-US" dirty="0"/>
          </a:p>
          <a:p>
            <a:r>
              <a:rPr lang="en-US" dirty="0"/>
              <a:t>Limitations</a:t>
            </a:r>
          </a:p>
          <a:p>
            <a:pPr lvl="1">
              <a:buFont typeface="Wingdings" pitchFamily="2" charset="2"/>
              <a:buChar char="Ø"/>
            </a:pPr>
            <a:r>
              <a:rPr lang="en-US" dirty="0"/>
              <a:t>High maintenance cost to make changes</a:t>
            </a:r>
          </a:p>
          <a:p>
            <a:pPr lvl="1">
              <a:buFont typeface="Wingdings" pitchFamily="2" charset="2"/>
              <a:buChar char="Ø"/>
            </a:pPr>
            <a:r>
              <a:rPr lang="en-US" dirty="0"/>
              <a:t>Data skew if partitions are not set up well</a:t>
            </a:r>
          </a:p>
          <a:p>
            <a:pPr lvl="1">
              <a:buFont typeface="Wingdings" pitchFamily="2" charset="2"/>
              <a:buChar char="Ø"/>
            </a:pPr>
            <a:r>
              <a:rPr lang="en-US" dirty="0"/>
              <a:t>Disproportionately-sized partitions happen</a:t>
            </a:r>
          </a:p>
        </p:txBody>
      </p:sp>
      <p:pic>
        <p:nvPicPr>
          <p:cNvPr id="5" name="Picture 4">
            <a:extLst>
              <a:ext uri="{FF2B5EF4-FFF2-40B4-BE49-F238E27FC236}">
                <a16:creationId xmlns:a16="http://schemas.microsoft.com/office/drawing/2014/main" id="{58FF3FE5-7D7D-6040-B6B0-1840D0F22070}"/>
              </a:ext>
            </a:extLst>
          </p:cNvPr>
          <p:cNvPicPr>
            <a:picLocks noChangeAspect="1"/>
          </p:cNvPicPr>
          <p:nvPr/>
        </p:nvPicPr>
        <p:blipFill>
          <a:blip r:embed="rId3"/>
          <a:stretch>
            <a:fillRect/>
          </a:stretch>
        </p:blipFill>
        <p:spPr>
          <a:xfrm rot="10577547">
            <a:off x="4386216" y="3594879"/>
            <a:ext cx="1059041" cy="821883"/>
          </a:xfrm>
          <a:prstGeom prst="rect">
            <a:avLst/>
          </a:prstGeom>
        </p:spPr>
      </p:pic>
      <p:pic>
        <p:nvPicPr>
          <p:cNvPr id="6" name="Picture 5">
            <a:extLst>
              <a:ext uri="{FF2B5EF4-FFF2-40B4-BE49-F238E27FC236}">
                <a16:creationId xmlns:a16="http://schemas.microsoft.com/office/drawing/2014/main" id="{62AB9A97-A10E-3046-A74F-1AADD72DF860}"/>
              </a:ext>
            </a:extLst>
          </p:cNvPr>
          <p:cNvPicPr>
            <a:picLocks noChangeAspect="1"/>
          </p:cNvPicPr>
          <p:nvPr/>
        </p:nvPicPr>
        <p:blipFill>
          <a:blip r:embed="rId4"/>
          <a:stretch>
            <a:fillRect/>
          </a:stretch>
        </p:blipFill>
        <p:spPr>
          <a:xfrm>
            <a:off x="6964577" y="5256971"/>
            <a:ext cx="2445337" cy="1214979"/>
          </a:xfrm>
          <a:prstGeom prst="rect">
            <a:avLst/>
          </a:prstGeom>
        </p:spPr>
      </p:pic>
    </p:spTree>
    <p:extLst>
      <p:ext uri="{BB962C8B-B14F-4D97-AF65-F5344CB8AC3E}">
        <p14:creationId xmlns:p14="http://schemas.microsoft.com/office/powerpoint/2010/main" val="392654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0157-B40C-AF46-B7A9-AA876817553D}"/>
              </a:ext>
            </a:extLst>
          </p:cNvPr>
          <p:cNvSpPr>
            <a:spLocks noGrp="1"/>
          </p:cNvSpPr>
          <p:nvPr>
            <p:ph type="title"/>
          </p:nvPr>
        </p:nvSpPr>
        <p:spPr/>
        <p:txBody>
          <a:bodyPr/>
          <a:lstStyle/>
          <a:p>
            <a:r>
              <a:rPr lang="en-US" dirty="0"/>
              <a:t>Understanding Micro-partitions vs Static partitions</a:t>
            </a:r>
          </a:p>
        </p:txBody>
      </p:sp>
      <p:sp>
        <p:nvSpPr>
          <p:cNvPr id="4" name="Slide Number Placeholder 3">
            <a:extLst>
              <a:ext uri="{FF2B5EF4-FFF2-40B4-BE49-F238E27FC236}">
                <a16:creationId xmlns:a16="http://schemas.microsoft.com/office/drawing/2014/main" id="{C4DFA311-D360-EF4C-A2A3-FF0BCA0792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
        <p:nvSpPr>
          <p:cNvPr id="9" name="Text Placeholder 8">
            <a:extLst>
              <a:ext uri="{FF2B5EF4-FFF2-40B4-BE49-F238E27FC236}">
                <a16:creationId xmlns:a16="http://schemas.microsoft.com/office/drawing/2014/main" id="{DCCA0D9A-4A01-4C7A-9188-E2C3FC3F0709}"/>
              </a:ext>
            </a:extLst>
          </p:cNvPr>
          <p:cNvSpPr>
            <a:spLocks noGrp="1"/>
          </p:cNvSpPr>
          <p:nvPr>
            <p:ph type="body" idx="1"/>
          </p:nvPr>
        </p:nvSpPr>
        <p:spPr>
          <a:xfrm>
            <a:off x="828000" y="1512000"/>
            <a:ext cx="11017636" cy="3253964"/>
          </a:xfrm>
        </p:spPr>
        <p:txBody>
          <a:bodyPr/>
          <a:lstStyle/>
          <a:p>
            <a:pPr marL="76200" indent="0">
              <a:buNone/>
            </a:pPr>
            <a:r>
              <a:rPr lang="en-US" b="1" dirty="0"/>
              <a:t>Micro partitioning </a:t>
            </a:r>
            <a:r>
              <a:rPr lang="en-US" dirty="0"/>
              <a:t>– same value as static partitioning but removes the limitations</a:t>
            </a:r>
          </a:p>
          <a:p>
            <a:pPr lvl="1">
              <a:buFont typeface="Wingdings" pitchFamily="2" charset="2"/>
              <a:buChar char="Ø"/>
            </a:pPr>
            <a:r>
              <a:rPr lang="en-US" dirty="0"/>
              <a:t>All data is Snowflake</a:t>
            </a:r>
            <a:r>
              <a:rPr lang="en-US" sz="2400" b="1" dirty="0"/>
              <a:t> </a:t>
            </a:r>
            <a:r>
              <a:rPr lang="en-US" sz="2400" b="1" dirty="0">
                <a:solidFill>
                  <a:schemeClr val="accent6">
                    <a:lumMod val="75000"/>
                  </a:schemeClr>
                </a:solidFill>
              </a:rPr>
              <a:t>automatically</a:t>
            </a:r>
            <a:r>
              <a:rPr lang="en-US" sz="2400" b="1" dirty="0"/>
              <a:t> </a:t>
            </a:r>
            <a:r>
              <a:rPr lang="en-US" dirty="0"/>
              <a:t>divided into micro-partitions</a:t>
            </a:r>
          </a:p>
          <a:p>
            <a:pPr lvl="1">
              <a:buFont typeface="Wingdings" pitchFamily="2" charset="2"/>
              <a:buChar char="Ø"/>
            </a:pPr>
            <a:r>
              <a:rPr lang="en-US" dirty="0"/>
              <a:t>Each micro-partition contains 50 MB – 500 MB of uncompressed data</a:t>
            </a:r>
          </a:p>
          <a:p>
            <a:pPr marL="1028700" lvl="2" indent="0">
              <a:buNone/>
            </a:pPr>
            <a:r>
              <a:rPr lang="en-US" dirty="0"/>
              <a:t>(size is actually smaller since data is always stored compressed)</a:t>
            </a:r>
          </a:p>
          <a:p>
            <a:pPr lvl="1">
              <a:buFont typeface="Wingdings" pitchFamily="2" charset="2"/>
              <a:buChar char="Ø"/>
            </a:pPr>
            <a:r>
              <a:rPr lang="en-US" dirty="0"/>
              <a:t>Groups of rows are mapped to individual micro-partitions and organized in columnar fashion</a:t>
            </a:r>
          </a:p>
          <a:p>
            <a:pPr lvl="1">
              <a:buFont typeface="Wingdings" pitchFamily="2" charset="2"/>
              <a:buChar char="Ø"/>
            </a:pPr>
            <a:r>
              <a:rPr lang="en-US" dirty="0"/>
              <a:t>Allows for extreme granular pruning of large tables (millions of micro-partitions) </a:t>
            </a:r>
          </a:p>
          <a:p>
            <a:pPr lvl="1">
              <a:buFont typeface="Wingdings" pitchFamily="2" charset="2"/>
              <a:buChar char="Ø"/>
            </a:pPr>
            <a:endParaRPr lang="en-US" dirty="0"/>
          </a:p>
          <a:p>
            <a:pPr lvl="1">
              <a:buFont typeface="Wingdings" pitchFamily="2" charset="2"/>
              <a:buChar char="Ø"/>
            </a:pPr>
            <a:endParaRPr lang="en-US" dirty="0"/>
          </a:p>
        </p:txBody>
      </p:sp>
      <p:sp>
        <p:nvSpPr>
          <p:cNvPr id="3" name="TextBox 2">
            <a:extLst>
              <a:ext uri="{FF2B5EF4-FFF2-40B4-BE49-F238E27FC236}">
                <a16:creationId xmlns:a16="http://schemas.microsoft.com/office/drawing/2014/main" id="{F169051F-B335-EC40-8CCD-F61E71072577}"/>
              </a:ext>
            </a:extLst>
          </p:cNvPr>
          <p:cNvSpPr txBox="1"/>
          <p:nvPr/>
        </p:nvSpPr>
        <p:spPr>
          <a:xfrm>
            <a:off x="952497" y="4396632"/>
            <a:ext cx="3546764" cy="738664"/>
          </a:xfrm>
          <a:prstGeom prst="rect">
            <a:avLst/>
          </a:prstGeom>
          <a:noFill/>
        </p:spPr>
        <p:txBody>
          <a:bodyPr wrap="square" rtlCol="0">
            <a:spAutoFit/>
          </a:bodyPr>
          <a:lstStyle/>
          <a:p>
            <a:r>
              <a:rPr lang="en-US" sz="2400" dirty="0"/>
              <a:t>Benefits</a:t>
            </a:r>
          </a:p>
          <a:p>
            <a:pPr lvl="1"/>
            <a:r>
              <a:rPr lang="en-US" dirty="0"/>
              <a:t> </a:t>
            </a:r>
          </a:p>
        </p:txBody>
      </p:sp>
      <p:sp>
        <p:nvSpPr>
          <p:cNvPr id="5" name="Rounded Rectangle 4">
            <a:extLst>
              <a:ext uri="{FF2B5EF4-FFF2-40B4-BE49-F238E27FC236}">
                <a16:creationId xmlns:a16="http://schemas.microsoft.com/office/drawing/2014/main" id="{D6E7F6CE-986E-6641-8EA3-C7F458151217}"/>
              </a:ext>
            </a:extLst>
          </p:cNvPr>
          <p:cNvSpPr/>
          <p:nvPr/>
        </p:nvSpPr>
        <p:spPr>
          <a:xfrm>
            <a:off x="1843523" y="4998150"/>
            <a:ext cx="1648700" cy="720805"/>
          </a:xfrm>
          <a:prstGeom prst="roundRect">
            <a:avLst/>
          </a:prstGeom>
          <a:solidFill>
            <a:srgbClr val="548235">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Automatic</a:t>
            </a:r>
          </a:p>
        </p:txBody>
      </p:sp>
      <p:sp>
        <p:nvSpPr>
          <p:cNvPr id="7" name="Rounded Rectangle 6">
            <a:extLst>
              <a:ext uri="{FF2B5EF4-FFF2-40B4-BE49-F238E27FC236}">
                <a16:creationId xmlns:a16="http://schemas.microsoft.com/office/drawing/2014/main" id="{861396DA-A9C3-4040-9D38-7EA9D932FDF9}"/>
              </a:ext>
            </a:extLst>
          </p:cNvPr>
          <p:cNvSpPr/>
          <p:nvPr/>
        </p:nvSpPr>
        <p:spPr>
          <a:xfrm>
            <a:off x="3226391" y="5387838"/>
            <a:ext cx="1842653" cy="929835"/>
          </a:xfrm>
          <a:prstGeom prst="roundRect">
            <a:avLst/>
          </a:prstGeom>
          <a:solidFill>
            <a:srgbClr val="92D050">
              <a:alpha val="7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Micro-partitions</a:t>
            </a:r>
          </a:p>
          <a:p>
            <a:pPr algn="ctr"/>
            <a:r>
              <a:rPr lang="en-US" dirty="0"/>
              <a:t>Size is tiny</a:t>
            </a:r>
          </a:p>
        </p:txBody>
      </p:sp>
      <p:sp>
        <p:nvSpPr>
          <p:cNvPr id="8" name="Rounded Rectangle 7">
            <a:extLst>
              <a:ext uri="{FF2B5EF4-FFF2-40B4-BE49-F238E27FC236}">
                <a16:creationId xmlns:a16="http://schemas.microsoft.com/office/drawing/2014/main" id="{5D6D7AF7-9CE2-DF46-B276-E5209EB96F29}"/>
              </a:ext>
            </a:extLst>
          </p:cNvPr>
          <p:cNvSpPr/>
          <p:nvPr/>
        </p:nvSpPr>
        <p:spPr>
          <a:xfrm>
            <a:off x="4596255" y="4736862"/>
            <a:ext cx="1790700" cy="929835"/>
          </a:xfrm>
          <a:prstGeom prst="roundRect">
            <a:avLst/>
          </a:prstGeom>
          <a:solidFill>
            <a:srgbClr val="48A67E">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Columnar Storage</a:t>
            </a:r>
          </a:p>
        </p:txBody>
      </p:sp>
      <p:sp>
        <p:nvSpPr>
          <p:cNvPr id="10" name="Rounded Rectangle 9">
            <a:extLst>
              <a:ext uri="{FF2B5EF4-FFF2-40B4-BE49-F238E27FC236}">
                <a16:creationId xmlns:a16="http://schemas.microsoft.com/office/drawing/2014/main" id="{9DE802DB-80F5-0840-ACC3-CF196F7B8FC4}"/>
              </a:ext>
            </a:extLst>
          </p:cNvPr>
          <p:cNvSpPr/>
          <p:nvPr/>
        </p:nvSpPr>
        <p:spPr>
          <a:xfrm>
            <a:off x="5977134" y="5413390"/>
            <a:ext cx="1842653" cy="738664"/>
          </a:xfrm>
          <a:prstGeom prst="roundRect">
            <a:avLst/>
          </a:prstGeom>
          <a:solidFill>
            <a:srgbClr val="00B0F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Overlapping  Storage</a:t>
            </a:r>
          </a:p>
        </p:txBody>
      </p:sp>
      <p:sp>
        <p:nvSpPr>
          <p:cNvPr id="11" name="Rounded Rectangle 10">
            <a:extLst>
              <a:ext uri="{FF2B5EF4-FFF2-40B4-BE49-F238E27FC236}">
                <a16:creationId xmlns:a16="http://schemas.microsoft.com/office/drawing/2014/main" id="{7E7570DE-AE52-6F4A-9066-D6FBDE0E5F62}"/>
              </a:ext>
            </a:extLst>
          </p:cNvPr>
          <p:cNvSpPr/>
          <p:nvPr/>
        </p:nvSpPr>
        <p:spPr>
          <a:xfrm>
            <a:off x="7544884" y="4879738"/>
            <a:ext cx="1790701" cy="738663"/>
          </a:xfrm>
          <a:prstGeom prst="roundRect">
            <a:avLst/>
          </a:prstGeom>
          <a:solidFill>
            <a:srgbClr val="0070C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Efficient Scanning</a:t>
            </a:r>
          </a:p>
        </p:txBody>
      </p:sp>
      <p:sp>
        <p:nvSpPr>
          <p:cNvPr id="12" name="Rounded Rectangle 11">
            <a:extLst>
              <a:ext uri="{FF2B5EF4-FFF2-40B4-BE49-F238E27FC236}">
                <a16:creationId xmlns:a16="http://schemas.microsoft.com/office/drawing/2014/main" id="{CBD6EC6B-5792-6249-86A9-A466FEE154F0}"/>
              </a:ext>
            </a:extLst>
          </p:cNvPr>
          <p:cNvSpPr/>
          <p:nvPr/>
        </p:nvSpPr>
        <p:spPr>
          <a:xfrm>
            <a:off x="9125997" y="5408204"/>
            <a:ext cx="1128283" cy="717461"/>
          </a:xfrm>
          <a:prstGeom prst="roundRect">
            <a:avLst/>
          </a:prstGeom>
          <a:solidFill>
            <a:srgbClr val="00206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DML</a:t>
            </a:r>
          </a:p>
        </p:txBody>
      </p:sp>
    </p:spTree>
    <p:extLst>
      <p:ext uri="{BB962C8B-B14F-4D97-AF65-F5344CB8AC3E}">
        <p14:creationId xmlns:p14="http://schemas.microsoft.com/office/powerpoint/2010/main" val="2945034092"/>
      </p:ext>
    </p:extLst>
  </p:cSld>
  <p:clrMapOvr>
    <a:masterClrMapping/>
  </p:clrMapOvr>
</p:sld>
</file>

<file path=ppt/theme/theme1.xml><?xml version="1.0" encoding="utf-8"?>
<a:theme xmlns:a="http://schemas.openxmlformats.org/drawingml/2006/main" name="DI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28337</TotalTime>
  <Words>2300</Words>
  <Application>Microsoft Macintosh PowerPoint</Application>
  <PresentationFormat>Widescreen</PresentationFormat>
  <Paragraphs>327</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 Neue</vt:lpstr>
      <vt:lpstr>Helvetica Neue Light</vt:lpstr>
      <vt:lpstr>Wingdings</vt:lpstr>
      <vt:lpstr>DI Template</vt:lpstr>
      <vt:lpstr>PowerPoint Presentation</vt:lpstr>
      <vt:lpstr>PowerPoint Presentation</vt:lpstr>
      <vt:lpstr>Objectives</vt:lpstr>
      <vt:lpstr>Snowflake Data Warehouse Review</vt:lpstr>
      <vt:lpstr>Efficient data storage in Snowflake Database Storage Layer</vt:lpstr>
      <vt:lpstr>Efficient Query Processing in Snowflake Query Processing Layer</vt:lpstr>
      <vt:lpstr>Efficient Cloud Storage in Snowflake Cloud Services Layer</vt:lpstr>
      <vt:lpstr>Understanding Micro-partitions vs Static partitions</vt:lpstr>
      <vt:lpstr>Understanding Micro-partitions vs Static partitions</vt:lpstr>
      <vt:lpstr>Query Pruning</vt:lpstr>
      <vt:lpstr>Data Clustering of Micro-Partitions</vt:lpstr>
      <vt:lpstr>Data Clustering of Micro-Partitions</vt:lpstr>
      <vt:lpstr>Data Clustering of Micro-Partitions</vt:lpstr>
      <vt:lpstr>Clustering Keys</vt:lpstr>
      <vt:lpstr>Benefits of Clustering Keys</vt:lpstr>
      <vt:lpstr>Clustering Strategies</vt:lpstr>
      <vt:lpstr>Confused? ASK QUESTIONS</vt:lpstr>
      <vt:lpstr>Break &amp; Lab 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Nakayama, Kerry</cp:lastModifiedBy>
  <cp:revision>144</cp:revision>
  <cp:lastPrinted>2020-06-03T15:24:31Z</cp:lastPrinted>
  <dcterms:created xsi:type="dcterms:W3CDTF">2020-05-21T23:33:39Z</dcterms:created>
  <dcterms:modified xsi:type="dcterms:W3CDTF">2020-07-22T04:36:02Z</dcterms:modified>
</cp:coreProperties>
</file>