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337" r:id="rId2"/>
    <p:sldId id="368" r:id="rId3"/>
    <p:sldId id="343" r:id="rId4"/>
    <p:sldId id="344" r:id="rId5"/>
    <p:sldId id="346" r:id="rId6"/>
    <p:sldId id="347" r:id="rId7"/>
    <p:sldId id="345" r:id="rId8"/>
    <p:sldId id="348" r:id="rId9"/>
    <p:sldId id="329" r:id="rId10"/>
    <p:sldId id="369" r:id="rId11"/>
    <p:sldId id="365" r:id="rId12"/>
    <p:sldId id="33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 Light" panose="0200040300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Blob storage – show micro partitions how the entire micro partition has to be deleted to update it then a new one is inserted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13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ETL 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A472-7F2E-4E76-B936-E2F0FA710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68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98525-1763-6746-A2C0-858D73FD61CB}"/>
              </a:ext>
            </a:extLst>
          </p:cNvPr>
          <p:cNvSpPr txBox="1"/>
          <p:nvPr/>
        </p:nvSpPr>
        <p:spPr>
          <a:xfrm>
            <a:off x="1304544" y="816864"/>
            <a:ext cx="4279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Updating Tables</a:t>
            </a:r>
          </a:p>
        </p:txBody>
      </p:sp>
    </p:spTree>
    <p:extLst>
      <p:ext uri="{BB962C8B-B14F-4D97-AF65-F5344CB8AC3E}">
        <p14:creationId xmlns:p14="http://schemas.microsoft.com/office/powerpoint/2010/main" val="163735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5E7A-62E1-9D4A-9DE0-1B409B9D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248F4-C3D6-6F46-BE27-839F0B4B0A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82C2D2-55E3-844E-A30A-8EEF29884C0F}"/>
              </a:ext>
            </a:extLst>
          </p:cNvPr>
          <p:cNvSpPr txBox="1">
            <a:spLocks/>
          </p:cNvSpPr>
          <p:nvPr/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4A8CD-601F-1C4C-8566-2E635671058F}"/>
              </a:ext>
            </a:extLst>
          </p:cNvPr>
          <p:cNvSpPr/>
          <p:nvPr/>
        </p:nvSpPr>
        <p:spPr>
          <a:xfrm>
            <a:off x="1569309" y="1556949"/>
            <a:ext cx="8402594" cy="434189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BA0B-5A8F-9749-BD0B-C6CAE241DDCD}"/>
              </a:ext>
            </a:extLst>
          </p:cNvPr>
          <p:cNvSpPr txBox="1"/>
          <p:nvPr/>
        </p:nvSpPr>
        <p:spPr>
          <a:xfrm>
            <a:off x="1729947" y="1608082"/>
            <a:ext cx="51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Best Practices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F48B8-7D1F-D849-BD38-8B318D4E2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93750" l="1527" r="94275">
                        <a14:foregroundMark x1="3239" y1="58913" x2="10687" y2="59375"/>
                        <a14:foregroundMark x1="10687" y1="59375" x2="9924" y2="71354"/>
                        <a14:foregroundMark x1="9924" y1="71354" x2="16031" y2="70833"/>
                        <a14:foregroundMark x1="16031" y1="42708" x2="16794" y2="38021"/>
                        <a14:foregroundMark x1="20611" y1="25521" x2="23664" y2="21354"/>
                        <a14:foregroundMark x1="29008" y1="15104" x2="29008" y2="15104"/>
                        <a14:foregroundMark x1="30916" y1="11979" x2="39695" y2="10938"/>
                        <a14:foregroundMark x1="39695" y1="10938" x2="48092" y2="6250"/>
                        <a14:foregroundMark x1="48092" y1="6250" x2="56489" y2="6250"/>
                        <a14:foregroundMark x1="56489" y1="6250" x2="75954" y2="27604"/>
                        <a14:foregroundMark x1="90458" y1="38542" x2="91603" y2="56250"/>
                        <a14:foregroundMark x1="93893" y1="57292" x2="95038" y2="56250"/>
                        <a14:foregroundMark x1="43130" y1="84896" x2="51145" y2="89583"/>
                        <a14:foregroundMark x1="51145" y1="89583" x2="59542" y2="89583"/>
                        <a14:foregroundMark x1="54198" y1="94271" x2="45802" y2="92188"/>
                        <a14:foregroundMark x1="45802" y1="92188" x2="42366" y2="93750"/>
                        <a14:backgroundMark x1="1145" y1="59896" x2="1145" y2="59896"/>
                        <a14:backgroundMark x1="382" y1="58333" x2="1527" y2="604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30570">
            <a:off x="9035349" y="4652406"/>
            <a:ext cx="2647723" cy="194031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63E0B96-1F54-5248-8F48-9DE46F39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790" y="2325144"/>
            <a:ext cx="7875632" cy="4680000"/>
          </a:xfrm>
        </p:spPr>
        <p:txBody>
          <a:bodyPr/>
          <a:lstStyle/>
          <a:p>
            <a:pPr marL="514350" indent="-285750">
              <a:buClrTx/>
              <a:buSzPct val="101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Use transient tables when staging </a:t>
            </a:r>
          </a:p>
          <a:p>
            <a:pPr marL="514350" indent="-285750">
              <a:buClrTx/>
              <a:buSzPct val="101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Production tables should be permanent </a:t>
            </a:r>
          </a:p>
          <a:p>
            <a:pPr marL="514350" indent="-285750">
              <a:buClrTx/>
              <a:buSzPct val="101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Give proper data types </a:t>
            </a:r>
          </a:p>
          <a:p>
            <a:pPr marL="514350" indent="-285750">
              <a:buClrTx/>
              <a:buSzPct val="101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Run updates on staging tables before pushing to Prod</a:t>
            </a:r>
          </a:p>
          <a:p>
            <a:pPr marL="1028700" lvl="1" indent="-342900">
              <a:buClrTx/>
              <a:buSzPct val="1010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Use large clusters</a:t>
            </a:r>
          </a:p>
          <a:p>
            <a:pPr marL="1028700" lvl="1" indent="-342900">
              <a:buClrTx/>
              <a:buSzPct val="1010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Load efficiently based on querying </a:t>
            </a:r>
          </a:p>
          <a:p>
            <a:pPr marL="514350" indent="-285750">
              <a:buClrTx/>
              <a:buSzPct val="101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Set development clusters to max period </a:t>
            </a:r>
          </a:p>
          <a:p>
            <a:pPr marL="1028700" lvl="1" indent="-342900">
              <a:buClrTx/>
              <a:buSzPct val="1010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Avoid clearing cache</a:t>
            </a:r>
          </a:p>
        </p:txBody>
      </p:sp>
    </p:spTree>
    <p:extLst>
      <p:ext uri="{BB962C8B-B14F-4D97-AF65-F5344CB8AC3E}">
        <p14:creationId xmlns:p14="http://schemas.microsoft.com/office/powerpoint/2010/main" val="296566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8B2-967E-F44C-A096-85E8996C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Confused? ASK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0DF5-997F-E24A-84BA-0ED7B73204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8CC0C-110B-2B41-90DC-A79B8042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861699"/>
            <a:ext cx="597408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Lab5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DCDB3-4EE7-7247-96CC-01514E89A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7" y="1627237"/>
            <a:ext cx="3495288" cy="349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3A41B-BC57-2040-8D12-2BC9DBB7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62" y="3969835"/>
            <a:ext cx="3035411" cy="2384966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A4ECE49D-9D7E-4E4E-ADA6-A66A9D6FFB69}"/>
              </a:ext>
            </a:extLst>
          </p:cNvPr>
          <p:cNvSpPr/>
          <p:nvPr/>
        </p:nvSpPr>
        <p:spPr>
          <a:xfrm>
            <a:off x="4708704" y="1994053"/>
            <a:ext cx="4474538" cy="3993932"/>
          </a:xfrm>
          <a:custGeom>
            <a:avLst/>
            <a:gdLst>
              <a:gd name="connsiteX0" fmla="*/ 0 w 4474538"/>
              <a:gd name="connsiteY0" fmla="*/ 1719083 h 3993932"/>
              <a:gd name="connsiteX1" fmla="*/ 970156 w 4474538"/>
              <a:gd name="connsiteY1" fmla="*/ 1150371 h 3993932"/>
              <a:gd name="connsiteX2" fmla="*/ 1271239 w 4474538"/>
              <a:gd name="connsiteY2" fmla="*/ 157912 h 3993932"/>
              <a:gd name="connsiteX3" fmla="*/ 2486722 w 4474538"/>
              <a:gd name="connsiteY3" fmla="*/ 68702 h 3993932"/>
              <a:gd name="connsiteX4" fmla="*/ 3233854 w 4474538"/>
              <a:gd name="connsiteY4" fmla="*/ 826985 h 3993932"/>
              <a:gd name="connsiteX5" fmla="*/ 2631688 w 4474538"/>
              <a:gd name="connsiteY5" fmla="*/ 1261883 h 3993932"/>
              <a:gd name="connsiteX6" fmla="*/ 2330605 w 4474538"/>
              <a:gd name="connsiteY6" fmla="*/ 626263 h 3993932"/>
              <a:gd name="connsiteX7" fmla="*/ 3334215 w 4474538"/>
              <a:gd name="connsiteY7" fmla="*/ 358634 h 3993932"/>
              <a:gd name="connsiteX8" fmla="*/ 4460488 w 4474538"/>
              <a:gd name="connsiteY8" fmla="*/ 1496058 h 3993932"/>
              <a:gd name="connsiteX9" fmla="*/ 2509024 w 4474538"/>
              <a:gd name="connsiteY9" fmla="*/ 2756146 h 3993932"/>
              <a:gd name="connsiteX10" fmla="*/ 1773044 w 4474538"/>
              <a:gd name="connsiteY10" fmla="*/ 3704000 h 3993932"/>
              <a:gd name="connsiteX11" fmla="*/ 2921619 w 4474538"/>
              <a:gd name="connsiteY11" fmla="*/ 3993932 h 3993932"/>
              <a:gd name="connsiteX12" fmla="*/ 2921619 w 4474538"/>
              <a:gd name="connsiteY12" fmla="*/ 3993932 h 399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74538" h="3993932">
                <a:moveTo>
                  <a:pt x="0" y="1719083"/>
                </a:moveTo>
                <a:cubicBezTo>
                  <a:pt x="379141" y="1564824"/>
                  <a:pt x="758283" y="1410566"/>
                  <a:pt x="970156" y="1150371"/>
                </a:cubicBezTo>
                <a:cubicBezTo>
                  <a:pt x="1182029" y="890176"/>
                  <a:pt x="1018478" y="338190"/>
                  <a:pt x="1271239" y="157912"/>
                </a:cubicBezTo>
                <a:cubicBezTo>
                  <a:pt x="1524000" y="-22366"/>
                  <a:pt x="2159620" y="-42810"/>
                  <a:pt x="2486722" y="68702"/>
                </a:cubicBezTo>
                <a:cubicBezTo>
                  <a:pt x="2813825" y="180214"/>
                  <a:pt x="3209693" y="628121"/>
                  <a:pt x="3233854" y="826985"/>
                </a:cubicBezTo>
                <a:cubicBezTo>
                  <a:pt x="3258015" y="1025849"/>
                  <a:pt x="2782229" y="1295337"/>
                  <a:pt x="2631688" y="1261883"/>
                </a:cubicBezTo>
                <a:cubicBezTo>
                  <a:pt x="2481147" y="1228429"/>
                  <a:pt x="2213517" y="776804"/>
                  <a:pt x="2330605" y="626263"/>
                </a:cubicBezTo>
                <a:cubicBezTo>
                  <a:pt x="2447693" y="475722"/>
                  <a:pt x="2979235" y="213668"/>
                  <a:pt x="3334215" y="358634"/>
                </a:cubicBezTo>
                <a:cubicBezTo>
                  <a:pt x="3689195" y="503600"/>
                  <a:pt x="4598020" y="1096473"/>
                  <a:pt x="4460488" y="1496058"/>
                </a:cubicBezTo>
                <a:cubicBezTo>
                  <a:pt x="4322956" y="1895643"/>
                  <a:pt x="2956931" y="2388156"/>
                  <a:pt x="2509024" y="2756146"/>
                </a:cubicBezTo>
                <a:cubicBezTo>
                  <a:pt x="2061117" y="3124136"/>
                  <a:pt x="1704278" y="3497702"/>
                  <a:pt x="1773044" y="3704000"/>
                </a:cubicBezTo>
                <a:cubicBezTo>
                  <a:pt x="1841810" y="3910298"/>
                  <a:pt x="2921619" y="3993932"/>
                  <a:pt x="2921619" y="3993932"/>
                </a:cubicBezTo>
                <a:lnTo>
                  <a:pt x="2921619" y="3993932"/>
                </a:ln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6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3FB1-FE5A-6E46-90E4-FA07063C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Updates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F82E2-B6E9-8745-AA46-BF9973E64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5F888-8CA5-3247-8FCC-D189B5ED6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CB92-8554-1A42-8EC6-5F43186C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13034-2ABF-3943-AFE0-7F2F5817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4196-C29C-5548-B0E2-FC22B326BA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C490-88E5-8C4D-BCE6-092605BA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192ED-47A5-AB4A-B734-4CC285239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A6043-001D-C84E-8B97-40206C269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70A6-51FD-BA4D-8688-5AAB0E4B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1C1B3-212B-B649-942F-55BBBBD08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C4EBF-AA6C-DC44-B647-85382FBCC4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A4CA-3D89-5247-A79A-91230988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 Safe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DF31-379D-B84F-B36C-600FD7780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D2E9D-BB40-2C49-9C51-D187B30842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9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0D67-11AD-1F46-A95E-83CF9746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Consideration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8D1D2-BCEA-354C-9578-AF04016B7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1467-24C0-A64F-B4FB-A1DBE37E0A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8EA6-DFA7-0349-A7CB-6A60CD67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Interpolation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2C52-EED2-4744-8361-0E91D08F7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0BAE1-B38C-394C-A7BD-17E807335E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8CD94F-E5AC-9049-B774-C24EDC301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914" y="3597047"/>
            <a:ext cx="1039368" cy="1039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BC6E0A-2C15-134D-B8F3-D50D9129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Automation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5F78D-08CE-FF49-B682-DD588CE7D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let’s talk about a lot of the “under the hood” things that Snowflake can do for us, including: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Time Travel: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Enables you to immediately revert any table, database or schema to a previous state. It’s enabled automatically and stores data as it’s transformed for up to 24 hours, or 90 days in enterprise versions.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Copying to clone: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Most data warehouses require you to copy data to clone, forcing a large amount of manual effort and a significant time investment.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Snowflake’s multi-cluster, shared data architecture ensures that you never need to copy any data, because any warehouse or database automatically references the same centralized data store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67EBE-C4F6-CE47-B323-BFFDA0AE7F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BAEEC-F329-9D4B-B650-D0DE7EBD6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9" b="94667" l="3111" r="89778">
                        <a14:foregroundMark x1="5333" y1="88889" x2="60889" y2="94667"/>
                        <a14:foregroundMark x1="60889" y1="94667" x2="71111" y2="89778"/>
                        <a14:foregroundMark x1="71111" y1="89778" x2="72889" y2="89778"/>
                        <a14:foregroundMark x1="84000" y1="87111" x2="86667" y2="86222"/>
                        <a14:foregroundMark x1="88889" y1="31111" x2="88889" y2="20000"/>
                        <a14:foregroundMark x1="88889" y1="20000" x2="90222" y2="16889"/>
                        <a14:foregroundMark x1="39556" y1="8444" x2="48000" y2="12889"/>
                        <a14:foregroundMark x1="40000" y1="4889" x2="46667" y2="4889"/>
                        <a14:foregroundMark x1="3111" y1="86667" x2="10667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287" flipH="1">
            <a:off x="38142" y="2079321"/>
            <a:ext cx="1828709" cy="178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AE716-7824-8446-B6B0-7E7C3E0A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271" y="3718560"/>
            <a:ext cx="1039368" cy="1039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0D6DB-D983-5B4A-86E5-B895CE73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946" y="3718560"/>
            <a:ext cx="1039368" cy="10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6902"/>
      </p:ext>
    </p:extLst>
  </p:cSld>
  <p:clrMapOvr>
    <a:masterClrMapping/>
  </p:clrMapOvr>
</p:sld>
</file>

<file path=ppt/theme/theme1.xml><?xml version="1.0" encoding="utf-8"?>
<a:theme xmlns:a="http://schemas.openxmlformats.org/drawingml/2006/main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6700</TotalTime>
  <Words>234</Words>
  <Application>Microsoft Macintosh PowerPoint</Application>
  <PresentationFormat>Widescreen</PresentationFormat>
  <Paragraphs>46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Wingdings</vt:lpstr>
      <vt:lpstr>Courier New</vt:lpstr>
      <vt:lpstr>Helvetica Neue Light</vt:lpstr>
      <vt:lpstr>Calibri</vt:lpstr>
      <vt:lpstr>DI Template</vt:lpstr>
      <vt:lpstr>PowerPoint Presentation</vt:lpstr>
      <vt:lpstr>How Updates Work </vt:lpstr>
      <vt:lpstr>Null Handling</vt:lpstr>
      <vt:lpstr>COALESCE Functions</vt:lpstr>
      <vt:lpstr>Time machine</vt:lpstr>
      <vt:lpstr>Fail Safe</vt:lpstr>
      <vt:lpstr>Deletion Consideration </vt:lpstr>
      <vt:lpstr>Table Interpolation</vt:lpstr>
      <vt:lpstr>Snowflake Automation</vt:lpstr>
      <vt:lpstr>Best Practices </vt:lpstr>
      <vt:lpstr>Confused? ASK QUESTIONS</vt:lpstr>
      <vt:lpstr>Break &amp; Lab5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cp:lastModifiedBy>Nakayama, Kerry</cp:lastModifiedBy>
  <cp:revision>61</cp:revision>
  <dcterms:modified xsi:type="dcterms:W3CDTF">2020-06-26T04:26:48Z</dcterms:modified>
</cp:coreProperties>
</file>