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4"/>
  </p:notesMasterIdLst>
  <p:sldIdLst>
    <p:sldId id="256" r:id="rId2"/>
    <p:sldId id="454" r:id="rId3"/>
    <p:sldId id="485" r:id="rId4"/>
    <p:sldId id="491" r:id="rId5"/>
    <p:sldId id="492" r:id="rId6"/>
    <p:sldId id="493" r:id="rId7"/>
    <p:sldId id="494" r:id="rId8"/>
    <p:sldId id="483" r:id="rId9"/>
    <p:sldId id="484" r:id="rId10"/>
    <p:sldId id="262" r:id="rId11"/>
    <p:sldId id="495" r:id="rId12"/>
    <p:sldId id="449" r:id="rId13"/>
    <p:sldId id="348" r:id="rId14"/>
    <p:sldId id="450" r:id="rId15"/>
    <p:sldId id="496" r:id="rId16"/>
    <p:sldId id="497" r:id="rId17"/>
    <p:sldId id="460" r:id="rId18"/>
    <p:sldId id="451" r:id="rId19"/>
    <p:sldId id="499" r:id="rId20"/>
    <p:sldId id="500" r:id="rId21"/>
    <p:sldId id="502" r:id="rId22"/>
    <p:sldId id="501" r:id="rId23"/>
    <p:sldId id="503" r:id="rId24"/>
    <p:sldId id="504" r:id="rId25"/>
    <p:sldId id="505" r:id="rId26"/>
    <p:sldId id="506" r:id="rId27"/>
    <p:sldId id="507" r:id="rId28"/>
    <p:sldId id="509" r:id="rId29"/>
    <p:sldId id="510" r:id="rId30"/>
    <p:sldId id="511" r:id="rId31"/>
    <p:sldId id="508" r:id="rId32"/>
    <p:sldId id="489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3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Primitive types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Primitive Types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 has three </a:t>
            </a:r>
            <a:r>
              <a:rPr lang="en-US" b="1" dirty="0"/>
              <a:t>primitive types</a:t>
            </a:r>
            <a:r>
              <a:rPr lang="en-US" dirty="0"/>
              <a:t> that are going to be familiar to anyone with other coding experience: </a:t>
            </a:r>
          </a:p>
          <a:p>
            <a:pPr lvl="2">
              <a:spcBef>
                <a:spcPts val="0"/>
              </a:spcBef>
            </a:pPr>
            <a:r>
              <a:rPr lang="en-US" dirty="0"/>
              <a:t>Boolean types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Numeric types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int8 int16 int32 int64 </a:t>
            </a:r>
            <a:r>
              <a:rPr lang="en-US" dirty="0" err="1"/>
              <a:t>uint</a:t>
            </a:r>
            <a:r>
              <a:rPr lang="en-US" dirty="0"/>
              <a:t> uint8 uint16 uint32 uint64 </a:t>
            </a:r>
            <a:r>
              <a:rPr lang="en-US" dirty="0" err="1"/>
              <a:t>uintptr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Bytes, runes (int32), float32/64 complex64/128 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Strings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Creating these is as simple as declaring a variable. Let’s create one of each in the </a:t>
            </a:r>
            <a:r>
              <a:rPr lang="en-US" i="1" dirty="0"/>
              <a:t>go playground </a:t>
            </a:r>
            <a:r>
              <a:rPr lang="en-US" dirty="0"/>
              <a:t>(see the lab)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Pay attention to the SCOPE of the variables here!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8B83444D-AC9D-BE45-BCA0-54B1A41F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60" y="5194168"/>
            <a:ext cx="1429440" cy="14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Variables can be declared with </a:t>
            </a:r>
            <a:r>
              <a:rPr lang="en-US" b="1" i="1" dirty="0"/>
              <a:t>initializers</a:t>
            </a:r>
            <a:r>
              <a:rPr lang="en-US" dirty="0"/>
              <a:t>- which is when we use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declare the variable. We can also </a:t>
            </a:r>
            <a:r>
              <a:rPr lang="en-US" i="1" dirty="0"/>
              <a:t>initialize </a:t>
            </a:r>
            <a:r>
              <a:rPr lang="en-US" dirty="0"/>
              <a:t>empty variables (think of </a:t>
            </a:r>
            <a:r>
              <a:rPr lang="en-US" i="1" dirty="0"/>
              <a:t>let</a:t>
            </a:r>
            <a:r>
              <a:rPr lang="en-US" dirty="0"/>
              <a:t> in </a:t>
            </a:r>
            <a:r>
              <a:rPr lang="en-US" b="1" dirty="0" err="1"/>
              <a:t>node.js</a:t>
            </a:r>
            <a:r>
              <a:rPr lang="en-US" dirty="0"/>
              <a:t>)- which will default to minimum </a:t>
            </a:r>
            <a:r>
              <a:rPr lang="en-US" dirty="0" err="1"/>
              <a:t>vals</a:t>
            </a:r>
            <a:r>
              <a:rPr lang="en-US" dirty="0"/>
              <a:t> dependent on type.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Variables can also have their types </a:t>
            </a:r>
            <a:r>
              <a:rPr lang="en-US" i="1" dirty="0"/>
              <a:t>implicitly declared</a:t>
            </a:r>
            <a:r>
              <a:rPr lang="en-US" dirty="0"/>
              <a:t> with  </a:t>
            </a:r>
            <a:r>
              <a:rPr lang="en-US" i="1" dirty="0" err="1"/>
              <a:t>var</a:t>
            </a:r>
            <a:r>
              <a:rPr lang="en-US" i="1" dirty="0"/>
              <a:t> variable = (“” for string, 0 for </a:t>
            </a:r>
            <a:r>
              <a:rPr lang="en-US" i="1" dirty="0" err="1"/>
              <a:t>int</a:t>
            </a:r>
            <a:r>
              <a:rPr lang="en-US" i="1" dirty="0"/>
              <a:t>, </a:t>
            </a:r>
            <a:r>
              <a:rPr lang="en-US" i="1" dirty="0" err="1"/>
              <a:t>etc</a:t>
            </a:r>
            <a:r>
              <a:rPr lang="en-US" i="1" dirty="0"/>
              <a:t>…) </a:t>
            </a:r>
            <a:r>
              <a:rPr lang="en-US" b="1" dirty="0"/>
              <a:t>OR </a:t>
            </a:r>
            <a:r>
              <a:rPr lang="en-US" dirty="0"/>
              <a:t>you can </a:t>
            </a:r>
            <a:r>
              <a:rPr lang="en-US" i="1" dirty="0"/>
              <a:t>explicitly </a:t>
            </a:r>
            <a:r>
              <a:rPr lang="en-US" dirty="0"/>
              <a:t>declare the type at definition (</a:t>
            </a:r>
            <a:r>
              <a:rPr lang="en-US" dirty="0" err="1"/>
              <a:t>i.e</a:t>
            </a:r>
            <a:r>
              <a:rPr lang="en-US" dirty="0"/>
              <a:t>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notanint</a:t>
            </a:r>
            <a:r>
              <a:rPr lang="en-US" dirty="0"/>
              <a:t> string = "0)"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" name="Picture 2" descr="Image result for golang gopher">
            <a:extLst>
              <a:ext uri="{FF2B5EF4-FFF2-40B4-BE49-F238E27FC236}">
                <a16:creationId xmlns:a16="http://schemas.microsoft.com/office/drawing/2014/main" id="{5A23A666-BB75-FB48-B594-9CC589F7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0" y="4302551"/>
            <a:ext cx="1596076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Finally- </a:t>
            </a:r>
            <a:r>
              <a:rPr lang="en-US" b="1" i="1" u="sng" dirty="0"/>
              <a:t>within functions only</a:t>
            </a:r>
            <a:r>
              <a:rPr lang="en-US" i="1" dirty="0"/>
              <a:t> </a:t>
            </a:r>
            <a:r>
              <a:rPr lang="en-US" dirty="0"/>
              <a:t>we can use the “:=“ symbol as a short variable declaration. It implicitly declares </a:t>
            </a:r>
            <a:r>
              <a:rPr lang="en-US" dirty="0" err="1"/>
              <a:t>var</a:t>
            </a:r>
            <a:r>
              <a:rPr lang="en-US" dirty="0"/>
              <a:t> type, so: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>
                <a:latin typeface="American Typewriter" panose="02090604020004020304" pitchFamily="18" charset="77"/>
              </a:rPr>
              <a:t>func</a:t>
            </a:r>
            <a:r>
              <a:rPr lang="en-US" b="1" dirty="0">
                <a:latin typeface="American Typewriter" panose="02090604020004020304" pitchFamily="18" charset="77"/>
              </a:rPr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fmt.Println</a:t>
            </a:r>
            <a:r>
              <a:rPr lang="en-US" b="1" dirty="0">
                <a:latin typeface="American Typewriter" panose="02090604020004020304" pitchFamily="18" charset="77"/>
              </a:rPr>
              <a:t>(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work but: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myname</a:t>
            </a:r>
            <a:r>
              <a:rPr lang="en-US" b="1" dirty="0"/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func</a:t>
            </a:r>
            <a:r>
              <a:rPr lang="en-US" b="1" dirty="0"/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fmt.Println</a:t>
            </a:r>
            <a:r>
              <a:rPr lang="en-US" b="1" dirty="0"/>
              <a:t>(</a:t>
            </a:r>
            <a:r>
              <a:rPr lang="en-US" b="1" dirty="0" err="1"/>
              <a:t>myname</a:t>
            </a:r>
            <a:r>
              <a:rPr lang="en-US" b="1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fail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b="1" u="sng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052" name="Picture 4" descr="Image result for golang gopher">
            <a:extLst>
              <a:ext uri="{FF2B5EF4-FFF2-40B4-BE49-F238E27FC236}">
                <a16:creationId xmlns:a16="http://schemas.microsoft.com/office/drawing/2014/main" id="{3F953929-7D21-3C41-B048-F649FCF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78" y="26774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Golang uses similar string replacement to most </a:t>
            </a:r>
            <a:r>
              <a:rPr lang="en-US" b="1" dirty="0"/>
              <a:t>bash</a:t>
            </a:r>
            <a:r>
              <a:rPr lang="en-US" dirty="0"/>
              <a:t> or </a:t>
            </a:r>
            <a:r>
              <a:rPr lang="en-US" b="1" dirty="0"/>
              <a:t>old python</a:t>
            </a:r>
            <a:r>
              <a:rPr lang="en-US" dirty="0"/>
              <a:t> methods (with some slight differences). Follow along in </a:t>
            </a:r>
            <a:r>
              <a:rPr lang="en-US" b="1" dirty="0"/>
              <a:t>step 5 of the lab</a:t>
            </a:r>
            <a:r>
              <a:rPr lang="en-US" dirty="0"/>
              <a:t> to see how this works.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The next slide will run through each of the replacement values in a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fmt.Println</a:t>
            </a:r>
            <a:endParaRPr lang="en-US" b="1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DFFA84FD-4FB0-D54D-9B47-A06BFF02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27" y="4558677"/>
            <a:ext cx="2233694" cy="20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General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%v is </a:t>
            </a:r>
            <a:r>
              <a:rPr lang="en-US" dirty="0"/>
              <a:t>the value in a default format when </a:t>
            </a:r>
            <a:r>
              <a:rPr lang="en-US" b="1" dirty="0"/>
              <a:t>printing structs</a:t>
            </a:r>
            <a:r>
              <a:rPr lang="en-US" dirty="0"/>
              <a:t>, the plus flag (%+v) adds field names %#v a Go-syntax representation of the value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%T </a:t>
            </a:r>
            <a:r>
              <a:rPr lang="en-US" dirty="0"/>
              <a:t>a Go-syntax representation of the type of the value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%% a literal percent sign; consumes no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Integer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%b </a:t>
            </a:r>
            <a:r>
              <a:rPr lang="en-US" sz="2000" dirty="0"/>
              <a:t>base 2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%c </a:t>
            </a:r>
            <a:r>
              <a:rPr lang="en-US" sz="2000" dirty="0"/>
              <a:t>the character represented by the corresponding Unicode code point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%d </a:t>
            </a:r>
            <a:r>
              <a:rPr lang="en-US" sz="2000" dirty="0"/>
              <a:t>base 10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%o </a:t>
            </a:r>
            <a:r>
              <a:rPr lang="en-US" sz="2000" dirty="0"/>
              <a:t>base 8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%q </a:t>
            </a:r>
            <a:r>
              <a:rPr lang="en-US" sz="2000" dirty="0"/>
              <a:t>a single-quoted character literal safely escaped with Go syntax.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lower-case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upper-case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%U </a:t>
            </a:r>
            <a:r>
              <a:rPr lang="en-US" sz="2000" dirty="0"/>
              <a:t>Unicode format: U+1234; same as "U+%04X"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String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%s the uninterpreted bytes of the string or slice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%q a double-quoted string safely escaped with Go syntax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lower-case, two characters per byte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upper-case, two characters per byte</a:t>
            </a:r>
          </a:p>
          <a:p>
            <a:pPr lvl="2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dirty="0"/>
              <a:t>There are more of these but realistically- you will use </a:t>
            </a:r>
            <a:r>
              <a:rPr lang="en-US" b="1" dirty="0"/>
              <a:t>%v </a:t>
            </a:r>
            <a:r>
              <a:rPr lang="en-US" dirty="0"/>
              <a:t>and </a:t>
            </a:r>
            <a:r>
              <a:rPr lang="en-US" b="1" dirty="0"/>
              <a:t>%T</a:t>
            </a:r>
            <a:r>
              <a:rPr lang="en-US" dirty="0"/>
              <a:t> MOST of the time (especially when you want to print out structs)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D99CB437-F5A1-E54F-9437-098AFAE3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1" y="42418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6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Casting in Golang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Casting in Golang follows the same pattern as most other languages- where T is the </a:t>
            </a:r>
            <a:r>
              <a:rPr lang="en-US" b="1" dirty="0"/>
              <a:t>type</a:t>
            </a:r>
            <a:r>
              <a:rPr lang="en-US" dirty="0"/>
              <a:t> that you want to cast the variable to: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T(v) will convert value “v” to type “T”. SO: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str</a:t>
            </a:r>
            <a:r>
              <a:rPr lang="en-US" dirty="0"/>
              <a:t>(0) becomes “0”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(3.1415) evaluates to 3</a:t>
            </a:r>
          </a:p>
          <a:p>
            <a:pPr lvl="3">
              <a:spcBef>
                <a:spcPts val="0"/>
              </a:spcBef>
            </a:pPr>
            <a:r>
              <a:rPr lang="en-US" dirty="0"/>
              <a:t>…and so on. You can use </a:t>
            </a:r>
            <a:r>
              <a:rPr lang="en-US" b="1" dirty="0"/>
              <a:t>float, integer, Boolean, </a:t>
            </a:r>
            <a:r>
              <a:rPr lang="en-US" b="1" dirty="0" err="1"/>
              <a:t>etc</a:t>
            </a:r>
            <a:endParaRPr lang="en-US" dirty="0"/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495BCA24-1AC6-A644-AEB4-27AD7E30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93605"/>
            <a:ext cx="2667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0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Constants	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Just as in other languages that you (probably) have used- constants are just what the name implies. They are declared with 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You cannot change constants (obviously) and you cannot declare them </a:t>
            </a:r>
            <a:r>
              <a:rPr lang="en-US" b="1" dirty="0"/>
              <a:t>implicitly </a:t>
            </a:r>
            <a:r>
              <a:rPr lang="en-US" dirty="0"/>
              <a:t>for obvious reasons…so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b="1" dirty="0" err="1"/>
              <a:t>const</a:t>
            </a:r>
            <a:r>
              <a:rPr lang="en-US" b="1" dirty="0"/>
              <a:t> a := “</a:t>
            </a:r>
            <a:r>
              <a:rPr lang="en-US" b="1" dirty="0" err="1"/>
              <a:t>WillNotWork</a:t>
            </a:r>
            <a:r>
              <a:rPr lang="en-US" b="1" dirty="0"/>
              <a:t>” </a:t>
            </a:r>
            <a:r>
              <a:rPr lang="en-US" b="1" i="1" dirty="0"/>
              <a:t>will not work</a:t>
            </a:r>
            <a:r>
              <a:rPr lang="en-US" dirty="0"/>
              <a:t>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47C07344-AF42-EC4C-9150-D0A949F7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62" y="407669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in Go take ZERO or more arguments.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For the inputs you must declare the type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You must also declare a type for the outputs (like in Java)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layout is 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&lt;function name&gt; (&lt;input&gt; &lt;</a:t>
            </a:r>
            <a:r>
              <a:rPr lang="en-US" dirty="0" err="1">
                <a:latin typeface="American Typewriter" panose="02090604020004020304" pitchFamily="18" charset="77"/>
              </a:rPr>
              <a:t>inputtype</a:t>
            </a:r>
            <a:r>
              <a:rPr lang="en-US" dirty="0">
                <a:latin typeface="American Typewriter" panose="02090604020004020304" pitchFamily="18" charset="77"/>
              </a:rPr>
              <a:t>&gt;) &lt;return type if any&gt; {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:= something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71C33463-7FD1-6E40-A886-9C5EA1DF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46" y="4119972"/>
            <a:ext cx="3238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can return as many values as you’d like (similar to Python)- which you can then return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swap(x, y string) (string, string)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y, x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main()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a, b := swap("hello", "world")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latin typeface="American Typewriter" panose="02090604020004020304" pitchFamily="18" charset="77"/>
              </a:rPr>
              <a:t>(a, b)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1493CE61-60D7-1B4D-AA4A-897FDDDF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1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TWO:</a:t>
            </a:r>
            <a:br>
              <a:rPr lang="en-US" sz="3600" b="1" dirty="0"/>
            </a:br>
            <a:r>
              <a:rPr lang="en-US" sz="3600" b="1" dirty="0"/>
              <a:t>Primitive types, Data Structures, and functions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Naked returns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Golang has a weird feature called “naked returns”- which is when a return statement is run without arguments. 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latin typeface="American Typewriter" panose="02090604020004020304" pitchFamily="18" charset="77"/>
              </a:rPr>
              <a:t> Do not use this</a:t>
            </a:r>
            <a:endParaRPr lang="en-US" i="1" dirty="0">
              <a:latin typeface="American Typewriter" panose="02090604020004020304" pitchFamily="18" charset="77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 …but you should know that it exists </a:t>
            </a:r>
            <a:r>
              <a:rPr lang="en-US" dirty="0">
                <a:latin typeface="American Typewriter" panose="02090604020004020304" pitchFamily="18" charset="77"/>
                <a:sym typeface="Wingdings" pitchFamily="2" charset="2"/>
              </a:rPr>
              <a:t>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495F81A9-842A-934C-95BB-8B79B7C2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Variadic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</a:rPr>
              <a:t>Golang supports variadic inputs to the functions (like the **</a:t>
            </a:r>
            <a:r>
              <a:rPr lang="en-US" b="1" dirty="0" err="1">
                <a:latin typeface="+mj-lt"/>
              </a:rPr>
              <a:t>args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**</a:t>
            </a:r>
            <a:r>
              <a:rPr lang="en-US" b="1" dirty="0" err="1">
                <a:latin typeface="+mj-lt"/>
              </a:rPr>
              <a:t>kwargs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keywords in python)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You </a:t>
            </a:r>
            <a:r>
              <a:rPr lang="en-US" b="1" dirty="0">
                <a:latin typeface="+mj-lt"/>
                <a:sym typeface="Wingdings" pitchFamily="2" charset="2"/>
              </a:rPr>
              <a:t>still need</a:t>
            </a:r>
            <a:r>
              <a:rPr lang="en-US" dirty="0">
                <a:latin typeface="+mj-lt"/>
                <a:sym typeface="Wingdings" pitchFamily="2" charset="2"/>
              </a:rPr>
              <a:t> to declare the type (remember that Golang is strictly typed).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In Go a variadic function is declared with the </a:t>
            </a:r>
            <a:r>
              <a:rPr lang="en-US" b="1" dirty="0">
                <a:latin typeface="+mj-lt"/>
                <a:sym typeface="Wingdings" pitchFamily="2" charset="2"/>
              </a:rPr>
              <a:t>…</a:t>
            </a:r>
            <a:r>
              <a:rPr lang="en-US" dirty="0">
                <a:latin typeface="+mj-lt"/>
                <a:sym typeface="Wingdings" pitchFamily="2" charset="2"/>
              </a:rPr>
              <a:t> declared before the </a:t>
            </a:r>
            <a:r>
              <a:rPr lang="en-US" b="1" dirty="0">
                <a:latin typeface="+mj-lt"/>
                <a:sym typeface="Wingdings" pitchFamily="2" charset="2"/>
              </a:rPr>
              <a:t>type declaration</a:t>
            </a:r>
            <a:r>
              <a:rPr lang="en-US" dirty="0">
                <a:latin typeface="+mj-lt"/>
                <a:sym typeface="Wingdings" pitchFamily="2" charset="2"/>
              </a:rPr>
              <a:t> in the function input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C826376-ED67-C347-81AA-DF48C18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86" y="4647414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0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Golang: Functions- a few more notes</a:t>
            </a:r>
            <a:endParaRPr lang="en-US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Similar to one of the best things about Node/</a:t>
            </a:r>
            <a:r>
              <a:rPr lang="en-US" dirty="0" err="1">
                <a:latin typeface="+mj-lt"/>
                <a:sym typeface="Wingdings" pitchFamily="2" charset="2"/>
              </a:rPr>
              <a:t>Javascript</a:t>
            </a:r>
            <a:r>
              <a:rPr lang="en-US" dirty="0">
                <a:latin typeface="+mj-lt"/>
                <a:sym typeface="Wingdings" pitchFamily="2" charset="2"/>
              </a:rPr>
              <a:t>- </a:t>
            </a:r>
            <a:r>
              <a:rPr lang="en-US" b="1" dirty="0">
                <a:latin typeface="+mj-lt"/>
                <a:sym typeface="Wingdings" pitchFamily="2" charset="2"/>
              </a:rPr>
              <a:t>Functions in go can be passed around just like any other value. </a:t>
            </a:r>
            <a:r>
              <a:rPr lang="en-US" dirty="0">
                <a:latin typeface="+mj-lt"/>
                <a:sym typeface="Wingdings" pitchFamily="2" charset="2"/>
              </a:rPr>
              <a:t>This means that we can return </a:t>
            </a:r>
            <a:r>
              <a:rPr lang="en-US" b="1" i="1" dirty="0">
                <a:latin typeface="+mj-lt"/>
                <a:sym typeface="Wingdings" pitchFamily="2" charset="2"/>
              </a:rPr>
              <a:t>anonymous functions</a:t>
            </a:r>
            <a:r>
              <a:rPr lang="en-US" i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which can form</a:t>
            </a:r>
            <a:r>
              <a:rPr lang="en-US" b="1" dirty="0">
                <a:latin typeface="+mj-lt"/>
                <a:sym typeface="Wingdings" pitchFamily="2" charset="2"/>
              </a:rPr>
              <a:t> closures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When you return a </a:t>
            </a:r>
            <a:r>
              <a:rPr lang="en-US" b="1" dirty="0">
                <a:latin typeface="+mj-lt"/>
                <a:sym typeface="Wingdings" pitchFamily="2" charset="2"/>
              </a:rPr>
              <a:t>function</a:t>
            </a:r>
            <a:r>
              <a:rPr lang="en-US" dirty="0">
                <a:latin typeface="+mj-lt"/>
                <a:sym typeface="Wingdings" pitchFamily="2" charset="2"/>
              </a:rPr>
              <a:t> you use the keywords for </a:t>
            </a:r>
            <a:r>
              <a:rPr lang="en-US" b="1" dirty="0">
                <a:latin typeface="+mj-lt"/>
                <a:sym typeface="Wingdings" pitchFamily="2" charset="2"/>
              </a:rPr>
              <a:t>both the function and the return from that function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package main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import "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fmt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"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intSeq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:= 0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++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}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FE63DBBD-E0F5-1D44-918E-DCF7DA80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67" y="4470400"/>
            <a:ext cx="40132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The INIT() function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Like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 that can be used to initialize an object,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b="1" dirty="0">
                <a:latin typeface="+mj-lt"/>
                <a:sym typeface="Wingdings" pitchFamily="2" charset="2"/>
              </a:rPr>
              <a:t>()</a:t>
            </a:r>
            <a:r>
              <a:rPr lang="en-US" dirty="0">
                <a:latin typeface="+mj-lt"/>
                <a:sym typeface="Wingdings" pitchFamily="2" charset="2"/>
              </a:rPr>
              <a:t> function can be utilized to do things like </a:t>
            </a:r>
            <a:r>
              <a:rPr lang="en-US" dirty="0" err="1">
                <a:latin typeface="+mj-lt"/>
                <a:sym typeface="Wingdings" pitchFamily="2" charset="2"/>
              </a:rPr>
              <a:t>inititalize</a:t>
            </a:r>
            <a:r>
              <a:rPr lang="en-US" dirty="0">
                <a:latin typeface="+mj-lt"/>
                <a:sym typeface="Wingdings" pitchFamily="2" charset="2"/>
              </a:rPr>
              <a:t> variables, set up some form of state for the package, initialize database connections, etc.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UNLIKE</a:t>
            </a:r>
            <a:r>
              <a:rPr lang="en-US" dirty="0">
                <a:latin typeface="+mj-lt"/>
                <a:sym typeface="Wingdings" pitchFamily="2" charset="2"/>
              </a:rPr>
              <a:t>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 is called only once. This is nice if you have, say, a database connection that is needed in multiple packages in a complex production environment. You can import the </a:t>
            </a:r>
            <a:r>
              <a:rPr lang="en-US" b="1" dirty="0">
                <a:latin typeface="+mj-lt"/>
                <a:sym typeface="Wingdings" pitchFamily="2" charset="2"/>
              </a:rPr>
              <a:t>database</a:t>
            </a:r>
            <a:r>
              <a:rPr lang="en-US" dirty="0">
                <a:latin typeface="+mj-lt"/>
                <a:sym typeface="Wingdings" pitchFamily="2" charset="2"/>
              </a:rPr>
              <a:t> package multiple times but only connect to the DB once.</a:t>
            </a: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A534520A-06EA-E142-8685-AE214863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34" y="4939253"/>
            <a:ext cx="1690932" cy="16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1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F43-912E-464A-B6ED-9C5F4B7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Recursion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084A-84C4-7C40-8987-9CC2452CB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Recursion in Golang works just like in other languages- functions *can* call themselves.</a:t>
            </a:r>
          </a:p>
          <a:p>
            <a:endParaRPr lang="en-US" dirty="0"/>
          </a:p>
          <a:p>
            <a:r>
              <a:rPr lang="en-US" dirty="0"/>
              <a:t> If anyone does tech interviews- there is </a:t>
            </a:r>
            <a:r>
              <a:rPr lang="en-US" b="1" i="1" dirty="0"/>
              <a:t>always</a:t>
            </a:r>
            <a:r>
              <a:rPr lang="en-US" dirty="0"/>
              <a:t> a recursion function in the questions somewhere!</a:t>
            </a:r>
          </a:p>
          <a:p>
            <a:endParaRPr lang="en-US" dirty="0"/>
          </a:p>
          <a:p>
            <a:r>
              <a:rPr lang="en-US" dirty="0"/>
              <a:t>Pretty straightforward on this one… 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502D077B-88CF-A14A-9936-9C901878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06" y="4801386"/>
            <a:ext cx="2529187" cy="18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1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91F-EBEE-8544-A1C7-CF5C747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9FD8-90EC-C141-B0A7-2F479F1D9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Golang comes with a series of built in functions that can be called without the need for importing them at the top of the function.</a:t>
            </a:r>
          </a:p>
          <a:p>
            <a:endParaRPr lang="en-US" dirty="0"/>
          </a:p>
          <a:p>
            <a:r>
              <a:rPr lang="en-US" dirty="0"/>
              <a:t>We’re going to go through quite a few of the most common built-in functions that will come in handy for you.  </a:t>
            </a:r>
          </a:p>
          <a:p>
            <a:endParaRPr lang="en-US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12B0A715-BBC0-8146-9A48-5CF67751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2" y="4380526"/>
            <a:ext cx="1521055" cy="20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8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31C-5998-C34A-838B-F6ABC81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Defer, panic, Recover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E410-10D1-8B49-9DA2-93F753246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b="1" dirty="0"/>
              <a:t>defer():</a:t>
            </a:r>
            <a:r>
              <a:rPr lang="en-US" sz="2000" dirty="0"/>
              <a:t> basically schedules a function call to be run after the first one. Usually this one is used for things like opening and closing files (</a:t>
            </a:r>
            <a:r>
              <a:rPr lang="en-US" sz="2000" dirty="0" err="1"/>
              <a:t>i.e</a:t>
            </a:r>
            <a:r>
              <a:rPr lang="en-US" sz="2000" dirty="0"/>
              <a:t>: “Open the file, defer closing until after we DOATHING”)</a:t>
            </a:r>
          </a:p>
          <a:p>
            <a:endParaRPr lang="en-US" sz="2000" b="1" dirty="0"/>
          </a:p>
          <a:p>
            <a:r>
              <a:rPr lang="en-US" sz="2000" b="1" dirty="0"/>
              <a:t>panic(): </a:t>
            </a:r>
            <a:r>
              <a:rPr lang="en-US" sz="2000" dirty="0"/>
              <a:t>This is basically an error handler to return </a:t>
            </a:r>
            <a:r>
              <a:rPr lang="en-US" sz="2000" b="1" dirty="0"/>
              <a:t>exit code 1. </a:t>
            </a:r>
            <a:r>
              <a:rPr lang="en-US" sz="2000" dirty="0"/>
              <a:t>It should be called in two situations only:</a:t>
            </a:r>
          </a:p>
          <a:p>
            <a:pPr lvl="1"/>
            <a:r>
              <a:rPr lang="en-US" sz="1500" dirty="0"/>
              <a:t>An unrecoverable error where the program cannot continue it’s execution (</a:t>
            </a:r>
            <a:r>
              <a:rPr lang="en-US" sz="1500" dirty="0" err="1"/>
              <a:t>i.e</a:t>
            </a:r>
            <a:r>
              <a:rPr lang="en-US" sz="1500" dirty="0"/>
              <a:t>: Failure to bind to a required port by a webserver)</a:t>
            </a:r>
          </a:p>
          <a:p>
            <a:pPr lvl="1"/>
            <a:r>
              <a:rPr lang="en-US" sz="1500" dirty="0"/>
              <a:t>A programmer error </a:t>
            </a:r>
          </a:p>
          <a:p>
            <a:r>
              <a:rPr lang="en-US" sz="2000" b="1" i="1" dirty="0"/>
              <a:t>Important note about a panic: </a:t>
            </a:r>
            <a:r>
              <a:rPr lang="en-US" sz="2000" i="1" dirty="0"/>
              <a:t>execution is stopped </a:t>
            </a:r>
            <a:r>
              <a:rPr lang="en-US" sz="2000" b="1" i="1" dirty="0"/>
              <a:t>BUT</a:t>
            </a:r>
            <a:r>
              <a:rPr lang="en-US" sz="2000" i="1" dirty="0"/>
              <a:t>- </a:t>
            </a:r>
            <a:r>
              <a:rPr lang="en-US" sz="2000" i="1" u="sng" dirty="0"/>
              <a:t>any deferred functions are executed and then the call returns to the caller</a:t>
            </a:r>
            <a:r>
              <a:rPr lang="en-US" sz="2000" u="sng" dirty="0"/>
              <a:t>.</a:t>
            </a:r>
            <a:endParaRPr lang="en-US" sz="2000" b="1" i="1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D5F550AB-A881-7647-BC0D-D38748C1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1" y="5094176"/>
            <a:ext cx="2032524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76DA-B5EB-F346-A0A1-521C85B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Recover()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ECB0-5326-F740-99D1-60544927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recover():</a:t>
            </a:r>
            <a:r>
              <a:rPr lang="en-US" dirty="0"/>
              <a:t> A built-in function used to regain control of a panicking goroutine. </a:t>
            </a:r>
            <a:r>
              <a:rPr lang="en-US" b="1" i="1" dirty="0"/>
              <a:t>It is only useful when called inside a deferred function</a:t>
            </a:r>
            <a:r>
              <a:rPr lang="en-US" dirty="0"/>
              <a:t>. This is how you stop a panicking function by returning to normal execution and retrieving the error value that was passed that called the panic(). 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787A19C1-89EC-E848-B5CE-63B3CB10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89399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C9F-F044-F545-82D2-E0389234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82-2407-954E-B400-0E5740D96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error()</a:t>
            </a:r>
            <a:r>
              <a:rPr lang="en-US" dirty="0"/>
              <a:t> is another built in function that you’ll be using a lot. The two common methods for handling errors in GO are:</a:t>
            </a:r>
          </a:p>
          <a:p>
            <a:pPr lvl="1"/>
            <a:r>
              <a:rPr lang="en-US" dirty="0"/>
              <a:t> multiple return values</a:t>
            </a:r>
          </a:p>
          <a:p>
            <a:pPr marL="977900" lvl="2" indent="0">
              <a:buNone/>
            </a:pPr>
            <a:r>
              <a:rPr lang="en-US" sz="1300" dirty="0">
                <a:latin typeface="American Typewriter" panose="02090604020004020304" pitchFamily="18" charset="77"/>
              </a:rPr>
              <a:t> </a:t>
            </a:r>
            <a:r>
              <a:rPr lang="en-US" sz="1800" dirty="0">
                <a:latin typeface="American Typewriter" panose="02090604020004020304" pitchFamily="18" charset="77"/>
              </a:rPr>
              <a:t>f, err := </a:t>
            </a:r>
            <a:r>
              <a:rPr lang="en-US" sz="1800" dirty="0" err="1">
                <a:latin typeface="American Typewriter" panose="02090604020004020304" pitchFamily="18" charset="77"/>
              </a:rPr>
              <a:t>os.Open</a:t>
            </a:r>
            <a:r>
              <a:rPr lang="en-US" sz="1800" dirty="0">
                <a:latin typeface="American Typewriter" panose="02090604020004020304" pitchFamily="18" charset="77"/>
              </a:rPr>
              <a:t>("</a:t>
            </a:r>
            <a:r>
              <a:rPr lang="en-US" sz="1800" dirty="0" err="1">
                <a:latin typeface="American Typewriter" panose="02090604020004020304" pitchFamily="18" charset="77"/>
              </a:rPr>
              <a:t>filename.ext</a:t>
            </a:r>
            <a:r>
              <a:rPr lang="en-US" sz="1800" dirty="0">
                <a:latin typeface="American Typewriter" panose="02090604020004020304" pitchFamily="18" charset="77"/>
              </a:rPr>
              <a:t>")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if err != nil {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log.fatal</a:t>
            </a:r>
            <a:r>
              <a:rPr lang="en-US" dirty="0">
                <a:latin typeface="American Typewriter" panose="02090604020004020304" pitchFamily="18" charset="77"/>
              </a:rPr>
              <a:t>(err)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  <a:endParaRPr lang="en-US" dirty="0"/>
          </a:p>
          <a:p>
            <a:pPr lvl="1"/>
            <a:r>
              <a:rPr lang="en-US" dirty="0"/>
              <a:t> panic()- which we just went over. </a:t>
            </a:r>
          </a:p>
          <a:p>
            <a:r>
              <a:rPr lang="en-US" dirty="0"/>
              <a:t>Notice that with the error the order of multiple returns that is standard is </a:t>
            </a:r>
            <a:r>
              <a:rPr lang="en-US" i="1" dirty="0"/>
              <a:t>value, ERROR</a:t>
            </a:r>
            <a:r>
              <a:rPr lang="en-US" dirty="0"/>
              <a:t>- which is stupid- but a convention.</a:t>
            </a: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2550E13D-D5E1-6A4C-AA00-8641980D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24886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9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8AB0-51F7-EC4F-99DC-E977C14C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Handling- making 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76DA-F9BA-C041-86C2-2A86B8B7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GO is not as advanced as a lot of languages on the error handling front. This means that you might have to create your own error handling methods.</a:t>
            </a:r>
          </a:p>
          <a:p>
            <a:r>
              <a:rPr lang="en-US" dirty="0"/>
              <a:t>For most standard go functions look like this: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f1(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error)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== 42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return -1,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errors.New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("can't work with 42")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+ 3, nil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package main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So, obviously the MAIN package- which is where we will start our code from (goes in the </a:t>
            </a:r>
            <a:r>
              <a:rPr lang="en-US" b="1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folder).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When we want to run our package we will go to the cli and run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IF we want to run a different package THIS is the namespace</a:t>
            </a:r>
          </a:p>
          <a:p>
            <a:pPr lvl="3">
              <a:spcBef>
                <a:spcPts val="0"/>
              </a:spcBef>
            </a:pPr>
            <a:r>
              <a:rPr lang="en-US" b="1" dirty="0"/>
              <a:t>packages</a:t>
            </a:r>
            <a:r>
              <a:rPr lang="en-US" dirty="0"/>
              <a:t> reduces the chance of having overlapping names. This keeps our function names short and succinct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organize code so that its easier to find code you want to reuse 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speed up the compiler by only requiring recompilation of smaller chunks of a program. Although we use the package </a:t>
            </a:r>
            <a:r>
              <a:rPr lang="en-US" dirty="0" err="1"/>
              <a:t>fmt</a:t>
            </a:r>
            <a:r>
              <a:rPr lang="en-US" dirty="0"/>
              <a:t>, we don't have to recompile it every time we change our program.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E564F79-1D51-6C45-B1C4-81DA3A93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" y="5648040"/>
            <a:ext cx="2392309" cy="10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4C59-B4F6-344B-AB49-53BC6F82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Golang: Error handling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9EEA8-B933-414C-AEE8-16440A5EA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again- in error handling in Golang the error is passed FIRST. In a function where there is no default return value (a </a:t>
            </a:r>
            <a:r>
              <a:rPr lang="en-US" i="1" dirty="0"/>
              <a:t>void</a:t>
            </a:r>
            <a:r>
              <a:rPr lang="en-US" dirty="0"/>
              <a:t> in Java) you pass </a:t>
            </a:r>
            <a:r>
              <a:rPr lang="en-US" b="1" dirty="0"/>
              <a:t>just</a:t>
            </a:r>
            <a:r>
              <a:rPr lang="en-US" dirty="0"/>
              <a:t> the error, </a:t>
            </a:r>
            <a:r>
              <a:rPr lang="en-US" dirty="0" err="1"/>
              <a:t>i.e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err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json.Unmarshal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jsonData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&amp;basket)</a:t>
            </a:r>
          </a:p>
          <a:p>
            <a:pPr marL="1778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(if you are curious- that </a:t>
            </a:r>
            <a:r>
              <a:rPr lang="en-US" dirty="0" err="1">
                <a:latin typeface="+mn-lt"/>
              </a:rPr>
              <a:t>json</a:t>
            </a:r>
            <a:r>
              <a:rPr lang="en-US" dirty="0">
                <a:latin typeface="+mn-lt"/>
              </a:rPr>
              <a:t> function </a:t>
            </a:r>
            <a:r>
              <a:rPr lang="en-US" dirty="0" err="1">
                <a:latin typeface="+mn-lt"/>
              </a:rPr>
              <a:t>unmarshal’s</a:t>
            </a:r>
            <a:r>
              <a:rPr lang="en-US" dirty="0">
                <a:latin typeface="+mn-lt"/>
              </a:rPr>
              <a:t> data into a basket type via pointer)</a:t>
            </a:r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8D667465-4E25-4B4D-B1E6-1B655A59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49" y="4805315"/>
            <a:ext cx="1834102" cy="18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3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21EA-9D86-EA43-88ED-25584EF4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Golang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1A22-37AE-8F4A-8E8D-1A2FD2658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Remember that Golang doesn’t have type hierarchy. Just as we can declare </a:t>
            </a:r>
            <a:r>
              <a:rPr lang="en-US" b="1" dirty="0" err="1"/>
              <a:t>var</a:t>
            </a:r>
            <a:r>
              <a:rPr lang="en-US" dirty="0"/>
              <a:t> in the outer scope of a go package (outside a function) we can also declare functions with the </a:t>
            </a:r>
            <a:r>
              <a:rPr lang="en-US" b="1" dirty="0"/>
              <a:t>type</a:t>
            </a:r>
            <a:r>
              <a:rPr lang="en-US" dirty="0"/>
              <a:t> keyword. </a:t>
            </a:r>
          </a:p>
          <a:p>
            <a:endParaRPr lang="en-US" dirty="0"/>
          </a:p>
          <a:p>
            <a:r>
              <a:rPr lang="en-US" dirty="0"/>
              <a:t> In the lab please note how the type is being called. You can pass functions around just like anything else!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C8E44AAC-381E-BB46-B451-C0011A18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14" y="4788816"/>
            <a:ext cx="1373171" cy="16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3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 of this being said- this is what we’re going to use going forward for most of our intro coding!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 are now set up and ready to ”go!”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import (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” 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the way we import </a:t>
            </a:r>
            <a:r>
              <a:rPr lang="en-US" b="1" dirty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packages- whether they be local or downloaded- so a namespace could also be brought in this way.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Note the </a:t>
            </a:r>
            <a:r>
              <a:rPr lang="en-US" b="1" dirty="0">
                <a:solidFill>
                  <a:schemeClr val="tx1"/>
                </a:solidFill>
              </a:rPr>
              <a:t>DOUBLE QUOTES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In this case we are importing a package called “</a:t>
            </a:r>
            <a:r>
              <a:rPr lang="en-US" dirty="0" err="1">
                <a:solidFill>
                  <a:schemeClr val="tx1"/>
                </a:solidFill>
              </a:rPr>
              <a:t>fmt</a:t>
            </a:r>
            <a:r>
              <a:rPr lang="en-US" dirty="0">
                <a:solidFill>
                  <a:schemeClr val="tx1"/>
                </a:solidFill>
              </a:rPr>
              <a:t>”- which is short for “format” (I might be making that up).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It is basically similar to C’s </a:t>
            </a:r>
            <a:r>
              <a:rPr lang="en-US" b="1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 will be playing with this a lot in string manipulation.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6" y="4356243"/>
            <a:ext cx="1935181" cy="2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main () {}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Function structure- uses brackets to bracket the function.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function is special (you don’t have to name the return data type- though normally you would).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where, when you are done with your application, you will kick it off from.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 tests your entire application.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482" name="Picture 2" descr="Image result for golang gopher, images">
            <a:extLst>
              <a:ext uri="{FF2B5EF4-FFF2-40B4-BE49-F238E27FC236}">
                <a16:creationId xmlns:a16="http://schemas.microsoft.com/office/drawing/2014/main" id="{B37D5028-635A-4343-8075-30C76AA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7" y="3626777"/>
            <a:ext cx="2168322" cy="27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(“Hello, playground”)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Obviously this is using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package an running a function called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”.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can I find out more about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”?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to your command line and run the following: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Println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amazing is that?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way for you to double check how a </a:t>
            </a:r>
            <a:r>
              <a:rPr lang="en-US">
                <a:solidFill>
                  <a:schemeClr val="tx1"/>
                </a:solidFill>
                <a:latin typeface="+mn-lt"/>
              </a:rPr>
              <a:t>function works!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file??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A64A1A0B-422A-8743-9630-DC1F3A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9" y="4650955"/>
            <a:ext cx="2749192" cy="18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47750" lvl="2" indent="0"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But what if I don’t like the current setup of my Go development environment?!?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everything that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uses to decide where to put the packages that it downloads is based on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$GOPATH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variable.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SO- if you are unhappy with where the packages are being put- simply update the variable for your current session using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export GOPATH=$HOME/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/&lt;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myNewPath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you should be good to go!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Under our current setup, however, all packages that we download will go into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 descr="Image result for gopher image">
            <a:extLst>
              <a:ext uri="{FF2B5EF4-FFF2-40B4-BE49-F238E27FC236}">
                <a16:creationId xmlns:a16="http://schemas.microsoft.com/office/drawing/2014/main" id="{7CC41D33-31AB-7B4B-BDFA-A72F5601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0" y="4224391"/>
            <a:ext cx="4226960" cy="23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64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34651</TotalTime>
  <Words>2198</Words>
  <Application>Microsoft Macintosh PowerPoint</Application>
  <PresentationFormat>On-screen Show (4:3)</PresentationFormat>
  <Paragraphs>266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– 21 November 2018 by Fernando Pombeiro</vt:lpstr>
      <vt:lpstr>Module TWO: Primitive types, Data Structures, and functions</vt:lpstr>
      <vt:lpstr>Welcome to Coding!</vt:lpstr>
      <vt:lpstr>Welcome to Coding!</vt:lpstr>
      <vt:lpstr>Welcome to Coding!</vt:lpstr>
      <vt:lpstr>Welcome to Coding!</vt:lpstr>
      <vt:lpstr>Welcome to Coding!</vt:lpstr>
      <vt:lpstr>Golang Setup (command line commands)</vt:lpstr>
      <vt:lpstr>Golang Setup (command line commands)</vt:lpstr>
      <vt:lpstr>Golang Primitive types</vt:lpstr>
      <vt:lpstr>Golang Variable scope</vt:lpstr>
      <vt:lpstr>Golang Variable scope</vt:lpstr>
      <vt:lpstr>Golang String replacement</vt:lpstr>
      <vt:lpstr>Golang String Replacements</vt:lpstr>
      <vt:lpstr>Golang String Replacements</vt:lpstr>
      <vt:lpstr>Casting in Golang</vt:lpstr>
      <vt:lpstr>Constants </vt:lpstr>
      <vt:lpstr>Golang: Functions</vt:lpstr>
      <vt:lpstr>Golang: Functions</vt:lpstr>
      <vt:lpstr>Golang: Functions- Naked returns</vt:lpstr>
      <vt:lpstr>Golang: Functions- Variadic functions</vt:lpstr>
      <vt:lpstr>Golang: Functions- a few more notes</vt:lpstr>
      <vt:lpstr>Golang: Functions- The INIT() function</vt:lpstr>
      <vt:lpstr>Golang functions: Recursion </vt:lpstr>
      <vt:lpstr>Built in Functions</vt:lpstr>
      <vt:lpstr>Golang Functions: Defer, panic, Recover</vt:lpstr>
      <vt:lpstr>Golang Functions: Recover()</vt:lpstr>
      <vt:lpstr>Golang functions: Error Handling</vt:lpstr>
      <vt:lpstr>Error Handling- making our own</vt:lpstr>
      <vt:lpstr>Golang: Error handling </vt:lpstr>
      <vt:lpstr>Calling Golang Functions</vt:lpstr>
      <vt:lpstr>Golang 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268</cp:revision>
  <dcterms:modified xsi:type="dcterms:W3CDTF">2018-11-04T18:53:26Z</dcterms:modified>
</cp:coreProperties>
</file>