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347" r:id="rId9"/>
    <p:sldId id="454" r:id="rId10"/>
    <p:sldId id="262" r:id="rId11"/>
    <p:sldId id="449" r:id="rId12"/>
    <p:sldId id="348" r:id="rId13"/>
    <p:sldId id="450" r:id="rId14"/>
    <p:sldId id="451" r:id="rId15"/>
    <p:sldId id="452" r:id="rId16"/>
    <p:sldId id="453" r:id="rId17"/>
    <p:sldId id="455" r:id="rId18"/>
    <p:sldId id="456" r:id="rId19"/>
    <p:sldId id="457" r:id="rId20"/>
    <p:sldId id="458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 autoAdjust="0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0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gi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2018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GoLang</a:t>
            </a:r>
            <a:r>
              <a:rPr lang="en-US" dirty="0"/>
              <a:t> is a programming language designed by three Google engineers named 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Robert </a:t>
            </a:r>
            <a:r>
              <a:rPr lang="en-US" dirty="0" err="1"/>
              <a:t>Griesemer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Rob Pike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Ken Thompson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30" name="Picture 6" descr="Image result for golang">
            <a:extLst>
              <a:ext uri="{FF2B5EF4-FFF2-40B4-BE49-F238E27FC236}">
                <a16:creationId xmlns:a16="http://schemas.microsoft.com/office/drawing/2014/main" id="{0CA130B7-49BF-104A-82D9-FE4ABF92C22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71" y="2969232"/>
            <a:ext cx="3473308" cy="30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</a:t>
            </a:r>
            <a:r>
              <a:rPr lang="en-US" dirty="0" err="1"/>
              <a:t>GoLang</a:t>
            </a:r>
            <a:r>
              <a:rPr lang="en-US" dirty="0"/>
              <a:t> (History)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23004"/>
            <a:ext cx="8991600" cy="507779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GOLANG is…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Statically typed- </a:t>
            </a:r>
            <a:r>
              <a:rPr lang="en-US" dirty="0"/>
              <a:t>meaning that type checking is done at compile time (this is to perform bugs). So you have to declare </a:t>
            </a:r>
            <a:r>
              <a:rPr lang="en-US" b="1" dirty="0"/>
              <a:t>type</a:t>
            </a:r>
            <a:r>
              <a:rPr lang="en-US" dirty="0"/>
              <a:t> (string, float, decimal,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 when you declare a variable. This is different from Python, PHP, </a:t>
            </a:r>
            <a:r>
              <a:rPr lang="en-US" dirty="0" err="1"/>
              <a:t>etc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b="1" dirty="0"/>
              <a:t>Compiled</a:t>
            </a:r>
            <a:r>
              <a:rPr lang="en-US" dirty="0"/>
              <a:t>: As oppose to </a:t>
            </a:r>
            <a:r>
              <a:rPr lang="en-US" i="1" dirty="0"/>
              <a:t>interpreted</a:t>
            </a:r>
            <a:r>
              <a:rPr lang="en-US" dirty="0"/>
              <a:t>- meaning that compilers take the data that you put in to the program and make binaries out of it. </a:t>
            </a:r>
            <a:endParaRPr lang="en-US" b="1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2050" name="Picture 2" descr="https://blog.golang.org/gopher/header.jpg">
            <a:extLst>
              <a:ext uri="{FF2B5EF4-FFF2-40B4-BE49-F238E27FC236}">
                <a16:creationId xmlns:a16="http://schemas.microsoft.com/office/drawing/2014/main" id="{A535EDC7-99A7-C341-A2CD-391E8373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9" y="4350781"/>
            <a:ext cx="5013790" cy="1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was born out of a frustration (at Google) with existing languages</a:t>
            </a:r>
          </a:p>
          <a:p>
            <a:pPr>
              <a:spcBef>
                <a:spcPts val="0"/>
              </a:spcBef>
            </a:pPr>
            <a:r>
              <a:rPr lang="en-US" dirty="0"/>
              <a:t> It came about at a time when C++, C, or Java were the primary languages available. </a:t>
            </a:r>
          </a:p>
          <a:p>
            <a:pPr>
              <a:spcBef>
                <a:spcPts val="0"/>
              </a:spcBef>
            </a:pPr>
            <a:r>
              <a:rPr lang="en-US" dirty="0"/>
              <a:t> When dealing with things like concurrency programmers were forced to choose either: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compilation (close enough to bare metal to compile efficiently)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Efficient execution (fast)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 Ease of programming (easily typed</a:t>
            </a:r>
          </a:p>
          <a:p>
            <a:pPr>
              <a:spcBef>
                <a:spcPts val="0"/>
              </a:spcBef>
            </a:pPr>
            <a:r>
              <a:rPr lang="en-US" dirty="0"/>
              <a:t> Go is designed to address all of these</a:t>
            </a:r>
          </a:p>
        </p:txBody>
      </p:sp>
    </p:spTree>
    <p:extLst>
      <p:ext uri="{BB962C8B-B14F-4D97-AF65-F5344CB8AC3E}">
        <p14:creationId xmlns:p14="http://schemas.microsoft.com/office/powerpoint/2010/main" val="24262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Go is designed to give you the ease of python with the </a:t>
            </a:r>
            <a:r>
              <a:rPr lang="en-US" b="1" dirty="0"/>
              <a:t>type safety</a:t>
            </a:r>
            <a:r>
              <a:rPr lang="en-US" dirty="0"/>
              <a:t> and </a:t>
            </a:r>
            <a:r>
              <a:rPr lang="en-US" b="1" dirty="0"/>
              <a:t>efficiency </a:t>
            </a:r>
            <a:r>
              <a:rPr lang="en-US" dirty="0"/>
              <a:t>of languages like C and C++. </a:t>
            </a:r>
          </a:p>
          <a:p>
            <a:pPr>
              <a:spcBef>
                <a:spcPts val="0"/>
              </a:spcBef>
            </a:pPr>
            <a:r>
              <a:rPr lang="en-US" dirty="0"/>
              <a:t> The primary concern of the design is to reduce clutter and complexity in the design: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header files (no need to create a file containing function definitions before you…define the function)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forward declarations (no need to define the function before, well….defining the function)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0" y="4723287"/>
            <a:ext cx="2955604" cy="18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The syntax of Golang seeks to reduce typing. </a:t>
            </a:r>
          </a:p>
          <a:p>
            <a:pPr>
              <a:spcBef>
                <a:spcPts val="0"/>
              </a:spcBef>
            </a:pPr>
            <a:r>
              <a:rPr lang="en-US" dirty="0"/>
              <a:t> Very light on restricted terms and keywords. </a:t>
            </a:r>
          </a:p>
          <a:p>
            <a:pPr>
              <a:spcBef>
                <a:spcPts val="0"/>
              </a:spcBef>
            </a:pPr>
            <a:r>
              <a:rPr lang="en-US" dirty="0"/>
              <a:t> No “stuttering”…so none of this garbage: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i="1" dirty="0" err="1"/>
              <a:t>foo.Foo</a:t>
            </a:r>
            <a:r>
              <a:rPr lang="en-US" i="1" dirty="0"/>
              <a:t>* </a:t>
            </a:r>
            <a:r>
              <a:rPr lang="en-US" i="1" dirty="0" err="1"/>
              <a:t>myFoo</a:t>
            </a:r>
            <a:r>
              <a:rPr lang="en-US" i="1" dirty="0"/>
              <a:t> = new(</a:t>
            </a:r>
            <a:r>
              <a:rPr lang="en-US" i="1" dirty="0" err="1"/>
              <a:t>foo.Foo</a:t>
            </a:r>
            <a:r>
              <a:rPr lang="en-US" i="1" dirty="0"/>
              <a:t>)</a:t>
            </a:r>
          </a:p>
          <a:p>
            <a:pPr>
              <a:spcBef>
                <a:spcPts val="0"/>
              </a:spcBef>
            </a:pPr>
            <a:r>
              <a:rPr lang="en-US" i="1" dirty="0"/>
              <a:t> Everything is declared exactly once (so no .h files)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6" name="Picture 4" descr="Image result for golang">
            <a:extLst>
              <a:ext uri="{FF2B5EF4-FFF2-40B4-BE49-F238E27FC236}">
                <a16:creationId xmlns:a16="http://schemas.microsoft.com/office/drawing/2014/main" id="{03BABCF4-5A92-AB46-8492-2679914C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26" y="3993822"/>
            <a:ext cx="3390472" cy="217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9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 Final rule: </a:t>
            </a:r>
            <a:r>
              <a:rPr lang="en-US" i="1" dirty="0"/>
              <a:t>There is no type hierarchy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r>
              <a:rPr lang="en-US" dirty="0"/>
              <a:t> Types just “are”- they don’t have to announce their relationships…so parent objects and “</a:t>
            </a:r>
            <a:r>
              <a:rPr lang="en-US" b="1" dirty="0"/>
              <a:t>type Honda INHERETS FROM object Car…”</a:t>
            </a:r>
            <a:r>
              <a:rPr lang="en-US" dirty="0"/>
              <a:t> isn’t a thing.</a:t>
            </a:r>
          </a:p>
          <a:p>
            <a:pPr>
              <a:spcBef>
                <a:spcPts val="0"/>
              </a:spcBef>
            </a:pPr>
            <a:r>
              <a:rPr lang="en-US" dirty="0"/>
              <a:t> No more </a:t>
            </a:r>
            <a:r>
              <a:rPr lang="en-US" b="1" dirty="0" err="1"/>
              <a:t>superclasses</a:t>
            </a:r>
            <a:r>
              <a:rPr lang="en-US" b="1" dirty="0"/>
              <a:t> </a:t>
            </a:r>
            <a:r>
              <a:rPr lang="en-US" dirty="0"/>
              <a:t>(Kind of no classes at all, actually!)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122" name="Picture 2" descr="Image result for golang">
            <a:extLst>
              <a:ext uri="{FF2B5EF4-FFF2-40B4-BE49-F238E27FC236}">
                <a16:creationId xmlns:a16="http://schemas.microsoft.com/office/drawing/2014/main" id="{A355F302-7CF4-0649-A0E2-EE17F329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710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33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Golang has an extensive library called </a:t>
            </a:r>
            <a:r>
              <a:rPr lang="en-US" i="1" dirty="0"/>
              <a:t>runtime</a:t>
            </a:r>
            <a:r>
              <a:rPr lang="en-US" dirty="0"/>
              <a:t> that does stuff like:</a:t>
            </a:r>
          </a:p>
          <a:p>
            <a:pPr lvl="2">
              <a:spcBef>
                <a:spcPts val="0"/>
              </a:spcBef>
            </a:pPr>
            <a:r>
              <a:rPr lang="en-US" dirty="0"/>
              <a:t> Garbage Collection (clean up unused objects and anything taking up memory)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Concurrency (</a:t>
            </a:r>
            <a:r>
              <a:rPr lang="en-US" b="1" dirty="0" err="1"/>
              <a:t>GoRoutines</a:t>
            </a:r>
            <a:r>
              <a:rPr lang="en-US" dirty="0"/>
              <a:t>- which we’ll get in to later)</a:t>
            </a:r>
          </a:p>
          <a:p>
            <a:pPr lvl="2">
              <a:spcBef>
                <a:spcPts val="0"/>
              </a:spcBef>
            </a:pPr>
            <a:r>
              <a:rPr lang="en-US" dirty="0"/>
              <a:t> Stack management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 Much more…</a:t>
            </a:r>
          </a:p>
          <a:p>
            <a:pPr lvl="2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For Java folks out there- there is no Golang Virtual Machine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Introduction to Golang (Philosophy)</a:t>
            </a:r>
            <a:endParaRPr dirty="0"/>
          </a:p>
        </p:txBody>
      </p:sp>
      <p:pic>
        <p:nvPicPr>
          <p:cNvPr id="6154" name="Picture 10" descr="Image result for golang and java">
            <a:extLst>
              <a:ext uri="{FF2B5EF4-FFF2-40B4-BE49-F238E27FC236}">
                <a16:creationId xmlns:a16="http://schemas.microsoft.com/office/drawing/2014/main" id="{A22C7C52-AB81-AD47-9525-4B1F49B3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51453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4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Assertions: </a:t>
            </a:r>
            <a:r>
              <a:rPr lang="en-US" dirty="0"/>
              <a:t>To be honest- I find these super useful too…but the makers of GO felt that they can be used as an error handling crutch so when we want to say </a:t>
            </a:r>
            <a:r>
              <a:rPr lang="en-US" i="1" dirty="0"/>
              <a:t>“assert a = type </a:t>
            </a:r>
            <a:r>
              <a:rPr lang="en-US" i="1" dirty="0" err="1"/>
              <a:t>int</a:t>
            </a:r>
            <a:r>
              <a:rPr lang="en-US" i="1" dirty="0"/>
              <a:t>” </a:t>
            </a:r>
            <a:r>
              <a:rPr lang="en-US" dirty="0"/>
              <a:t>it frequently becomes a way for programmers to avoid proper error handling.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Generics:</a:t>
            </a:r>
            <a:r>
              <a:rPr lang="en-US" dirty="0"/>
              <a:t> This one will drive you crazy!!! And it’s the number one issue that I hear coders complain about with regards to Golang! But again- the philosophy of Go at it’s conception was scalability, readability, and concurrency. Polymorphic programming is not included in there…though they are talking about adding it. 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18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/>
              <a:t> </a:t>
            </a:r>
            <a:r>
              <a:rPr lang="en-US" sz="2000" b="1" dirty="0"/>
              <a:t>Exceptions:</a:t>
            </a:r>
            <a:r>
              <a:rPr lang="en-US" sz="2000" dirty="0"/>
              <a:t> So no </a:t>
            </a:r>
            <a:r>
              <a:rPr lang="en-US" sz="2000" i="1" dirty="0"/>
              <a:t>try-catch-finally</a:t>
            </a:r>
            <a:r>
              <a:rPr lang="en-US" sz="2000" dirty="0"/>
              <a:t> here. Why? The designers felt that it leads to convoluted code. You’ll see this again and again (as with assertions)- Go wants you to DEAL with your exceptions- not breeze past them. Instead Go uses several different methods to handle exception cases, including </a:t>
            </a:r>
            <a:r>
              <a:rPr lang="en-US" sz="2000" b="1" dirty="0"/>
              <a:t>Defer, Panic </a:t>
            </a:r>
            <a:r>
              <a:rPr lang="en-US" sz="2000" dirty="0"/>
              <a:t>and </a:t>
            </a:r>
            <a:r>
              <a:rPr lang="en-US" sz="2000" b="1" dirty="0"/>
              <a:t>Recover.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000" b="1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  Atomic Map operations: </a:t>
            </a:r>
            <a:r>
              <a:rPr lang="en-US" sz="2000" dirty="0"/>
              <a:t>So this one is fairly scary (it was for me) when doing complex multi-threaded operations. Basically- if you are hitting a map to auto-increment with multiple threads you *might* crash the program– or decrement when you mean to increment- but the designers decided on speed over safety in this case. 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8194" name="Picture 2" descr="Image result for golang">
            <a:extLst>
              <a:ext uri="{FF2B5EF4-FFF2-40B4-BE49-F238E27FC236}">
                <a16:creationId xmlns:a16="http://schemas.microsoft.com/office/drawing/2014/main" id="{82BC4631-2256-5044-9352-23DCB6E6E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59" y="4915300"/>
            <a:ext cx="3349375" cy="16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60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Object Orientation (or Objects at ALL….sort of): </a:t>
            </a:r>
            <a:r>
              <a:rPr lang="en-US" dirty="0"/>
              <a:t>So as stated before- Go has no </a:t>
            </a:r>
            <a:r>
              <a:rPr lang="en-US" b="1" dirty="0"/>
              <a:t>type hierarchy</a:t>
            </a:r>
            <a:r>
              <a:rPr lang="en-US" dirty="0"/>
              <a:t> in which a child inherits from a parent object.. Go uses something called </a:t>
            </a:r>
            <a:r>
              <a:rPr lang="en-US" b="1" dirty="0"/>
              <a:t>structs</a:t>
            </a:r>
            <a:r>
              <a:rPr lang="en-US" dirty="0"/>
              <a:t> which we will address shortly. That being said (and remember this): </a:t>
            </a:r>
            <a:r>
              <a:rPr lang="en-US" b="1" i="1" dirty="0"/>
              <a:t>INTERFACES</a:t>
            </a:r>
            <a:r>
              <a:rPr lang="en-US" dirty="0"/>
              <a:t> DO exist in Go!! We’ll also be discussing that shortly.</a:t>
            </a:r>
          </a:p>
          <a:p>
            <a:pPr lvl="1">
              <a:spcBef>
                <a:spcPts val="0"/>
              </a:spcBef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Method Overloading: </a:t>
            </a:r>
            <a:r>
              <a:rPr lang="en-US" dirty="0"/>
              <a:t>Because seriously- method overloading is a stupid, confusing, and utterly unnecessary way to code. Fight me. 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9218" name="Picture 2" descr="Image result for golang">
            <a:extLst>
              <a:ext uri="{FF2B5EF4-FFF2-40B4-BE49-F238E27FC236}">
                <a16:creationId xmlns:a16="http://schemas.microsoft.com/office/drawing/2014/main" id="{B895C06D-32C5-DB4A-A5D1-00FAA538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24" y="4871241"/>
            <a:ext cx="2104775" cy="15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0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76200" y="149603"/>
            <a:ext cx="8991600" cy="6771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DI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Founded in 2003; headquartered in Boulder, Colorado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Founder and CEO, Kelby Zorgdrager, has 20 years’ experience in Technical Learning and Development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40,000 developers trained in 30 countries since 2003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and delivered learning solutions to more than 4,000 developers globally in 2014</a:t>
            </a:r>
          </a:p>
          <a:p>
            <a:pPr marL="342900" marR="0" lvl="0" indent="-342900" algn="l" rtl="0">
              <a:spcBef>
                <a:spcPts val="1500"/>
              </a:spcBef>
              <a:spcAft>
                <a:spcPts val="900"/>
              </a:spcAft>
              <a:buClr>
                <a:schemeClr val="accent1"/>
              </a:buClr>
              <a:buSzPct val="100000"/>
              <a:buFont typeface="Noto Symbol"/>
              <a:buChar char="•"/>
            </a:pPr>
            <a:r>
              <a:rPr lang="en-US"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200 different course offerings available in Open Source, Java development, web and mobile application development, cloud computing, and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371601"/>
            <a:ext cx="8991600" cy="31798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b="1" dirty="0"/>
              <a:t> Implicit numeric conversions: </a:t>
            </a:r>
            <a:r>
              <a:rPr lang="en-US" dirty="0"/>
              <a:t>This one can be a PITA- </a:t>
            </a:r>
            <a:r>
              <a:rPr lang="en-US" i="1" dirty="0"/>
              <a:t>int64</a:t>
            </a:r>
            <a:r>
              <a:rPr lang="en-US" dirty="0"/>
              <a:t> is distinct from </a:t>
            </a:r>
            <a:r>
              <a:rPr lang="en-US" i="1" dirty="0" err="1"/>
              <a:t>int</a:t>
            </a:r>
            <a:r>
              <a:rPr lang="en-US" dirty="0"/>
              <a:t> in Go and mixing these up will not result in implicit conversions…it’ll just break your stuff. Again, though- SPEED is the concern here and keeping tight static control of types is paramount in Go. That being said- </a:t>
            </a:r>
            <a:r>
              <a:rPr lang="en-US" b="1" dirty="0"/>
              <a:t>constants</a:t>
            </a:r>
            <a:r>
              <a:rPr lang="en-US" dirty="0"/>
              <a:t> in Go go a long way towards ameliorating this issue.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b="1" dirty="0"/>
          </a:p>
          <a:p>
            <a:pPr lvl="1">
              <a:spcBef>
                <a:spcPts val="0"/>
              </a:spcBef>
            </a:pPr>
            <a:r>
              <a:rPr lang="en-US" b="1" dirty="0"/>
              <a:t> Variant types: </a:t>
            </a:r>
            <a:r>
              <a:rPr lang="en-US" dirty="0"/>
              <a:t>Basically this would provide a way to say “a variable may be any of these three types but ONLY these three types”. Nope. Speed.</a:t>
            </a:r>
            <a:r>
              <a:rPr lang="en-US" b="1" dirty="0"/>
              <a:t> </a:t>
            </a:r>
          </a:p>
          <a:p>
            <a:pPr lvl="1">
              <a:spcBef>
                <a:spcPts val="0"/>
              </a:spcBef>
            </a:pPr>
            <a:endParaRPr lang="en-US" b="1" dirty="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 does go NOT have? (and why)</a:t>
            </a:r>
            <a:endParaRPr dirty="0"/>
          </a:p>
        </p:txBody>
      </p:sp>
      <p:pic>
        <p:nvPicPr>
          <p:cNvPr id="11266" name="Picture 2" descr="Image result for golang">
            <a:extLst>
              <a:ext uri="{FF2B5EF4-FFF2-40B4-BE49-F238E27FC236}">
                <a16:creationId xmlns:a16="http://schemas.microsoft.com/office/drawing/2014/main" id="{75C7348A-7AF0-7640-A362-23002A66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95" y="4995073"/>
            <a:ext cx="1417833" cy="16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5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Include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  <p:pic>
        <p:nvPicPr>
          <p:cNvPr id="72" name="Shape 72" descr="ap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674" y="1723374"/>
            <a:ext cx="658025" cy="76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ba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260" y="5444232"/>
            <a:ext cx="1875867" cy="69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salesforc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1742" y="2988047"/>
            <a:ext cx="1463039" cy="93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starbuck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75407" y="1663609"/>
            <a:ext cx="914400" cy="9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head_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91528" y="5625019"/>
            <a:ext cx="1832237" cy="57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autodesk_logo_screen_color_black_medium.jpg"/>
          <p:cNvPicPr preferRelativeResize="0"/>
          <p:nvPr/>
        </p:nvPicPr>
        <p:blipFill rotWithShape="1">
          <a:blip r:embed="rId8">
            <a:alphaModFix/>
          </a:blip>
          <a:srcRect t="32667" b="32667"/>
          <a:stretch/>
        </p:blipFill>
        <p:spPr>
          <a:xfrm>
            <a:off x="1993656" y="3128400"/>
            <a:ext cx="1854846" cy="6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LibertyMutu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62316" y="4292646"/>
            <a:ext cx="2398239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ime Warner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843249" y="1842885"/>
            <a:ext cx="2356501" cy="60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Intuit.png"/>
          <p:cNvPicPr preferRelativeResize="0"/>
          <p:nvPr/>
        </p:nvPicPr>
        <p:blipFill rotWithShape="1">
          <a:blip r:embed="rId11">
            <a:alphaModFix/>
          </a:blip>
          <a:srcRect l="11371" t="11157" r="10650" b="18595"/>
          <a:stretch/>
        </p:blipFill>
        <p:spPr>
          <a:xfrm>
            <a:off x="6644868" y="1842885"/>
            <a:ext cx="1405968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VMware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607657" y="4442010"/>
            <a:ext cx="2121317" cy="4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yahoo_word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075942" y="4367305"/>
            <a:ext cx="1648967" cy="658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oracl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301226" y="3023811"/>
            <a:ext cx="2224373" cy="81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AOL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70697" y="5565255"/>
            <a:ext cx="1653852" cy="55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 descr="logo_usbank_siteheader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3480" y="5503996"/>
            <a:ext cx="2058065" cy="75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 descr="1625_3344_ADP_Red.gif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29748" y="2994493"/>
            <a:ext cx="1399134" cy="872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 descr="Dell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978" y="4252303"/>
            <a:ext cx="893503" cy="89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About the Instructor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dirty="0"/>
              <a:t>Background: Six years military (two tours in Iraq) defusing mines followed by four years at </a:t>
            </a:r>
            <a:r>
              <a:rPr lang="en-US" dirty="0" err="1"/>
              <a:t>Amazon.com</a:t>
            </a:r>
            <a:r>
              <a:rPr lang="en-US" dirty="0"/>
              <a:t> in operations. Transitioned to the gaming world in 2009 as a coder.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Been coding for ~ 10 years: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LAMP stack initially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Transitioned to Python, MongoDB, ELK and GOLANG!</a:t>
            </a:r>
          </a:p>
          <a:p>
            <a:pPr marL="457200" lvl="0" indent="-228600">
              <a:spcBef>
                <a:spcPts val="0"/>
              </a:spcBef>
            </a:pPr>
            <a:endParaRPr lang="en-US" dirty="0"/>
          </a:p>
          <a:p>
            <a:pPr marL="457200" lvl="0" indent="-228600">
              <a:spcBef>
                <a:spcPts val="0"/>
              </a:spcBef>
            </a:pPr>
            <a:r>
              <a:rPr lang="en-US" dirty="0"/>
              <a:t>Introductions! 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  <p:pic>
        <p:nvPicPr>
          <p:cNvPr id="12290" name="Picture 2" descr="Image result for golang">
            <a:extLst>
              <a:ext uri="{FF2B5EF4-FFF2-40B4-BE49-F238E27FC236}">
                <a16:creationId xmlns:a16="http://schemas.microsoft.com/office/drawing/2014/main" id="{89CE3CB1-A9A1-7F42-AAF8-C86A567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07613"/>
            <a:ext cx="1460656" cy="19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In this course we will be covering </a:t>
            </a:r>
            <a:r>
              <a:rPr lang="en-US" b="1" dirty="0">
                <a:solidFill>
                  <a:srgbClr val="000000"/>
                </a:solidFill>
              </a:rPr>
              <a:t>Golang </a:t>
            </a:r>
            <a:r>
              <a:rPr lang="en-US" dirty="0">
                <a:solidFill>
                  <a:srgbClr val="000000"/>
                </a:solidFill>
              </a:rPr>
              <a:t>and how it is used in modern development/ops for large scale application environments. 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We will primarily focus on the practical side of </a:t>
            </a:r>
            <a:r>
              <a:rPr lang="en-US" b="1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through six lab sessions along with some lecture portions.</a:t>
            </a:r>
          </a:p>
          <a:p>
            <a:pPr marL="457200" indent="-457200">
              <a:spcBef>
                <a:spcPts val="0"/>
              </a:spcBef>
              <a:buSzPct val="100000"/>
            </a:pPr>
            <a:r>
              <a:rPr lang="en-US" dirty="0">
                <a:solidFill>
                  <a:srgbClr val="000000"/>
                </a:solidFill>
              </a:rPr>
              <a:t>At the end of the course we will have built out a containerized application using </a:t>
            </a:r>
            <a:r>
              <a:rPr lang="en-US" dirty="0" err="1">
                <a:solidFill>
                  <a:srgbClr val="000000"/>
                </a:solidFill>
              </a:rPr>
              <a:t>golang</a:t>
            </a:r>
            <a:r>
              <a:rPr lang="en-US" dirty="0">
                <a:solidFill>
                  <a:srgbClr val="000000"/>
                </a:solidFill>
              </a:rPr>
              <a:t> concepts and configurations.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About the </a:t>
            </a:r>
            <a:r>
              <a:rPr lang="en-US" sz="3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r>
              <a:rPr lang="en-US" sz="3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indent="-457200">
              <a:spcBef>
                <a:spcPts val="0"/>
              </a:spcBef>
              <a:buSzPct val="100000"/>
            </a:pPr>
            <a:endParaRPr lang="en-US" b="1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rgbClr val="008000"/>
              </a:solidFill>
            </a:endParaRPr>
          </a:p>
          <a:p>
            <a:pPr marL="457200" indent="-457200">
              <a:spcBef>
                <a:spcPts val="0"/>
              </a:spcBef>
              <a:buSzPct val="10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rPr>
              <a:t>Copyright DevelopIntelligence LLC</a:t>
            </a:r>
          </a:p>
        </p:txBody>
      </p:sp>
    </p:spTree>
    <p:extLst>
      <p:ext uri="{BB962C8B-B14F-4D97-AF65-F5344CB8AC3E}">
        <p14:creationId xmlns:p14="http://schemas.microsoft.com/office/powerpoint/2010/main" val="37357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Class Schedule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Class schedule: 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Pretty simple: Around 2.5 hours then 20 minute break broken into three parts: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Meet n’ greet: 9 – 9:30am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Setup: 9:30 to 10:30am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10:30am to 10:45am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1: 10:45am to 12:15pm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Lunch: 12:15 to 1:15pm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Lab 1: 1:15pm to 3:45pm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Break: 3:45pm – 4pm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Lecture 2: 4pm to 5:30pm </a:t>
            </a:r>
          </a:p>
          <a:p>
            <a:pPr marL="1257300" lvl="2" indent="-228600">
              <a:spcBef>
                <a:spcPts val="0"/>
              </a:spcBef>
            </a:pPr>
            <a:r>
              <a:rPr lang="en-US" dirty="0"/>
              <a:t>Questions &amp; whatnot: after 5:30pm</a:t>
            </a:r>
          </a:p>
          <a:p>
            <a:pPr marL="857250" lvl="1" indent="-228600">
              <a:spcBef>
                <a:spcPts val="0"/>
              </a:spcBef>
            </a:pPr>
            <a:r>
              <a:rPr lang="en-US" dirty="0"/>
              <a:t>Breaks:</a:t>
            </a:r>
          </a:p>
          <a:p>
            <a:pPr marL="1257300" lvl="2" indent="-228600">
              <a:spcBef>
                <a:spcPts val="0"/>
              </a:spcBef>
            </a:pPr>
            <a:r>
              <a:rPr lang="en-US" sz="1600" dirty="0"/>
              <a:t>As needed. Nothing formal (we’re all adults!) but one rule: </a:t>
            </a:r>
            <a:br>
              <a:rPr lang="en-US" sz="1600" dirty="0"/>
            </a:br>
            <a:r>
              <a:rPr lang="en-US" sz="1600" dirty="0"/>
              <a:t>PLEASE do not return to your workstations and start “doing email” or I will NEVER SEE YOU AGAIN!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 Setup (Please see LAB SETUP in 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Image result for golang">
            <a:extLst>
              <a:ext uri="{FF2B5EF4-FFF2-40B4-BE49-F238E27FC236}">
                <a16:creationId xmlns:a16="http://schemas.microsoft.com/office/drawing/2014/main" id="{34FB7144-7B03-7745-B4DD-A8D766CC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95982"/>
            <a:ext cx="1729949" cy="127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4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The Philosophy and History behind </a:t>
            </a:r>
            <a:r>
              <a:rPr lang="en-US" sz="3600" b="1" dirty="0" err="1"/>
              <a:t>GoLang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30865</TotalTime>
  <Words>1278</Words>
  <Application>Microsoft Macintosh PowerPoint</Application>
  <PresentationFormat>On-screen Show (4:3)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Noto Symbol</vt:lpstr>
      <vt:lpstr>Default Theme</vt:lpstr>
      <vt:lpstr>Introduction to GoLang VMWare 19 November 2018</vt:lpstr>
      <vt:lpstr>About DI</vt:lpstr>
      <vt:lpstr>Our Customers Include</vt:lpstr>
      <vt:lpstr>About the Instructor</vt:lpstr>
      <vt:lpstr>About the GoLang Course</vt:lpstr>
      <vt:lpstr>About the GoLang Course</vt:lpstr>
      <vt:lpstr>Class Schedule</vt:lpstr>
      <vt:lpstr>Lab Setup (Please see LAB SETUP in Github)</vt:lpstr>
      <vt:lpstr>The Philosophy and History behind GoLang</vt:lpstr>
      <vt:lpstr>Introduction to GoLang (History)</vt:lpstr>
      <vt:lpstr>Introduction to GoLang (History)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Introduction to Golang (Philosophy)</vt:lpstr>
      <vt:lpstr>What does go NOT have? (and why)</vt:lpstr>
      <vt:lpstr>What does go NOT have? (and why)</vt:lpstr>
      <vt:lpstr>What does go NOT have? (and why)</vt:lpstr>
      <vt:lpstr>What does go NOT have? (and why)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Pombeiro, Fernando</cp:lastModifiedBy>
  <cp:revision>175</cp:revision>
  <dcterms:modified xsi:type="dcterms:W3CDTF">2018-10-14T19:36:46Z</dcterms:modified>
</cp:coreProperties>
</file>