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347" r:id="rId9"/>
    <p:sldId id="454" r:id="rId10"/>
    <p:sldId id="262" r:id="rId11"/>
    <p:sldId id="449" r:id="rId12"/>
    <p:sldId id="348" r:id="rId13"/>
    <p:sldId id="450" r:id="rId14"/>
    <p:sldId id="460" r:id="rId15"/>
    <p:sldId id="451" r:id="rId16"/>
    <p:sldId id="452" r:id="rId17"/>
    <p:sldId id="453" r:id="rId18"/>
    <p:sldId id="455" r:id="rId19"/>
    <p:sldId id="456" r:id="rId20"/>
    <p:sldId id="457" r:id="rId21"/>
    <p:sldId id="458" r:id="rId22"/>
    <p:sldId id="459" r:id="rId23"/>
    <p:sldId id="461" r:id="rId24"/>
    <p:sldId id="462" r:id="rId25"/>
    <p:sldId id="463" r:id="rId26"/>
    <p:sldId id="464" r:id="rId27"/>
    <p:sldId id="465" r:id="rId28"/>
    <p:sldId id="466" r:id="rId29"/>
    <p:sldId id="467" r:id="rId30"/>
    <p:sldId id="468" r:id="rId31"/>
    <p:sldId id="469" r:id="rId32"/>
    <p:sldId id="470" r:id="rId33"/>
    <p:sldId id="471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73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84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5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7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36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32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33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77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1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5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03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56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15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01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42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79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5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60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4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39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522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723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6133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56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304800" y="2209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905000" y="4000500"/>
            <a:ext cx="6400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rgbClr val="1920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057400" y="-609600"/>
            <a:ext cx="5029199" cy="89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2112" y="6705600"/>
            <a:ext cx="9141883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760217" y="6400800"/>
            <a:ext cx="383781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/>
              <a:t>VMWare</a:t>
            </a:r>
            <a:br>
              <a:rPr lang="en-US" sz="3600" dirty="0"/>
            </a:br>
            <a:r>
              <a:rPr lang="en-US" sz="3600" dirty="0"/>
              <a:t>19 November 2018</a:t>
            </a:r>
            <a:br>
              <a:rPr lang="en-US" sz="3600" dirty="0"/>
            </a:br>
            <a:r>
              <a:rPr lang="en-US" sz="3600" dirty="0"/>
              <a:t>by Fernando Pombeiro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golang">
            <a:extLst>
              <a:ext uri="{FF2B5EF4-FFF2-40B4-BE49-F238E27FC236}">
                <a16:creationId xmlns:a16="http://schemas.microsoft.com/office/drawing/2014/main" id="{5C1F3D8E-F545-2F4F-ABB1-CD01FE6D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563"/>
            <a:ext cx="8548098" cy="160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</a:t>
            </a:r>
            <a:r>
              <a:rPr lang="en-US" dirty="0" err="1"/>
              <a:t>GoLang</a:t>
            </a:r>
            <a:r>
              <a:rPr lang="en-US" dirty="0"/>
              <a:t> (History)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err="1"/>
              <a:t>GoLang</a:t>
            </a:r>
            <a:r>
              <a:rPr lang="en-US" dirty="0"/>
              <a:t> is a programming language designed by three Google engineers named </a:t>
            </a:r>
          </a:p>
          <a:p>
            <a:pPr lvl="1">
              <a:spcBef>
                <a:spcPts val="0"/>
              </a:spcBef>
            </a:pPr>
            <a:r>
              <a:rPr lang="en-US" dirty="0"/>
              <a:t>Robert </a:t>
            </a:r>
            <a:r>
              <a:rPr lang="en-US" dirty="0" err="1"/>
              <a:t>Griesemer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Rob Pike </a:t>
            </a:r>
          </a:p>
          <a:p>
            <a:pPr lvl="1">
              <a:spcBef>
                <a:spcPts val="0"/>
              </a:spcBef>
            </a:pPr>
            <a:r>
              <a:rPr lang="en-US" dirty="0"/>
              <a:t>Ken Thompson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1030" name="Picture 6" descr="Image result for golang">
            <a:extLst>
              <a:ext uri="{FF2B5EF4-FFF2-40B4-BE49-F238E27FC236}">
                <a16:creationId xmlns:a16="http://schemas.microsoft.com/office/drawing/2014/main" id="{0CA130B7-49BF-104A-82D9-FE4ABF92C22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71" y="2969232"/>
            <a:ext cx="3473308" cy="307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</a:t>
            </a:r>
            <a:r>
              <a:rPr lang="en-US" dirty="0" err="1"/>
              <a:t>GoLang</a:t>
            </a:r>
            <a:r>
              <a:rPr lang="en-US" dirty="0"/>
              <a:t> (History)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GOLANG is…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Statically typed- </a:t>
            </a:r>
            <a:r>
              <a:rPr lang="en-US" dirty="0"/>
              <a:t>meaning that type checking is done at compile time (this is to perform bugs). So you have to declare </a:t>
            </a:r>
            <a:r>
              <a:rPr lang="en-US" b="1" dirty="0"/>
              <a:t>type</a:t>
            </a:r>
            <a:r>
              <a:rPr lang="en-US" dirty="0"/>
              <a:t> (string, float, decimal,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when you declare a variable. This is different from Python, PHP, </a:t>
            </a:r>
            <a:r>
              <a:rPr lang="en-US" dirty="0" err="1"/>
              <a:t>etc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b="1" dirty="0"/>
              <a:t>Compiled</a:t>
            </a:r>
            <a:r>
              <a:rPr lang="en-US" dirty="0"/>
              <a:t>: As oppose to </a:t>
            </a:r>
            <a:r>
              <a:rPr lang="en-US" i="1" dirty="0"/>
              <a:t>interpreted</a:t>
            </a:r>
            <a:r>
              <a:rPr lang="en-US" dirty="0"/>
              <a:t>- meaning that compilers take the data that you put in to the program and make binaries out of it. </a:t>
            </a:r>
            <a:endParaRPr lang="en-US" b="1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2050" name="Picture 2" descr="https://blog.golang.org/gopher/header.jpg">
            <a:extLst>
              <a:ext uri="{FF2B5EF4-FFF2-40B4-BE49-F238E27FC236}">
                <a16:creationId xmlns:a16="http://schemas.microsoft.com/office/drawing/2014/main" id="{A535EDC7-99A7-C341-A2CD-391E83733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69" y="4350781"/>
            <a:ext cx="5013790" cy="180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697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Go was born out of a frustration (at Google) with existing languages</a:t>
            </a:r>
          </a:p>
          <a:p>
            <a:pPr>
              <a:spcBef>
                <a:spcPts val="0"/>
              </a:spcBef>
            </a:pPr>
            <a:r>
              <a:rPr lang="en-US" dirty="0"/>
              <a:t> It came about at a time when C++, C, or Java were the primary languages available. </a:t>
            </a:r>
          </a:p>
          <a:p>
            <a:pPr>
              <a:spcBef>
                <a:spcPts val="0"/>
              </a:spcBef>
            </a:pPr>
            <a:r>
              <a:rPr lang="en-US" dirty="0"/>
              <a:t> When dealing with things like concurrency programmers were forced to choose either:</a:t>
            </a:r>
          </a:p>
          <a:p>
            <a:pPr lvl="1">
              <a:spcBef>
                <a:spcPts val="0"/>
              </a:spcBef>
            </a:pPr>
            <a:r>
              <a:rPr lang="en-US" dirty="0"/>
              <a:t> Efficient compilation (close enough to bare metal to compile efficiently)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Efficient execution (fast)</a:t>
            </a:r>
          </a:p>
          <a:p>
            <a:pPr lvl="1">
              <a:spcBef>
                <a:spcPts val="0"/>
              </a:spcBef>
            </a:pPr>
            <a:r>
              <a:rPr lang="en-US" dirty="0"/>
              <a:t> Ease of programming (easily typed</a:t>
            </a:r>
          </a:p>
          <a:p>
            <a:pPr>
              <a:spcBef>
                <a:spcPts val="0"/>
              </a:spcBef>
            </a:pPr>
            <a:r>
              <a:rPr lang="en-US" dirty="0"/>
              <a:t> Go is designed to address all of these</a:t>
            </a:r>
          </a:p>
        </p:txBody>
      </p:sp>
    </p:spTree>
    <p:extLst>
      <p:ext uri="{BB962C8B-B14F-4D97-AF65-F5344CB8AC3E}">
        <p14:creationId xmlns:p14="http://schemas.microsoft.com/office/powerpoint/2010/main" val="242628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Go is designed to give you the ease of python with the </a:t>
            </a:r>
            <a:r>
              <a:rPr lang="en-US" b="1" dirty="0"/>
              <a:t>type safety</a:t>
            </a:r>
            <a:r>
              <a:rPr lang="en-US" dirty="0"/>
              <a:t> and </a:t>
            </a:r>
            <a:r>
              <a:rPr lang="en-US" b="1" dirty="0"/>
              <a:t>efficiency </a:t>
            </a:r>
            <a:r>
              <a:rPr lang="en-US" dirty="0"/>
              <a:t>of languages like C and C++. </a:t>
            </a:r>
          </a:p>
          <a:p>
            <a:pPr>
              <a:spcBef>
                <a:spcPts val="0"/>
              </a:spcBef>
            </a:pPr>
            <a:r>
              <a:rPr lang="en-US" dirty="0"/>
              <a:t> The primary concern of the design is to reduce clutter and complexity in the design: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 header files (no need to create a file containing function definitions before you…define the function)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 forward declarations (no need to define the function before, well….defining the function)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03BABCF4-5A92-AB46-8492-2679914C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690" y="4723287"/>
            <a:ext cx="2955604" cy="18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70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The philosophy here is several fold: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Quick Builds:</a:t>
            </a:r>
            <a:r>
              <a:rPr lang="en-US" dirty="0"/>
              <a:t> There is an apocryphal story that GO was conceived of during a 45 minute build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Dependency Control:</a:t>
            </a:r>
            <a:r>
              <a:rPr lang="en-US" dirty="0"/>
              <a:t> We’ll get into this later- but at Google, thanks to a lack of dependency control, builds were taking 45 minutes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Duplication of effort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Cost of updates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 Concurrency and multi-processing must be built in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03BABCF4-5A92-AB46-8492-2679914C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922" y="4836302"/>
            <a:ext cx="2955604" cy="18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21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The syntax of Golang seeks to reduce typing. </a:t>
            </a:r>
          </a:p>
          <a:p>
            <a:pPr>
              <a:spcBef>
                <a:spcPts val="0"/>
              </a:spcBef>
            </a:pPr>
            <a:r>
              <a:rPr lang="en-US" dirty="0"/>
              <a:t> Very light on restricted terms and keywords. </a:t>
            </a:r>
          </a:p>
          <a:p>
            <a:pPr>
              <a:spcBef>
                <a:spcPts val="0"/>
              </a:spcBef>
            </a:pPr>
            <a:r>
              <a:rPr lang="en-US" dirty="0"/>
              <a:t> No “stuttering”…so none of this garbage: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i="1" dirty="0" err="1"/>
              <a:t>foo.Foo</a:t>
            </a:r>
            <a:r>
              <a:rPr lang="en-US" i="1" dirty="0"/>
              <a:t>* </a:t>
            </a:r>
            <a:r>
              <a:rPr lang="en-US" i="1" dirty="0" err="1"/>
              <a:t>myFoo</a:t>
            </a:r>
            <a:r>
              <a:rPr lang="en-US" i="1" dirty="0"/>
              <a:t> = new(</a:t>
            </a:r>
            <a:r>
              <a:rPr lang="en-US" i="1" dirty="0" err="1"/>
              <a:t>foo.Foo</a:t>
            </a:r>
            <a:r>
              <a:rPr lang="en-US" i="1" dirty="0"/>
              <a:t>)</a:t>
            </a:r>
          </a:p>
          <a:p>
            <a:pPr>
              <a:spcBef>
                <a:spcPts val="0"/>
              </a:spcBef>
            </a:pPr>
            <a:r>
              <a:rPr lang="en-US" i="1" dirty="0"/>
              <a:t> Everything is declared exactly once (so no .h files)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03BABCF4-5A92-AB46-8492-2679914C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926" y="3993822"/>
            <a:ext cx="3390472" cy="217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499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Final rule: </a:t>
            </a:r>
            <a:r>
              <a:rPr lang="en-US" i="1" dirty="0"/>
              <a:t>There is no type hierarchy</a:t>
            </a:r>
            <a:r>
              <a:rPr lang="en-US" dirty="0"/>
              <a:t>. </a:t>
            </a:r>
          </a:p>
          <a:p>
            <a:pPr>
              <a:spcBef>
                <a:spcPts val="0"/>
              </a:spcBef>
            </a:pPr>
            <a:r>
              <a:rPr lang="en-US" dirty="0"/>
              <a:t> Types just “are”- they don’t have to announce their relationships…so parent objects and “</a:t>
            </a:r>
            <a:r>
              <a:rPr lang="en-US" b="1" dirty="0"/>
              <a:t>type Honda INHERETS FROM object Car…”</a:t>
            </a:r>
            <a:r>
              <a:rPr lang="en-US" dirty="0"/>
              <a:t> isn’t a thing.</a:t>
            </a:r>
          </a:p>
          <a:p>
            <a:pPr>
              <a:spcBef>
                <a:spcPts val="0"/>
              </a:spcBef>
            </a:pPr>
            <a:r>
              <a:rPr lang="en-US" dirty="0"/>
              <a:t> No more </a:t>
            </a:r>
            <a:r>
              <a:rPr lang="en-US" b="1" dirty="0" err="1"/>
              <a:t>superclasses</a:t>
            </a:r>
            <a:r>
              <a:rPr lang="en-US" b="1" dirty="0"/>
              <a:t> </a:t>
            </a:r>
            <a:r>
              <a:rPr lang="en-US" dirty="0"/>
              <a:t>(Kind of no classes at all, actually!)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5122" name="Picture 2" descr="Image result for golang">
            <a:extLst>
              <a:ext uri="{FF2B5EF4-FFF2-40B4-BE49-F238E27FC236}">
                <a16:creationId xmlns:a16="http://schemas.microsoft.com/office/drawing/2014/main" id="{A355F302-7CF4-0649-A0E2-EE17F329F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710" y="3733799"/>
            <a:ext cx="3048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233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Golang has an extensive library called </a:t>
            </a:r>
            <a:r>
              <a:rPr lang="en-US" i="1" dirty="0"/>
              <a:t>runtime</a:t>
            </a:r>
            <a:r>
              <a:rPr lang="en-US" dirty="0"/>
              <a:t> that does stuff like:</a:t>
            </a:r>
          </a:p>
          <a:p>
            <a:pPr lvl="2">
              <a:spcBef>
                <a:spcPts val="0"/>
              </a:spcBef>
            </a:pPr>
            <a:r>
              <a:rPr lang="en-US" dirty="0"/>
              <a:t> Garbage Collection (clean up unused objects and anything taking up memory)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Concurrency (</a:t>
            </a:r>
            <a:r>
              <a:rPr lang="en-US" b="1" dirty="0" err="1"/>
              <a:t>GoRoutines</a:t>
            </a:r>
            <a:r>
              <a:rPr lang="en-US" dirty="0"/>
              <a:t>- which we’ll get in to later)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Stack management</a:t>
            </a:r>
          </a:p>
          <a:p>
            <a:pPr lvl="2">
              <a:spcBef>
                <a:spcPts val="0"/>
              </a:spcBef>
            </a:pPr>
            <a:r>
              <a:rPr lang="en-US" dirty="0"/>
              <a:t> Much more…</a:t>
            </a:r>
          </a:p>
          <a:p>
            <a:pPr lvl="2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For Java folks out there- there is no Golang Virtual Machine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pic>
        <p:nvPicPr>
          <p:cNvPr id="6154" name="Picture 10" descr="Image result for golang and java">
            <a:extLst>
              <a:ext uri="{FF2B5EF4-FFF2-40B4-BE49-F238E27FC236}">
                <a16:creationId xmlns:a16="http://schemas.microsoft.com/office/drawing/2014/main" id="{A22C7C52-AB81-AD47-9525-4B1F49B37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51453"/>
            <a:ext cx="44196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449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Assertions: </a:t>
            </a:r>
            <a:r>
              <a:rPr lang="en-US" dirty="0"/>
              <a:t>To be honest- I find these super useful too…but the makers of GO felt that they can be used as an error handling crutch so when we want to say </a:t>
            </a:r>
            <a:r>
              <a:rPr lang="en-US" i="1" dirty="0"/>
              <a:t>“assert a = type </a:t>
            </a:r>
            <a:r>
              <a:rPr lang="en-US" i="1" dirty="0" err="1"/>
              <a:t>int</a:t>
            </a:r>
            <a:r>
              <a:rPr lang="en-US" i="1" dirty="0"/>
              <a:t>” </a:t>
            </a:r>
            <a:r>
              <a:rPr lang="en-US" dirty="0"/>
              <a:t>it frequently becomes a way for programmers to avoid proper error handling.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Generics:</a:t>
            </a:r>
            <a:r>
              <a:rPr lang="en-US" dirty="0"/>
              <a:t> This one will drive you crazy!!! And it’s the number one issue that I hear coders complain about with regards to Golang! But again- the philosophy of Go at it’s conception was scalability, readability, and concurrency. Polymorphic programming is not included in there…though they are talking about adding it.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183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sz="2000" b="1" dirty="0"/>
              <a:t>Exceptions:</a:t>
            </a:r>
            <a:r>
              <a:rPr lang="en-US" sz="2000" dirty="0"/>
              <a:t> So no </a:t>
            </a:r>
            <a:r>
              <a:rPr lang="en-US" sz="2000" i="1" dirty="0"/>
              <a:t>try-catch-finally</a:t>
            </a:r>
            <a:r>
              <a:rPr lang="en-US" sz="2000" dirty="0"/>
              <a:t> here. Why? The designers felt that it leads to convoluted code. You’ll see this again and again (as with assertions)- Go wants you to DEAL with your exceptions- not breeze past them. Instead Go uses several different methods to handle exception cases, including </a:t>
            </a:r>
            <a:r>
              <a:rPr lang="en-US" sz="2000" b="1" dirty="0"/>
              <a:t>Defer, Panic </a:t>
            </a:r>
            <a:r>
              <a:rPr lang="en-US" sz="2000" dirty="0"/>
              <a:t>and </a:t>
            </a:r>
            <a:r>
              <a:rPr lang="en-US" sz="2000" b="1" dirty="0"/>
              <a:t>Recover.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/>
              <a:t> </a:t>
            </a:r>
          </a:p>
          <a:p>
            <a:pPr lvl="1">
              <a:spcBef>
                <a:spcPts val="0"/>
              </a:spcBef>
            </a:pPr>
            <a:r>
              <a:rPr lang="en-US" sz="2000" b="1" dirty="0"/>
              <a:t>  Atomic Map operations: </a:t>
            </a:r>
            <a:r>
              <a:rPr lang="en-US" sz="2000" dirty="0"/>
              <a:t>So this one is fairly scary (it was for me) when doing complex multi-threaded operations. Basically- if you are hitting a map to auto-increment with multiple threads you *might* crash the program– or decrement when you mean to increment- but the designers decided on speed over safety in this case. 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  <p:pic>
        <p:nvPicPr>
          <p:cNvPr id="8194" name="Picture 2" descr="Image result for golang">
            <a:extLst>
              <a:ext uri="{FF2B5EF4-FFF2-40B4-BE49-F238E27FC236}">
                <a16:creationId xmlns:a16="http://schemas.microsoft.com/office/drawing/2014/main" id="{82BC4631-2256-5044-9352-23DCB6E6E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59" y="4915300"/>
            <a:ext cx="3349375" cy="168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60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76200" y="149603"/>
            <a:ext cx="8991600" cy="6771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DI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Founded in 2003; headquartered in Boulder, Colorado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Founder and CEO, Kelby Zorgdrager, has 20 years’ experience in Technical Learning and Development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40,000 developers trained in 30 countries since 2003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Managed and delivered learning solutions to more than 4,000 developers globally in 2014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200 different course offerings available in Open Source, Java development, web and mobile application development, cloud computing, and more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Object Orientation (or Objects at ALL….sort of): </a:t>
            </a:r>
            <a:r>
              <a:rPr lang="en-US" dirty="0"/>
              <a:t>So as stated before- Go has no </a:t>
            </a:r>
            <a:r>
              <a:rPr lang="en-US" b="1" dirty="0"/>
              <a:t>type hierarchy</a:t>
            </a:r>
            <a:r>
              <a:rPr lang="en-US" dirty="0"/>
              <a:t> in which a child inherits from a parent object.. Go uses something called </a:t>
            </a:r>
            <a:r>
              <a:rPr lang="en-US" b="1" dirty="0"/>
              <a:t>structs</a:t>
            </a:r>
            <a:r>
              <a:rPr lang="en-US" dirty="0"/>
              <a:t> which we will address shortly. That being said (and remember this): </a:t>
            </a:r>
            <a:r>
              <a:rPr lang="en-US" b="1" i="1" dirty="0"/>
              <a:t>INTERFACES</a:t>
            </a:r>
            <a:r>
              <a:rPr lang="en-US" dirty="0"/>
              <a:t> DO exist in Go!! We’ll also be discussing that shortly.</a:t>
            </a:r>
          </a:p>
          <a:p>
            <a:pPr lvl="1">
              <a:spcBef>
                <a:spcPts val="0"/>
              </a:spcBef>
            </a:pPr>
            <a:endParaRPr lang="en-US" b="1" dirty="0"/>
          </a:p>
          <a:p>
            <a:pPr lvl="1">
              <a:spcBef>
                <a:spcPts val="0"/>
              </a:spcBef>
            </a:pPr>
            <a:r>
              <a:rPr lang="en-US" b="1" dirty="0"/>
              <a:t> Method Overloading: </a:t>
            </a:r>
            <a:r>
              <a:rPr lang="en-US" dirty="0"/>
              <a:t>Because seriously- method overloading is a stupid, confusing, and utterly unnecessary way to code. Fight me. </a:t>
            </a:r>
            <a:r>
              <a:rPr lang="en-US" b="1" dirty="0"/>
              <a:t> </a:t>
            </a:r>
          </a:p>
          <a:p>
            <a:pPr lvl="1">
              <a:spcBef>
                <a:spcPts val="0"/>
              </a:spcBef>
            </a:pPr>
            <a:endParaRPr lang="en-US" b="1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  <p:pic>
        <p:nvPicPr>
          <p:cNvPr id="9218" name="Picture 2" descr="Image result for golang">
            <a:extLst>
              <a:ext uri="{FF2B5EF4-FFF2-40B4-BE49-F238E27FC236}">
                <a16:creationId xmlns:a16="http://schemas.microsoft.com/office/drawing/2014/main" id="{B895C06D-32C5-DB4A-A5D1-00FAA5382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624" y="4871241"/>
            <a:ext cx="2104775" cy="15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102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Implicit numeric conversions: </a:t>
            </a:r>
            <a:r>
              <a:rPr lang="en-US" dirty="0"/>
              <a:t>This one can be a PITA- </a:t>
            </a:r>
            <a:r>
              <a:rPr lang="en-US" i="1" dirty="0"/>
              <a:t>int64</a:t>
            </a:r>
            <a:r>
              <a:rPr lang="en-US" dirty="0"/>
              <a:t> is distinct from </a:t>
            </a:r>
            <a:r>
              <a:rPr lang="en-US" i="1" dirty="0" err="1"/>
              <a:t>int</a:t>
            </a:r>
            <a:r>
              <a:rPr lang="en-US" dirty="0"/>
              <a:t> in Go and mixing these up will not result in implicit conversions…it’ll just break your stuff. Again, though- SPEED is the concern here and keeping tight static control of types is paramount in Go. That being said- </a:t>
            </a:r>
            <a:r>
              <a:rPr lang="en-US" b="1" dirty="0"/>
              <a:t>constants</a:t>
            </a:r>
            <a:r>
              <a:rPr lang="en-US" dirty="0"/>
              <a:t> in Go go a long way towards ameliorating this issue.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b="1" dirty="0"/>
          </a:p>
          <a:p>
            <a:pPr lvl="1">
              <a:spcBef>
                <a:spcPts val="0"/>
              </a:spcBef>
            </a:pPr>
            <a:r>
              <a:rPr lang="en-US" b="1" dirty="0"/>
              <a:t> Variant types: </a:t>
            </a:r>
            <a:r>
              <a:rPr lang="en-US" dirty="0"/>
              <a:t>Basically this would provide a way to say “a variable may be any of these three types but ONLY these three types”. Nope. Speed.</a:t>
            </a:r>
            <a:r>
              <a:rPr lang="en-US" b="1" dirty="0"/>
              <a:t> </a:t>
            </a:r>
          </a:p>
          <a:p>
            <a:pPr lvl="1">
              <a:spcBef>
                <a:spcPts val="0"/>
              </a:spcBef>
            </a:pPr>
            <a:endParaRPr lang="en-US" b="1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  <p:pic>
        <p:nvPicPr>
          <p:cNvPr id="11266" name="Picture 2" descr="Image result for golang">
            <a:extLst>
              <a:ext uri="{FF2B5EF4-FFF2-40B4-BE49-F238E27FC236}">
                <a16:creationId xmlns:a16="http://schemas.microsoft.com/office/drawing/2014/main" id="{75C7348A-7AF0-7640-A362-23002A66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95" y="4995073"/>
            <a:ext cx="1417833" cy="162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554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DEPENDENCY CONTROL: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 Let’s take a quick look at how we import a package: </a:t>
            </a:r>
          </a:p>
          <a:p>
            <a:pPr lvl="3">
              <a:spcBef>
                <a:spcPts val="0"/>
              </a:spcBef>
            </a:pPr>
            <a:r>
              <a:rPr lang="en-US" dirty="0">
                <a:latin typeface="American Typewriter" panose="02090604020004020304" pitchFamily="18" charset="77"/>
              </a:rPr>
              <a:t>import “encoding/</a:t>
            </a:r>
            <a:r>
              <a:rPr lang="en-US" dirty="0" err="1">
                <a:latin typeface="American Typewriter" panose="02090604020004020304" pitchFamily="18" charset="77"/>
              </a:rPr>
              <a:t>json</a:t>
            </a:r>
            <a:r>
              <a:rPr lang="en-US" dirty="0">
                <a:latin typeface="American Typewriter" panose="02090604020004020304" pitchFamily="18" charset="77"/>
              </a:rPr>
              <a:t>”</a:t>
            </a:r>
          </a:p>
          <a:p>
            <a:pPr lvl="2">
              <a:spcBef>
                <a:spcPts val="0"/>
              </a:spcBef>
            </a:pPr>
            <a:r>
              <a:rPr lang="en-US" dirty="0"/>
              <a:t> Here’s the thing with Go: If you don’t use that dependency in the package that you are importing it in to you get an </a:t>
            </a:r>
            <a:r>
              <a:rPr lang="en-US" b="1" dirty="0"/>
              <a:t>error </a:t>
            </a:r>
            <a:r>
              <a:rPr lang="en-US" dirty="0"/>
              <a:t>at compile time.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Not a warning…an </a:t>
            </a:r>
            <a:r>
              <a:rPr lang="en-US" b="1" dirty="0"/>
              <a:t>error</a:t>
            </a:r>
            <a:r>
              <a:rPr lang="en-US" dirty="0"/>
              <a:t>. This is to </a:t>
            </a:r>
            <a:r>
              <a:rPr lang="en-US" i="1" dirty="0"/>
              <a:t>force you to manage your dependencies and keep your compile time low</a:t>
            </a:r>
            <a:r>
              <a:rPr lang="en-US" dirty="0"/>
              <a:t>.</a:t>
            </a:r>
          </a:p>
          <a:p>
            <a:pPr lvl="2">
              <a:spcBef>
                <a:spcPts val="0"/>
              </a:spcBef>
            </a:pPr>
            <a:r>
              <a:rPr lang="en-US" dirty="0"/>
              <a:t>Here’s a sample:</a:t>
            </a:r>
          </a:p>
          <a:p>
            <a:pPr lvl="3"/>
            <a:r>
              <a:rPr lang="en-US" dirty="0"/>
              <a:t>package A imports package B;</a:t>
            </a:r>
          </a:p>
          <a:p>
            <a:pPr lvl="3"/>
            <a:r>
              <a:rPr lang="en-US" dirty="0"/>
              <a:t>package B imports package C;</a:t>
            </a:r>
          </a:p>
          <a:p>
            <a:pPr lvl="3"/>
            <a:r>
              <a:rPr lang="en-US" dirty="0"/>
              <a:t>package A does </a:t>
            </a:r>
            <a:r>
              <a:rPr lang="en-US" i="1" dirty="0"/>
              <a:t>not</a:t>
            </a:r>
            <a:r>
              <a:rPr lang="en-US" dirty="0"/>
              <a:t> import package C</a:t>
            </a:r>
          </a:p>
          <a:p>
            <a:pPr lvl="2"/>
            <a:r>
              <a:rPr lang="en-US" i="1" dirty="0"/>
              <a:t>Files are read only once! So first C is compiled, then B is compiled, then A is compiled…then linked. </a:t>
            </a:r>
          </a:p>
          <a:p>
            <a:pPr lvl="2"/>
            <a:r>
              <a:rPr lang="en-US" i="1" dirty="0"/>
              <a:t>Package A will read the file for B EXACTLY ONCE.</a:t>
            </a:r>
          </a:p>
          <a:p>
            <a:pPr lvl="3">
              <a:spcBef>
                <a:spcPts val="0"/>
              </a:spcBef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4552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30504"/>
            <a:ext cx="8991600" cy="33442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Packages: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 These are designed for simplicity and ease of understanding!</a:t>
            </a:r>
          </a:p>
          <a:p>
            <a:pPr lvl="2">
              <a:spcBef>
                <a:spcPts val="0"/>
              </a:spcBef>
            </a:pPr>
            <a:r>
              <a:rPr lang="en-US" dirty="0"/>
              <a:t>Every file starts with a package clause, for example:</a:t>
            </a:r>
          </a:p>
          <a:p>
            <a:pPr lvl="3">
              <a:spcBef>
                <a:spcPts val="0"/>
              </a:spcBef>
            </a:pPr>
            <a:r>
              <a:rPr lang="en-US" dirty="0">
                <a:latin typeface="American Typewriter" panose="02090604020004020304" pitchFamily="18" charset="77"/>
              </a:rPr>
              <a:t>package </a:t>
            </a:r>
            <a:r>
              <a:rPr lang="en-US" dirty="0" err="1">
                <a:latin typeface="American Typewriter" panose="02090604020004020304" pitchFamily="18" charset="77"/>
              </a:rPr>
              <a:t>json</a:t>
            </a:r>
            <a:endParaRPr lang="en-US" dirty="0">
              <a:latin typeface="American Typewriter" panose="02090604020004020304" pitchFamily="18" charset="77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latin typeface="+mn-lt"/>
              </a:rPr>
              <a:t>…will be at the top of the file. </a:t>
            </a:r>
            <a:r>
              <a:rPr lang="en-US" b="1" dirty="0">
                <a:latin typeface="+mn-lt"/>
              </a:rPr>
              <a:t>Keep these simple and straightforward!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+mn-lt"/>
              </a:rPr>
              <a:t>Packages can be imported by their path (as in python, </a:t>
            </a:r>
            <a:r>
              <a:rPr lang="en-US" dirty="0" err="1">
                <a:latin typeface="+mn-lt"/>
              </a:rPr>
              <a:t>javascript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)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+mn-lt"/>
              </a:rPr>
              <a:t> Package import/export is decided </a:t>
            </a:r>
            <a:r>
              <a:rPr lang="en-US" i="1" dirty="0">
                <a:latin typeface="+mn-lt"/>
              </a:rPr>
              <a:t>within the name of the package </a:t>
            </a:r>
            <a:r>
              <a:rPr lang="en-US" dirty="0">
                <a:latin typeface="+mn-lt"/>
              </a:rPr>
              <a:t>depending on whether or not the first letter is capitalized…so:</a:t>
            </a:r>
          </a:p>
          <a:p>
            <a:pPr lvl="3">
              <a:spcBef>
                <a:spcPts val="0"/>
              </a:spcBef>
            </a:pPr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American Typewriter" panose="02090604020004020304" pitchFamily="18" charset="77"/>
              </a:rPr>
              <a:t>struct </a:t>
            </a:r>
            <a:r>
              <a:rPr lang="en-US" b="1" dirty="0" err="1">
                <a:latin typeface="American Typewriter" panose="02090604020004020304" pitchFamily="18" charset="77"/>
              </a:rPr>
              <a:t>Fernisawesome</a:t>
            </a:r>
            <a:r>
              <a:rPr lang="en-US" b="1" dirty="0">
                <a:latin typeface="American Typewriter" panose="02090604020004020304" pitchFamily="18" charset="77"/>
              </a:rPr>
              <a:t> </a:t>
            </a:r>
            <a:r>
              <a:rPr lang="en-US" dirty="0">
                <a:latin typeface="+mn-lt"/>
              </a:rPr>
              <a:t>will be exported (public) while</a:t>
            </a:r>
          </a:p>
          <a:p>
            <a:pPr lvl="3">
              <a:spcBef>
                <a:spcPts val="0"/>
              </a:spcBef>
            </a:pPr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American Typewriter" panose="02090604020004020304" pitchFamily="18" charset="77"/>
              </a:rPr>
              <a:t>struct </a:t>
            </a:r>
            <a:r>
              <a:rPr lang="en-US" b="1" dirty="0" err="1">
                <a:latin typeface="American Typewriter" panose="02090604020004020304" pitchFamily="18" charset="77"/>
              </a:rPr>
              <a:t>fernisawesome</a:t>
            </a:r>
            <a:r>
              <a:rPr lang="en-US" b="1" dirty="0">
                <a:latin typeface="American Typewriter" panose="02090604020004020304" pitchFamily="18" charset="77"/>
              </a:rPr>
              <a:t> </a:t>
            </a:r>
            <a:r>
              <a:rPr lang="en-US" dirty="0">
                <a:latin typeface="+mn-lt"/>
              </a:rPr>
              <a:t>will only be used within the package</a:t>
            </a:r>
            <a:endParaRPr lang="en-US" b="1" dirty="0">
              <a:latin typeface="+mn-lt"/>
            </a:endParaRPr>
          </a:p>
          <a:p>
            <a:pPr marL="1047750" lvl="2" indent="0">
              <a:spcBef>
                <a:spcPts val="0"/>
              </a:spcBef>
              <a:buNone/>
            </a:pPr>
            <a:endParaRPr lang="en-US" b="1" dirty="0"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latin typeface="+mn-lt"/>
            </a:endParaRP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2054" name="Picture 6" descr="Image result for golang">
            <a:extLst>
              <a:ext uri="{FF2B5EF4-FFF2-40B4-BE49-F238E27FC236}">
                <a16:creationId xmlns:a16="http://schemas.microsoft.com/office/drawing/2014/main" id="{762F7CC1-155A-2540-857F-316754E9F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919" y="5386132"/>
            <a:ext cx="2771668" cy="99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131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Scope: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SIMPLICITY</a:t>
            </a:r>
            <a:r>
              <a:rPr lang="en-US" dirty="0"/>
              <a:t> is the name of the game here…so as with everything else- scoping in Golang is built for simplicity:</a:t>
            </a:r>
          </a:p>
          <a:p>
            <a:pPr lvl="3"/>
            <a:r>
              <a:rPr lang="en-US" dirty="0"/>
              <a:t>universe (predeclared identifiers such as </a:t>
            </a:r>
            <a:r>
              <a:rPr lang="en-US" dirty="0" err="1"/>
              <a:t>int</a:t>
            </a:r>
            <a:r>
              <a:rPr lang="en-US" dirty="0"/>
              <a:t> and string)</a:t>
            </a:r>
          </a:p>
          <a:p>
            <a:pPr lvl="3"/>
            <a:r>
              <a:rPr lang="en-US" dirty="0"/>
              <a:t>package (all the source files of a package live at the same scope)</a:t>
            </a:r>
          </a:p>
          <a:p>
            <a:pPr lvl="3"/>
            <a:r>
              <a:rPr lang="en-US" dirty="0"/>
              <a:t>file (for package import renames only; not very important in practice)</a:t>
            </a:r>
          </a:p>
          <a:p>
            <a:pPr lvl="3"/>
            <a:r>
              <a:rPr lang="en-US" dirty="0"/>
              <a:t>function (the usual)</a:t>
            </a:r>
          </a:p>
          <a:p>
            <a:pPr lvl="3"/>
            <a:r>
              <a:rPr lang="en-US" dirty="0"/>
              <a:t>block (the usual)</a:t>
            </a:r>
          </a:p>
          <a:p>
            <a:pPr lvl="2"/>
            <a:r>
              <a:rPr lang="en-US" dirty="0"/>
              <a:t> There is no implicit or EXPLICIT </a:t>
            </a:r>
            <a:r>
              <a:rPr lang="en-US" i="1" dirty="0"/>
              <a:t>this</a:t>
            </a:r>
            <a:r>
              <a:rPr lang="en-US" dirty="0"/>
              <a:t>…so if you have a struct called “</a:t>
            </a:r>
            <a:r>
              <a:rPr lang="en-US" dirty="0" err="1"/>
              <a:t>luke</a:t>
            </a:r>
            <a:r>
              <a:rPr lang="en-US" dirty="0"/>
              <a:t>” as a receiver of output from a function it is always written as: “</a:t>
            </a:r>
            <a:r>
              <a:rPr lang="en-US" dirty="0" err="1"/>
              <a:t>luke.ReceivesFromTheForce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Again- because Satan designed method overloading and he has not accessed Go- “</a:t>
            </a:r>
            <a:r>
              <a:rPr lang="en-US" dirty="0" err="1"/>
              <a:t>x.M</a:t>
            </a:r>
            <a:r>
              <a:rPr lang="en-US" dirty="0"/>
              <a:t>” </a:t>
            </a:r>
            <a:r>
              <a:rPr lang="en-US" b="1" i="1" dirty="0"/>
              <a:t>always</a:t>
            </a:r>
            <a:r>
              <a:rPr lang="en-US" dirty="0"/>
              <a:t> refers to a single function “M” in ”x”</a:t>
            </a:r>
          </a:p>
          <a:p>
            <a:pPr lvl="3">
              <a:spcBef>
                <a:spcPts val="0"/>
              </a:spcBef>
            </a:pPr>
            <a:endParaRPr lang="en-US" b="1" dirty="0">
              <a:latin typeface="+mn-lt"/>
            </a:endParaRP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232B5787-9848-CC46-B8D4-98D840068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42" y="2486346"/>
            <a:ext cx="1459360" cy="16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43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Concurrency: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>
                <a:latin typeface="+mn-lt"/>
              </a:rPr>
              <a:t>This is a </a:t>
            </a:r>
            <a:r>
              <a:rPr lang="en-US" b="1" dirty="0">
                <a:latin typeface="+mn-lt"/>
              </a:rPr>
              <a:t>big one</a:t>
            </a:r>
            <a:r>
              <a:rPr lang="en-US" dirty="0">
                <a:latin typeface="+mn-lt"/>
              </a:rPr>
              <a:t> in the Go world- at the language level Java and C lack in-built concurrency…which hurts them in the modern multi-core processing world. GO embodies a variant of </a:t>
            </a:r>
            <a:r>
              <a:rPr lang="en-US" dirty="0"/>
              <a:t>Communicating Sequential Processes (CSP)</a:t>
            </a:r>
            <a:r>
              <a:rPr lang="en-US" dirty="0">
                <a:latin typeface="+mn-lt"/>
              </a:rPr>
              <a:t> with first class channels. 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+mn-lt"/>
              </a:rPr>
              <a:t>Go is </a:t>
            </a:r>
            <a:r>
              <a:rPr lang="en-US" b="1" dirty="0">
                <a:latin typeface="+mn-lt"/>
              </a:rPr>
              <a:t>not</a:t>
            </a:r>
            <a:r>
              <a:rPr lang="en-US" dirty="0">
                <a:latin typeface="+mn-lt"/>
              </a:rPr>
              <a:t> memory-safe in the presence of concurrency- sharing is legal and you can pass a pointer over a channel. This can lead to some bad practices BUT the philosophy here is </a:t>
            </a:r>
            <a:r>
              <a:rPr lang="en-US" dirty="0"/>
              <a:t>"Don't communicate by sharing memory, share memory by communicating." </a:t>
            </a:r>
          </a:p>
          <a:p>
            <a:pPr lvl="2">
              <a:spcBef>
                <a:spcPts val="0"/>
              </a:spcBef>
            </a:pPr>
            <a:r>
              <a:rPr lang="en-US" b="1" dirty="0">
                <a:latin typeface="+mn-lt"/>
              </a:rPr>
              <a:t>GOROUTINES- </a:t>
            </a:r>
            <a:r>
              <a:rPr lang="en-US" dirty="0">
                <a:latin typeface="+mn-lt"/>
              </a:rPr>
              <a:t>are how Go handles concurrency- it multiplexes independently executing functions into a set of threads. </a:t>
            </a:r>
          </a:p>
          <a:p>
            <a:pPr lvl="2">
              <a:spcBef>
                <a:spcPts val="0"/>
              </a:spcBef>
            </a:pP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We’ll go much deeper into this later </a:t>
            </a:r>
            <a:r>
              <a:rPr lang="en-US" dirty="0">
                <a:latin typeface="+mn-lt"/>
                <a:sym typeface="Wingdings" pitchFamily="2" charset="2"/>
              </a:rPr>
              <a:t></a:t>
            </a:r>
            <a:endParaRPr lang="en-US" b="1" dirty="0">
              <a:latin typeface="+mn-lt"/>
            </a:endParaRP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4098" name="Picture 2" descr="Image result for golang">
            <a:extLst>
              <a:ext uri="{FF2B5EF4-FFF2-40B4-BE49-F238E27FC236}">
                <a16:creationId xmlns:a16="http://schemas.microsoft.com/office/drawing/2014/main" id="{043F5337-3781-194F-92A0-8D0349345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67413" y="5589142"/>
            <a:ext cx="1103494" cy="102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76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Garbage collection</a:t>
            </a:r>
          </a:p>
          <a:p>
            <a:pPr lvl="2">
              <a:spcBef>
                <a:spcPts val="0"/>
              </a:spcBef>
            </a:pPr>
            <a:r>
              <a:rPr lang="en-US" dirty="0"/>
              <a:t> Obviously this is a vast improvement of C/C++ where managing garbage collection can hinder the speed at which you can program.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Go DOES do automatic garbage collection but for the purposes of this program we will not be messing with memory allocation.</a:t>
            </a:r>
          </a:p>
          <a:p>
            <a:pPr lvl="2">
              <a:spcBef>
                <a:spcPts val="0"/>
              </a:spcBef>
            </a:pPr>
            <a:r>
              <a:rPr lang="en-US" dirty="0"/>
              <a:t> That being said- if you want to mess with memory management (and garbage collection yourself) GO </a:t>
            </a:r>
            <a:r>
              <a:rPr lang="en-US" b="1" dirty="0"/>
              <a:t>does</a:t>
            </a:r>
            <a:r>
              <a:rPr lang="en-US" dirty="0"/>
              <a:t> allow you to, to some degree, go “under the hood” to mess with that stuff. 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4098" name="Picture 2" descr="Image result for golang">
            <a:extLst>
              <a:ext uri="{FF2B5EF4-FFF2-40B4-BE49-F238E27FC236}">
                <a16:creationId xmlns:a16="http://schemas.microsoft.com/office/drawing/2014/main" id="{043F5337-3781-194F-92A0-8D0349345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132" y="4664466"/>
            <a:ext cx="1648446" cy="144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959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Composition…. NOT Inheritance</a:t>
            </a:r>
          </a:p>
          <a:p>
            <a:pPr lvl="2">
              <a:spcBef>
                <a:spcPts val="0"/>
              </a:spcBef>
            </a:pPr>
            <a:r>
              <a:rPr lang="en-US" dirty="0"/>
              <a:t> As addressed earlier- GOLANG doesn’t have a “type hierarchy”…</a:t>
            </a:r>
            <a:r>
              <a:rPr lang="en-US" dirty="0" err="1"/>
              <a:t>i.e</a:t>
            </a:r>
            <a:r>
              <a:rPr lang="en-US" dirty="0"/>
              <a:t>: there are no “super” objects and children.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Inheritance? Not so much a thing here.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Types just “are”</a:t>
            </a:r>
          </a:p>
          <a:p>
            <a:pPr lvl="2">
              <a:spcBef>
                <a:spcPts val="0"/>
              </a:spcBef>
            </a:pPr>
            <a:r>
              <a:rPr lang="en-US" i="1" dirty="0"/>
              <a:t> This is going to be tough for my Object Oriented programmers out there to adapt to!</a:t>
            </a:r>
          </a:p>
          <a:p>
            <a:pPr lvl="2">
              <a:spcBef>
                <a:spcPts val="0"/>
              </a:spcBef>
            </a:pPr>
            <a:endParaRPr lang="en-US" i="1" dirty="0"/>
          </a:p>
          <a:p>
            <a:pPr lvl="2">
              <a:spcBef>
                <a:spcPts val="0"/>
              </a:spcBef>
            </a:pPr>
            <a:r>
              <a:rPr lang="en-US" dirty="0"/>
              <a:t> The philosophical ideal behind this decision has to do with the need for object-oriented programs to </a:t>
            </a:r>
            <a:r>
              <a:rPr lang="en-US" i="1" dirty="0"/>
              <a:t>over-design</a:t>
            </a:r>
            <a:r>
              <a:rPr lang="en-US" dirty="0"/>
              <a:t> during the initial design phase…. Due to the tight inheritance relationships between objects programmers must design high level objects sufficiently abstract to handle </a:t>
            </a:r>
            <a:r>
              <a:rPr lang="en-US" b="1" i="1" dirty="0"/>
              <a:t>any case that the code might be used for</a:t>
            </a:r>
            <a:r>
              <a:rPr lang="en-US" dirty="0"/>
              <a:t>.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3798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Composition…. NOT Inheritance (continued)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The creators of Go felt (and I agree) that </a:t>
            </a:r>
            <a:r>
              <a:rPr lang="en-US" b="1" dirty="0"/>
              <a:t>polymorphism</a:t>
            </a:r>
            <a:r>
              <a:rPr lang="en-US" dirty="0"/>
              <a:t> created more problems than it helped with and that it would be nicer to have a statically defined </a:t>
            </a:r>
            <a:r>
              <a:rPr lang="en-US" b="1" dirty="0"/>
              <a:t>interface</a:t>
            </a:r>
            <a:r>
              <a:rPr lang="en-US" dirty="0"/>
              <a:t> that enforces a </a:t>
            </a:r>
            <a:r>
              <a:rPr lang="en-US" b="1" dirty="0"/>
              <a:t>uniformity of behavior</a:t>
            </a:r>
            <a:r>
              <a:rPr lang="en-US" dirty="0"/>
              <a:t> of a method.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This is part of the “define once” philosophy  (and keep it simple). 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7170" name="Picture 2" descr="Image result for golang">
            <a:extLst>
              <a:ext uri="{FF2B5EF4-FFF2-40B4-BE49-F238E27FC236}">
                <a16:creationId xmlns:a16="http://schemas.microsoft.com/office/drawing/2014/main" id="{E1D98BB3-4F88-A243-A1BE-9DFB4AE5B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5062" y="3595650"/>
            <a:ext cx="3057918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238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Composition…. NOT Inheritance (continued)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To get around the loss of ability to use inheritance, Go instead utilizes </a:t>
            </a:r>
            <a:r>
              <a:rPr lang="en-US" b="1" dirty="0"/>
              <a:t>interfaces</a:t>
            </a:r>
            <a:r>
              <a:rPr lang="en-US" dirty="0"/>
              <a:t> (we’ll get more into this later).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Interfaces</a:t>
            </a:r>
            <a:r>
              <a:rPr lang="en-US" dirty="0"/>
              <a:t> in GO do not use the “implements” name but “implementing” methods is what they do! They allow us a level of abstraction to implement methods. </a:t>
            </a:r>
          </a:p>
          <a:p>
            <a:pPr lvl="2">
              <a:spcBef>
                <a:spcPts val="0"/>
              </a:spcBef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D6768-38F0-C74D-8860-EC7F195304AE}"/>
              </a:ext>
            </a:extLst>
          </p:cNvPr>
          <p:cNvSpPr txBox="1"/>
          <p:nvPr/>
        </p:nvSpPr>
        <p:spPr>
          <a:xfrm>
            <a:off x="7233007" y="58151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194" name="Picture 2" descr="Image result for golang">
            <a:extLst>
              <a:ext uri="{FF2B5EF4-FFF2-40B4-BE49-F238E27FC236}">
                <a16:creationId xmlns:a16="http://schemas.microsoft.com/office/drawing/2014/main" id="{4859269F-6932-E747-81B0-53D959139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657" y="3681572"/>
            <a:ext cx="4837060" cy="271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87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Customers Include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rPr>
              <a:t>Copyright DevelopIntelligence LLC</a:t>
            </a:r>
          </a:p>
        </p:txBody>
      </p:sp>
      <p:pic>
        <p:nvPicPr>
          <p:cNvPr id="72" name="Shape 72" descr="appl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674" y="1723374"/>
            <a:ext cx="658025" cy="763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 descr="eba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9260" y="5444232"/>
            <a:ext cx="1875867" cy="693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 descr="salesforc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11742" y="2988047"/>
            <a:ext cx="1463039" cy="935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 descr="starbucks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75407" y="1663609"/>
            <a:ext cx="914400" cy="932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 descr="head_log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91528" y="5625019"/>
            <a:ext cx="1832237" cy="57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 descr="autodesk_logo_screen_color_black_medium.jpg"/>
          <p:cNvPicPr preferRelativeResize="0"/>
          <p:nvPr/>
        </p:nvPicPr>
        <p:blipFill rotWithShape="1">
          <a:blip r:embed="rId8">
            <a:alphaModFix/>
          </a:blip>
          <a:srcRect t="32667" b="32667"/>
          <a:stretch/>
        </p:blipFill>
        <p:spPr>
          <a:xfrm>
            <a:off x="1993656" y="3128400"/>
            <a:ext cx="1854846" cy="64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 descr="LibertyMutu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62316" y="4292646"/>
            <a:ext cx="2398239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 descr="Time Warn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43249" y="1842885"/>
            <a:ext cx="2356501" cy="60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 descr="Intuit.png"/>
          <p:cNvPicPr preferRelativeResize="0"/>
          <p:nvPr/>
        </p:nvPicPr>
        <p:blipFill rotWithShape="1">
          <a:blip r:embed="rId11">
            <a:alphaModFix/>
          </a:blip>
          <a:srcRect l="11371" t="11157" r="10650" b="18595"/>
          <a:stretch/>
        </p:blipFill>
        <p:spPr>
          <a:xfrm>
            <a:off x="6644868" y="1842885"/>
            <a:ext cx="1405968" cy="55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 descr="VMware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07657" y="4442010"/>
            <a:ext cx="2121317" cy="48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 descr="yahoo_word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075942" y="4367305"/>
            <a:ext cx="1648967" cy="658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 descr="oracle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301226" y="3023811"/>
            <a:ext cx="2224373" cy="81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 descr="AOL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570697" y="5565255"/>
            <a:ext cx="1653852" cy="554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 descr="logo_usbank_siteheader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83480" y="5503996"/>
            <a:ext cx="2058065" cy="756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 descr="1625_3344_ADP_Red.gif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29748" y="2994493"/>
            <a:ext cx="1399134" cy="87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 descr="Dell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77978" y="4252303"/>
            <a:ext cx="893503" cy="89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Error handling: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/>
              <a:t>No control structure when handling errors: an error IS or it isn’t. </a:t>
            </a:r>
          </a:p>
          <a:p>
            <a:pPr lvl="2">
              <a:spcBef>
                <a:spcPts val="0"/>
              </a:spcBef>
            </a:pP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 If an error IS- GO does NOT allow you to pass it up the stack; it uses a very basic “if-return” syntax…</a:t>
            </a:r>
          </a:p>
          <a:p>
            <a:pPr lvl="2">
              <a:spcBef>
                <a:spcPts val="0"/>
              </a:spcBef>
            </a:pPr>
            <a:r>
              <a:rPr lang="en-US" dirty="0"/>
              <a:t>So no JAVA/Python/</a:t>
            </a:r>
            <a:r>
              <a:rPr lang="en-US" dirty="0" err="1"/>
              <a:t>Javascript</a:t>
            </a:r>
            <a:r>
              <a:rPr lang="en-US" dirty="0"/>
              <a:t> “try-catch-finally” here!</a:t>
            </a:r>
          </a:p>
          <a:p>
            <a:pPr lvl="2">
              <a:spcBef>
                <a:spcPts val="0"/>
              </a:spcBef>
            </a:pPr>
            <a:r>
              <a:rPr lang="en-US" dirty="0"/>
              <a:t>Basically- if you go to open a file and it isn’t there- here is Go’s error construct: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D6768-38F0-C74D-8860-EC7F195304AE}"/>
              </a:ext>
            </a:extLst>
          </p:cNvPr>
          <p:cNvSpPr txBox="1"/>
          <p:nvPr/>
        </p:nvSpPr>
        <p:spPr>
          <a:xfrm>
            <a:off x="7233007" y="58151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823BFA-AF36-1D4B-A762-70C17D4033C5}"/>
              </a:ext>
            </a:extLst>
          </p:cNvPr>
          <p:cNvSpPr/>
          <p:nvPr/>
        </p:nvSpPr>
        <p:spPr>
          <a:xfrm>
            <a:off x="1233833" y="4243676"/>
            <a:ext cx="59991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merican Typewriter" panose="02090604020004020304" pitchFamily="18" charset="77"/>
              </a:rPr>
              <a:t>f, err := </a:t>
            </a:r>
            <a:r>
              <a:rPr lang="en-US" sz="2400" dirty="0" err="1">
                <a:latin typeface="American Typewriter" panose="02090604020004020304" pitchFamily="18" charset="77"/>
              </a:rPr>
              <a:t>os.Open</a:t>
            </a:r>
            <a:r>
              <a:rPr lang="en-US" sz="2400" dirty="0">
                <a:latin typeface="American Typewriter" panose="02090604020004020304" pitchFamily="18" charset="77"/>
              </a:rPr>
              <a:t>(</a:t>
            </a:r>
            <a:r>
              <a:rPr lang="en-US" sz="2400" dirty="0" err="1">
                <a:latin typeface="American Typewriter" panose="02090604020004020304" pitchFamily="18" charset="77"/>
              </a:rPr>
              <a:t>fileName</a:t>
            </a:r>
            <a:r>
              <a:rPr lang="en-US" sz="2400" dirty="0">
                <a:latin typeface="American Typewriter" panose="02090604020004020304" pitchFamily="18" charset="77"/>
              </a:rPr>
              <a:t>) </a:t>
            </a:r>
          </a:p>
          <a:p>
            <a:r>
              <a:rPr lang="en-US" sz="2400" dirty="0">
                <a:latin typeface="American Typewriter" panose="02090604020004020304" pitchFamily="18" charset="77"/>
              </a:rPr>
              <a:t>if err != nil { </a:t>
            </a:r>
          </a:p>
          <a:p>
            <a:r>
              <a:rPr lang="en-US" sz="2400" dirty="0">
                <a:latin typeface="American Typewriter" panose="02090604020004020304" pitchFamily="18" charset="77"/>
              </a:rPr>
              <a:t>return err</a:t>
            </a:r>
          </a:p>
          <a:p>
            <a:r>
              <a:rPr lang="en-US" sz="2400" dirty="0">
                <a:latin typeface="American Typewriter" panose="02090604020004020304" pitchFamily="18" charset="77"/>
              </a:rPr>
              <a:t> }</a:t>
            </a:r>
          </a:p>
        </p:txBody>
      </p:sp>
      <p:pic>
        <p:nvPicPr>
          <p:cNvPr id="10242" name="Picture 2" descr="Image result for golang">
            <a:extLst>
              <a:ext uri="{FF2B5EF4-FFF2-40B4-BE49-F238E27FC236}">
                <a16:creationId xmlns:a16="http://schemas.microsoft.com/office/drawing/2014/main" id="{C815D44F-0F1C-314E-B27A-B8B22AF53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947" y="375364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057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To summarize: GOLANG is designed to do the following:</a:t>
            </a:r>
          </a:p>
          <a:p>
            <a:pPr lvl="2"/>
            <a:r>
              <a:rPr lang="en-US" dirty="0"/>
              <a:t>Clear dependencies</a:t>
            </a:r>
          </a:p>
          <a:p>
            <a:pPr lvl="2"/>
            <a:r>
              <a:rPr lang="en-US" dirty="0"/>
              <a:t>Clear syntax</a:t>
            </a:r>
          </a:p>
          <a:p>
            <a:pPr lvl="2"/>
            <a:r>
              <a:rPr lang="en-US" dirty="0"/>
              <a:t>Clear semantics</a:t>
            </a:r>
          </a:p>
          <a:p>
            <a:pPr lvl="2"/>
            <a:r>
              <a:rPr lang="en-US" dirty="0"/>
              <a:t>Composition over inheritance</a:t>
            </a:r>
          </a:p>
          <a:p>
            <a:pPr lvl="2"/>
            <a:r>
              <a:rPr lang="en-US" dirty="0"/>
              <a:t>Simplicity provided by the programming model (garbage collection, concurrency)</a:t>
            </a:r>
          </a:p>
          <a:p>
            <a:pPr lvl="2"/>
            <a:r>
              <a:rPr lang="en-US" dirty="0"/>
              <a:t>Easy tooling (the go tool, </a:t>
            </a:r>
            <a:r>
              <a:rPr lang="en-US" dirty="0" err="1"/>
              <a:t>gofmt</a:t>
            </a:r>
            <a:r>
              <a:rPr lang="en-US" dirty="0"/>
              <a:t>, </a:t>
            </a:r>
            <a:r>
              <a:rPr lang="en-US" dirty="0" err="1"/>
              <a:t>godoc</a:t>
            </a:r>
            <a:r>
              <a:rPr lang="en-US" dirty="0"/>
              <a:t>, </a:t>
            </a:r>
            <a:r>
              <a:rPr lang="en-US" dirty="0" err="1"/>
              <a:t>gofix</a:t>
            </a:r>
            <a:r>
              <a:rPr lang="en-US" dirty="0"/>
              <a:t>)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SUMMARY OF Philosophy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D6768-38F0-C74D-8860-EC7F195304AE}"/>
              </a:ext>
            </a:extLst>
          </p:cNvPr>
          <p:cNvSpPr txBox="1"/>
          <p:nvPr/>
        </p:nvSpPr>
        <p:spPr>
          <a:xfrm>
            <a:off x="7233007" y="58151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266" name="Picture 2" descr="https://talks.golang.org/2012/splash/appenginegophercolor.jpg">
            <a:extLst>
              <a:ext uri="{FF2B5EF4-FFF2-40B4-BE49-F238E27FC236}">
                <a16:creationId xmlns:a16="http://schemas.microsoft.com/office/drawing/2014/main" id="{C6CED0FD-4FE5-1A4D-A7A9-3077031CF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622" y="4493080"/>
            <a:ext cx="3361517" cy="211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027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Questions on Module One?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D6768-38F0-C74D-8860-EC7F195304AE}"/>
              </a:ext>
            </a:extLst>
          </p:cNvPr>
          <p:cNvSpPr txBox="1"/>
          <p:nvPr/>
        </p:nvSpPr>
        <p:spPr>
          <a:xfrm>
            <a:off x="7233007" y="58151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290" name="Picture 2" descr="Image result for golang, questions">
            <a:extLst>
              <a:ext uri="{FF2B5EF4-FFF2-40B4-BE49-F238E27FC236}">
                <a16:creationId xmlns:a16="http://schemas.microsoft.com/office/drawing/2014/main" id="{202F0E14-D001-C344-9D37-6F996CD76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375166"/>
            <a:ext cx="8667109" cy="519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158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/>
              <a:t>Module Two:</a:t>
            </a:r>
            <a:br>
              <a:rPr lang="en-US" sz="3600" b="1" dirty="0"/>
            </a:br>
            <a:r>
              <a:rPr lang="en-US" sz="3600" b="1" dirty="0"/>
              <a:t>The Philosophy and History behind </a:t>
            </a:r>
            <a:r>
              <a:rPr lang="en-US" sz="3600" b="1" dirty="0" err="1"/>
              <a:t>GoLang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886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About the Instructor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 dirty="0"/>
              <a:t>Background: Six years military (two tours in Iraq) defusing mines followed by four years at </a:t>
            </a:r>
            <a:r>
              <a:rPr lang="en-US" dirty="0" err="1"/>
              <a:t>Amazon.com</a:t>
            </a:r>
            <a:r>
              <a:rPr lang="en-US" dirty="0"/>
              <a:t> in operations. Transitioned to the gaming world in 2009 as a coder.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Been coding for ~ 10 years: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LAMP stack initially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Transitioned to Python, MongoDB, ELK and GOLANG!</a:t>
            </a:r>
          </a:p>
          <a:p>
            <a:pPr marL="457200" lvl="0" indent="-228600">
              <a:spcBef>
                <a:spcPts val="0"/>
              </a:spcBef>
            </a:pPr>
            <a:endParaRPr lang="en-US" dirty="0"/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Introductions! </a:t>
            </a:r>
          </a:p>
          <a:p>
            <a:pPr marL="457200" lvl="0" indent="-228600">
              <a:spcBef>
                <a:spcPts val="0"/>
              </a:spcBef>
            </a:pPr>
            <a:endParaRPr dirty="0"/>
          </a:p>
        </p:txBody>
      </p:sp>
      <p:pic>
        <p:nvPicPr>
          <p:cNvPr id="12290" name="Picture 2" descr="Image result for golang">
            <a:extLst>
              <a:ext uri="{FF2B5EF4-FFF2-40B4-BE49-F238E27FC236}">
                <a16:creationId xmlns:a16="http://schemas.microsoft.com/office/drawing/2014/main" id="{89CE3CB1-A9A1-7F42-AAF8-C86A56755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344" y="4407613"/>
            <a:ext cx="1460656" cy="19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may contain: Fernando Pombeiro, dog">
            <a:extLst>
              <a:ext uri="{FF2B5EF4-FFF2-40B4-BE49-F238E27FC236}">
                <a16:creationId xmlns:a16="http://schemas.microsoft.com/office/drawing/2014/main" id="{0E9D3405-2266-0243-ADF5-BCEABE53A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372" y="4479532"/>
            <a:ext cx="2101065" cy="210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the </a:t>
            </a:r>
            <a:r>
              <a:rPr lang="en-US" sz="3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Course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  <a:buSzPct val="100000"/>
            </a:pPr>
            <a:r>
              <a:rPr lang="en-US" dirty="0">
                <a:solidFill>
                  <a:srgbClr val="000000"/>
                </a:solidFill>
              </a:rPr>
              <a:t>In this course we will be covering </a:t>
            </a:r>
            <a:r>
              <a:rPr lang="en-US" b="1" dirty="0">
                <a:solidFill>
                  <a:srgbClr val="000000"/>
                </a:solidFill>
              </a:rPr>
              <a:t>Golang </a:t>
            </a:r>
            <a:r>
              <a:rPr lang="en-US" dirty="0">
                <a:solidFill>
                  <a:srgbClr val="000000"/>
                </a:solidFill>
              </a:rPr>
              <a:t>and how it is used in modern development/ops for large scale application environments. </a:t>
            </a:r>
          </a:p>
          <a:p>
            <a:pPr marL="457200" indent="-457200">
              <a:spcBef>
                <a:spcPts val="0"/>
              </a:spcBef>
              <a:buSzPct val="100000"/>
            </a:pPr>
            <a:r>
              <a:rPr lang="en-US" dirty="0">
                <a:solidFill>
                  <a:srgbClr val="000000"/>
                </a:solidFill>
              </a:rPr>
              <a:t>We will primarily focus on the practical side of </a:t>
            </a:r>
            <a:r>
              <a:rPr lang="en-US" b="1" dirty="0" err="1">
                <a:solidFill>
                  <a:srgbClr val="000000"/>
                </a:solidFill>
              </a:rPr>
              <a:t>golang</a:t>
            </a:r>
            <a:r>
              <a:rPr lang="en-US" dirty="0">
                <a:solidFill>
                  <a:srgbClr val="000000"/>
                </a:solidFill>
              </a:rPr>
              <a:t> through six lab sessions along with some lecture portions.</a:t>
            </a:r>
          </a:p>
          <a:p>
            <a:pPr marL="457200" indent="-457200">
              <a:spcBef>
                <a:spcPts val="0"/>
              </a:spcBef>
              <a:buSzPct val="100000"/>
            </a:pPr>
            <a:r>
              <a:rPr lang="en-US" dirty="0">
                <a:solidFill>
                  <a:srgbClr val="000000"/>
                </a:solidFill>
              </a:rPr>
              <a:t>At the end of the course we will have built out a containerized application using </a:t>
            </a:r>
            <a:r>
              <a:rPr lang="en-US" dirty="0" err="1">
                <a:solidFill>
                  <a:srgbClr val="000000"/>
                </a:solidFill>
              </a:rPr>
              <a:t>golang</a:t>
            </a:r>
            <a:r>
              <a:rPr lang="en-US" dirty="0">
                <a:solidFill>
                  <a:srgbClr val="000000"/>
                </a:solidFill>
              </a:rPr>
              <a:t> concepts and configurations.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rPr>
              <a:t>Copyright DevelopIntelligence LLC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the </a:t>
            </a:r>
            <a:r>
              <a:rPr lang="en-US" sz="3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Course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  <a:buSzPct val="100000"/>
            </a:pPr>
            <a:endParaRPr lang="en-US" b="1" dirty="0">
              <a:solidFill>
                <a:srgbClr val="008000"/>
              </a:solidFill>
            </a:endParaRPr>
          </a:p>
          <a:p>
            <a:pPr marL="457200" indent="-457200">
              <a:spcBef>
                <a:spcPts val="0"/>
              </a:spcBef>
              <a:buSzPct val="100000"/>
            </a:pPr>
            <a:endParaRPr lang="en-US" dirty="0">
              <a:solidFill>
                <a:srgbClr val="008000"/>
              </a:solidFill>
            </a:endParaRPr>
          </a:p>
          <a:p>
            <a:pPr marL="457200" indent="-457200">
              <a:spcBef>
                <a:spcPts val="0"/>
              </a:spcBef>
              <a:buSzPct val="100000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rPr>
              <a:t>Copyright DevelopIntelligence LLC</a:t>
            </a:r>
          </a:p>
        </p:txBody>
      </p:sp>
    </p:spTree>
    <p:extLst>
      <p:ext uri="{BB962C8B-B14F-4D97-AF65-F5344CB8AC3E}">
        <p14:creationId xmlns:p14="http://schemas.microsoft.com/office/powerpoint/2010/main" val="373574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Class Schedule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Class schedule: 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Pretty simple: Around 2.5 hours then 20 minute break broken into three parts: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Meet n’ greet: 9 – 9:30am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Lab Setup: 9:30 to 10:30am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Break: 10:30am to 10:45am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Lecture 1: 10:45am to 12:15pm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Lunch: 12:15 to 1:15pm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Lab 1: 1:15pm to 3:45pm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Break: 3:45pm – 4pm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Lecture 2: 4pm to 5:30pm 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Questions &amp; whatnot: after 5:30pm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Breaks:</a:t>
            </a:r>
          </a:p>
          <a:p>
            <a:pPr marL="1257300" lvl="2" indent="-228600">
              <a:spcBef>
                <a:spcPts val="0"/>
              </a:spcBef>
            </a:pPr>
            <a:r>
              <a:rPr lang="en-US" sz="1600" dirty="0"/>
              <a:t>As needed. Nothing formal (we’re all adults!) but one rule: </a:t>
            </a:r>
            <a:br>
              <a:rPr lang="en-US" sz="1600" dirty="0"/>
            </a:br>
            <a:r>
              <a:rPr lang="en-US" sz="1600" dirty="0"/>
              <a:t>PLEASE do not return to your workstations and start “doing email” or I will NEVER SEE YOU AGAIN!</a:t>
            </a:r>
          </a:p>
          <a:p>
            <a:pPr marL="457200" lvl="0" indent="-228600">
              <a:spcBef>
                <a:spcPts val="0"/>
              </a:spcBef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 Setup (Please see LAB SETUP in 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 descr="Image result for golang">
            <a:extLst>
              <a:ext uri="{FF2B5EF4-FFF2-40B4-BE49-F238E27FC236}">
                <a16:creationId xmlns:a16="http://schemas.microsoft.com/office/drawing/2014/main" id="{34FB7144-7B03-7745-B4DD-A8D766CC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095982"/>
            <a:ext cx="1729949" cy="127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74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/>
              <a:t>Module One:</a:t>
            </a:r>
            <a:br>
              <a:rPr lang="en-US" sz="3600" b="1" dirty="0"/>
            </a:br>
            <a:r>
              <a:rPr lang="en-US" sz="3600" b="1" dirty="0"/>
              <a:t>The Philosophy and History behind </a:t>
            </a:r>
            <a:r>
              <a:rPr lang="en-US" sz="3600" b="1" dirty="0" err="1"/>
              <a:t>GoLang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83451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31070</TotalTime>
  <Words>2422</Words>
  <Application>Microsoft Macintosh PowerPoint</Application>
  <PresentationFormat>On-screen Show (4:3)</PresentationFormat>
  <Paragraphs>210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American Typewriter</vt:lpstr>
      <vt:lpstr>Arial</vt:lpstr>
      <vt:lpstr>Calibri</vt:lpstr>
      <vt:lpstr>Noto Symbol</vt:lpstr>
      <vt:lpstr>Wingdings</vt:lpstr>
      <vt:lpstr>Default Theme</vt:lpstr>
      <vt:lpstr>Introduction to GoLang VMWare 19 November 2018 by Fernando Pombeiro</vt:lpstr>
      <vt:lpstr>About DI</vt:lpstr>
      <vt:lpstr>Our Customers Include</vt:lpstr>
      <vt:lpstr>About the Instructor</vt:lpstr>
      <vt:lpstr>About the GoLang Course</vt:lpstr>
      <vt:lpstr>About the GoLang Course</vt:lpstr>
      <vt:lpstr>Class Schedule</vt:lpstr>
      <vt:lpstr>Lab Setup (Please see LAB SETUP in Github)</vt:lpstr>
      <vt:lpstr>Module One: The Philosophy and History behind GoLang</vt:lpstr>
      <vt:lpstr>Introduction to GoLang (History)</vt:lpstr>
      <vt:lpstr>Introduction to GoLang (History)</vt:lpstr>
      <vt:lpstr>Introduction to Golang (Philosophy)</vt:lpstr>
      <vt:lpstr>Introduction to Golang (Philosophy)</vt:lpstr>
      <vt:lpstr>Introduction to Golang (Philosophy)</vt:lpstr>
      <vt:lpstr>Introduction to Golang (Philosophy)</vt:lpstr>
      <vt:lpstr>Introduction to Golang (Philosophy)</vt:lpstr>
      <vt:lpstr>Introduction to Golang (Philosophy)</vt:lpstr>
      <vt:lpstr>What does go NOT have? (and why)</vt:lpstr>
      <vt:lpstr>What does go NOT have? (and why)</vt:lpstr>
      <vt:lpstr>What does go NOT have? (and why)</vt:lpstr>
      <vt:lpstr>What does go NOT have? (and why)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SUMMARY OF Philosophy</vt:lpstr>
      <vt:lpstr>Questions on Module One?</vt:lpstr>
      <vt:lpstr>Module Two: The Philosophy and History behind GoLang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Stack iTriage | 10/4/2016</dc:title>
  <cp:lastModifiedBy>Pombeiro, Fernando</cp:lastModifiedBy>
  <cp:revision>194</cp:revision>
  <dcterms:modified xsi:type="dcterms:W3CDTF">2018-10-15T12:15:38Z</dcterms:modified>
</cp:coreProperties>
</file>