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31"/>
  </p:notesMasterIdLst>
  <p:sldIdLst>
    <p:sldId id="256" r:id="rId2"/>
    <p:sldId id="454" r:id="rId3"/>
    <p:sldId id="485" r:id="rId4"/>
    <p:sldId id="491" r:id="rId5"/>
    <p:sldId id="537" r:id="rId6"/>
    <p:sldId id="492" r:id="rId7"/>
    <p:sldId id="493" r:id="rId8"/>
    <p:sldId id="494" r:id="rId9"/>
    <p:sldId id="538" r:id="rId10"/>
    <p:sldId id="539" r:id="rId11"/>
    <p:sldId id="540" r:id="rId12"/>
    <p:sldId id="541" r:id="rId13"/>
    <p:sldId id="542" r:id="rId14"/>
    <p:sldId id="555" r:id="rId15"/>
    <p:sldId id="556" r:id="rId16"/>
    <p:sldId id="553" r:id="rId17"/>
    <p:sldId id="554" r:id="rId18"/>
    <p:sldId id="543" r:id="rId19"/>
    <p:sldId id="544" r:id="rId20"/>
    <p:sldId id="545" r:id="rId21"/>
    <p:sldId id="546" r:id="rId22"/>
    <p:sldId id="547" r:id="rId23"/>
    <p:sldId id="548" r:id="rId24"/>
    <p:sldId id="549" r:id="rId25"/>
    <p:sldId id="550" r:id="rId26"/>
    <p:sldId id="551" r:id="rId27"/>
    <p:sldId id="552" r:id="rId28"/>
    <p:sldId id="557" r:id="rId29"/>
    <p:sldId id="489" r:id="rId3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647"/>
  </p:normalViewPr>
  <p:slideViewPr>
    <p:cSldViewPr snapToGrid="0" snapToObjects="1">
      <p:cViewPr varScale="1">
        <p:scale>
          <a:sx n="136" d="100"/>
          <a:sy n="136" d="100"/>
        </p:scale>
        <p:origin x="177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2733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2565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69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46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79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13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52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03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0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304800" y="2209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905000" y="4000500"/>
            <a:ext cx="6400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3048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rgbClr val="19202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2057400" y="-609600"/>
            <a:ext cx="5029199" cy="899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0800000">
            <a:off x="2112" y="6705600"/>
            <a:ext cx="9141883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760217" y="6400800"/>
            <a:ext cx="383781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GoLang</a:t>
            </a:r>
            <a:b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dirty="0"/>
              <a:t>VMWare</a:t>
            </a:r>
            <a:br>
              <a:rPr lang="en-US" sz="3600" dirty="0"/>
            </a:br>
            <a:r>
              <a:rPr lang="en-US" sz="3600" dirty="0"/>
              <a:t>19 November – 21 November 2018</a:t>
            </a:r>
            <a:br>
              <a:rPr lang="en-US" sz="3600" dirty="0"/>
            </a:br>
            <a:r>
              <a:rPr lang="en-US" sz="3600" dirty="0"/>
              <a:t>by Fernando Pombeiro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result for golang">
            <a:extLst>
              <a:ext uri="{FF2B5EF4-FFF2-40B4-BE49-F238E27FC236}">
                <a16:creationId xmlns:a16="http://schemas.microsoft.com/office/drawing/2014/main" id="{5C1F3D8E-F545-2F4F-ABB1-CD01FE6D0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87563"/>
            <a:ext cx="8548098" cy="160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E08B-52AA-C947-BE6F-51B01713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 in GO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3D28C-B688-1041-898D-E7F6AD2FE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Switch statements can have “default” values if nothing matches:</a:t>
            </a:r>
          </a:p>
          <a:p>
            <a:pPr marL="177800" indent="0">
              <a:buNone/>
            </a:pPr>
            <a:endParaRPr lang="en-US" dirty="0"/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a := ”superman”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switch a {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case “batman”: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	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(“Bruce Wayne”)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case “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spiderman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”: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	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(“Peter Parker”)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default: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	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(“Clark Kent”)</a:t>
            </a:r>
          </a:p>
          <a:p>
            <a:endParaRPr lang="en-US" dirty="0"/>
          </a:p>
        </p:txBody>
      </p:sp>
      <p:pic>
        <p:nvPicPr>
          <p:cNvPr id="6146" name="Picture 2" descr="Image result for go gopher images">
            <a:extLst>
              <a:ext uri="{FF2B5EF4-FFF2-40B4-BE49-F238E27FC236}">
                <a16:creationId xmlns:a16="http://schemas.microsoft.com/office/drawing/2014/main" id="{0AD148E1-EBDE-A546-958C-717FECE30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91" y="2235199"/>
            <a:ext cx="16510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66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24AA-6FBB-754F-A21E-5821B235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DF7C0-D3ED-FF48-AD4E-7C797A63E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 Statements can have multiple cases on a single line: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score := 7 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switch score { 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	case 0, 1, 3: 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		</a:t>
            </a:r>
            <a:r>
              <a:rPr lang="en-US" sz="2400" dirty="0" err="1">
                <a:highlight>
                  <a:srgbClr val="FFFF00"/>
                </a:highlight>
              </a:rPr>
              <a:t>fmt.Println</a:t>
            </a:r>
            <a:r>
              <a:rPr lang="en-US" sz="2400" dirty="0">
                <a:highlight>
                  <a:srgbClr val="FFFF00"/>
                </a:highlight>
              </a:rPr>
              <a:t>("Terrible") 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	case 4, 5: 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		</a:t>
            </a:r>
            <a:r>
              <a:rPr lang="en-US" sz="2400" dirty="0" err="1">
                <a:highlight>
                  <a:srgbClr val="FFFF00"/>
                </a:highlight>
              </a:rPr>
              <a:t>fmt.Println</a:t>
            </a:r>
            <a:r>
              <a:rPr lang="en-US" sz="2400" dirty="0">
                <a:highlight>
                  <a:srgbClr val="FFFF00"/>
                </a:highlight>
              </a:rPr>
              <a:t>("Mediocre") 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	case 6, 7: 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		</a:t>
            </a:r>
            <a:r>
              <a:rPr lang="en-US" sz="2400" dirty="0" err="1">
                <a:highlight>
                  <a:srgbClr val="FFFF00"/>
                </a:highlight>
              </a:rPr>
              <a:t>fmt.Println</a:t>
            </a:r>
            <a:r>
              <a:rPr lang="en-US" sz="2400" dirty="0">
                <a:highlight>
                  <a:srgbClr val="FFFF00"/>
                </a:highlight>
              </a:rPr>
              <a:t>("Not bad") }</a:t>
            </a:r>
          </a:p>
        </p:txBody>
      </p:sp>
      <p:pic>
        <p:nvPicPr>
          <p:cNvPr id="7170" name="Picture 2" descr="Image result for go gopher images">
            <a:extLst>
              <a:ext uri="{FF2B5EF4-FFF2-40B4-BE49-F238E27FC236}">
                <a16:creationId xmlns:a16="http://schemas.microsoft.com/office/drawing/2014/main" id="{60EFFBCD-1B82-5147-9C69-D8BDB1F41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081" y="3503825"/>
            <a:ext cx="27178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960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4DF2-23EB-3942-B459-0E48C898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BEC35-7854-3A4B-84BB-75262DCD2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break</a:t>
            </a:r>
            <a:r>
              <a:rPr lang="en-US" dirty="0"/>
              <a:t> will break you out of the loop while </a:t>
            </a:r>
            <a:r>
              <a:rPr lang="en-US" b="1" dirty="0" err="1"/>
              <a:t>fallthrough</a:t>
            </a:r>
            <a:r>
              <a:rPr lang="en-US" dirty="0"/>
              <a:t> will evaluate the rest of the statement: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n := 1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switch n {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case 0: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	</a:t>
            </a:r>
            <a:r>
              <a:rPr lang="en-US" sz="1800" dirty="0" err="1">
                <a:highlight>
                  <a:srgbClr val="FFFF00"/>
                </a:highlight>
              </a:rPr>
              <a:t>fmt.Println</a:t>
            </a:r>
            <a:r>
              <a:rPr lang="en-US" sz="1800" dirty="0">
                <a:highlight>
                  <a:srgbClr val="FFFF00"/>
                </a:highlight>
              </a:rPr>
              <a:t>("is zero")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	</a:t>
            </a:r>
            <a:r>
              <a:rPr lang="en-US" sz="1800" dirty="0" err="1">
                <a:highlight>
                  <a:srgbClr val="FFFF00"/>
                </a:highlight>
              </a:rPr>
              <a:t>fallthrough</a:t>
            </a:r>
            <a:endParaRPr lang="en-US" sz="1800" dirty="0">
              <a:highlight>
                <a:srgbClr val="FFFF00"/>
              </a:highlight>
            </a:endParaRP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case 1: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	</a:t>
            </a:r>
            <a:r>
              <a:rPr lang="en-US" sz="1800" dirty="0" err="1">
                <a:highlight>
                  <a:srgbClr val="FFFF00"/>
                </a:highlight>
              </a:rPr>
              <a:t>fmt.Println</a:t>
            </a:r>
            <a:r>
              <a:rPr lang="en-US" sz="1800" dirty="0">
                <a:highlight>
                  <a:srgbClr val="FFFF00"/>
                </a:highlight>
              </a:rPr>
              <a:t>("&lt;= 1")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	</a:t>
            </a:r>
            <a:r>
              <a:rPr lang="en-US" sz="1800" dirty="0" err="1">
                <a:highlight>
                  <a:srgbClr val="FFFF00"/>
                </a:highlight>
              </a:rPr>
              <a:t>fallthrough</a:t>
            </a:r>
            <a:endParaRPr lang="en-US" sz="1800" dirty="0">
              <a:highlight>
                <a:srgbClr val="FFFF00"/>
              </a:highlight>
            </a:endParaRP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case 2: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	</a:t>
            </a:r>
            <a:r>
              <a:rPr lang="en-US" sz="1800" dirty="0" err="1">
                <a:highlight>
                  <a:srgbClr val="FFFF00"/>
                </a:highlight>
              </a:rPr>
              <a:t>fmt.Println</a:t>
            </a:r>
            <a:r>
              <a:rPr lang="en-US" sz="1800" dirty="0">
                <a:highlight>
                  <a:srgbClr val="FFFF00"/>
                </a:highlight>
              </a:rPr>
              <a:t>("&lt;= 2")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	break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}</a:t>
            </a:r>
          </a:p>
          <a:p>
            <a:pPr marL="17780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194" name="Picture 2" descr="Image result for go gopher images">
            <a:extLst>
              <a:ext uri="{FF2B5EF4-FFF2-40B4-BE49-F238E27FC236}">
                <a16:creationId xmlns:a16="http://schemas.microsoft.com/office/drawing/2014/main" id="{FB9B4C95-5A3D-BA40-AAD9-E85970D0D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09013"/>
            <a:ext cx="34798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835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638F-F6F9-3C48-A63C-C4FBD1C53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69158-BEDA-084A-9460-65C5592449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You can evaluate statements IN the </a:t>
            </a:r>
            <a:r>
              <a:rPr lang="en-US" b="1" dirty="0"/>
              <a:t>case </a:t>
            </a:r>
            <a:r>
              <a:rPr lang="en-US" dirty="0"/>
              <a:t>section:</a:t>
            </a:r>
          </a:p>
          <a:p>
            <a:pPr marL="17780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177800" indent="0">
              <a:buNone/>
            </a:pP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num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:= 3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v :=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num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% 2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switch v {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case 0: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	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("even")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case 3 - 2: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	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("odd")</a:t>
            </a:r>
          </a:p>
        </p:txBody>
      </p:sp>
      <p:pic>
        <p:nvPicPr>
          <p:cNvPr id="9218" name="Picture 2" descr="Image result for go gopher images">
            <a:extLst>
              <a:ext uri="{FF2B5EF4-FFF2-40B4-BE49-F238E27FC236}">
                <a16:creationId xmlns:a16="http://schemas.microsoft.com/office/drawing/2014/main" id="{88E80837-5211-824A-8C7D-83C438EA4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849" y="1964899"/>
            <a:ext cx="33909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120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FA44-66C8-9C4C-9349-BD704A84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“Continue” vs ”Break”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F0005-95A7-6C43-B56A-F21FD014F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are in the midst of a loop, switch, or select statement you have the option to use the </a:t>
            </a:r>
            <a:r>
              <a:rPr lang="en-US" b="1" dirty="0"/>
              <a:t>break</a:t>
            </a:r>
            <a:r>
              <a:rPr lang="en-US" dirty="0"/>
              <a:t> or the </a:t>
            </a:r>
            <a:r>
              <a:rPr lang="en-US" b="1" dirty="0"/>
              <a:t>continue</a:t>
            </a:r>
            <a:r>
              <a:rPr lang="en-US" dirty="0"/>
              <a:t> statement:</a:t>
            </a:r>
          </a:p>
          <a:p>
            <a:r>
              <a:rPr lang="en-US" dirty="0"/>
              <a:t>For BREAK:</a:t>
            </a:r>
          </a:p>
          <a:p>
            <a:pPr lvl="1"/>
            <a:r>
              <a:rPr lang="en-US" dirty="0"/>
              <a:t>If there is a label, it must be that of an enclosing "for", "switch", or "select" statement, and that is the one whose execution terminates.</a:t>
            </a:r>
          </a:p>
          <a:p>
            <a:r>
              <a:rPr lang="en-US" dirty="0"/>
              <a:t>For CONTINUE:</a:t>
            </a:r>
          </a:p>
          <a:p>
            <a:pPr lvl="1"/>
            <a:r>
              <a:rPr lang="en-US" dirty="0"/>
              <a:t>If there is a label, it must be that of an enclosing "for" statement, and that is the one whose execution advances.</a:t>
            </a:r>
          </a:p>
          <a:p>
            <a:pPr lvl="1"/>
            <a:endParaRPr lang="en-US" dirty="0"/>
          </a:p>
        </p:txBody>
      </p:sp>
      <p:pic>
        <p:nvPicPr>
          <p:cNvPr id="10242" name="Picture 2" descr="Image result for go gopher">
            <a:extLst>
              <a:ext uri="{FF2B5EF4-FFF2-40B4-BE49-F238E27FC236}">
                <a16:creationId xmlns:a16="http://schemas.microsoft.com/office/drawing/2014/main" id="{27E37411-A47A-9943-9021-50C843052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160" y="5608947"/>
            <a:ext cx="908428" cy="97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402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9D3F-2E04-C648-BB26-76F487E5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3CF8F-07A6-8240-9D0E-40CA9F4F6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</p:spPr>
        <p:txBody>
          <a:bodyPr/>
          <a:lstStyle/>
          <a:p>
            <a:r>
              <a:rPr lang="en-US" dirty="0"/>
              <a:t> Go can also be used with Labels- which come in handy for defining sections of code that you want to call out separately.</a:t>
            </a:r>
          </a:p>
          <a:p>
            <a:r>
              <a:rPr lang="en-US" dirty="0"/>
              <a:t> You can use labels with </a:t>
            </a:r>
            <a:r>
              <a:rPr lang="en-US" b="1" dirty="0"/>
              <a:t>continue</a:t>
            </a:r>
            <a:r>
              <a:rPr lang="en-US" dirty="0"/>
              <a:t> or </a:t>
            </a:r>
            <a:r>
              <a:rPr lang="en-US" b="1" dirty="0"/>
              <a:t>break</a:t>
            </a:r>
            <a:r>
              <a:rPr lang="en-US" dirty="0"/>
              <a:t> statements to mark where they should go. </a:t>
            </a:r>
          </a:p>
          <a:p>
            <a:r>
              <a:rPr lang="en-US" dirty="0"/>
              <a:t> Used rarely but it’s a nice way to make your code readable: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Label: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	for _, x in range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someArray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{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		continue Label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}</a:t>
            </a:r>
          </a:p>
        </p:txBody>
      </p:sp>
      <p:pic>
        <p:nvPicPr>
          <p:cNvPr id="11266" name="Picture 2" descr="Image result for go gopher">
            <a:extLst>
              <a:ext uri="{FF2B5EF4-FFF2-40B4-BE49-F238E27FC236}">
                <a16:creationId xmlns:a16="http://schemas.microsoft.com/office/drawing/2014/main" id="{F2E60B31-20D4-264F-8D93-EC3633CF8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272" y="4496585"/>
            <a:ext cx="1904213" cy="190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008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4C5A-1A5C-CF48-AB02-A3D0D586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GOTO- brought to you by Satan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B0F01-6110-4647-A02A-305927E20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Now- </a:t>
            </a:r>
            <a:r>
              <a:rPr lang="en-US" b="1" dirty="0" err="1"/>
              <a:t>goto</a:t>
            </a:r>
            <a:r>
              <a:rPr lang="en-US" dirty="0"/>
              <a:t> has a bad reputation- mainly because it can create occluded and ugly code if misused. </a:t>
            </a:r>
          </a:p>
          <a:p>
            <a:r>
              <a:rPr lang="en-US" dirty="0"/>
              <a:t>If we’re going to learn it in GO you have to swear on bibles that if you use this methodology you </a:t>
            </a:r>
            <a:r>
              <a:rPr lang="en-US" b="1" dirty="0"/>
              <a:t>use it carefully</a:t>
            </a:r>
            <a:r>
              <a:rPr lang="en-US" dirty="0"/>
              <a:t>. </a:t>
            </a:r>
          </a:p>
          <a:p>
            <a:r>
              <a:rPr lang="en-US" b="1" i="1" dirty="0"/>
              <a:t>IT FREQUENTLY LEADS TO UNREADABLE, CRAPPY CODE if mishandled!!</a:t>
            </a:r>
          </a:p>
        </p:txBody>
      </p:sp>
      <p:pic>
        <p:nvPicPr>
          <p:cNvPr id="9218" name="Picture 2" descr="Image result for go gopher">
            <a:extLst>
              <a:ext uri="{FF2B5EF4-FFF2-40B4-BE49-F238E27FC236}">
                <a16:creationId xmlns:a16="http://schemas.microsoft.com/office/drawing/2014/main" id="{030B0B9B-9236-1340-8203-B27515D79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865" y="4703975"/>
            <a:ext cx="2134851" cy="181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914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48CD-0196-144F-A26C-747F93283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Goto</a:t>
            </a:r>
            <a:r>
              <a:rPr lang="en-US" dirty="0"/>
              <a:t>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9E7D7-5E37-A141-B6BE-526E192C3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Basically with GOTO- you can use a LABEL identifier and then use the </a:t>
            </a:r>
            <a:r>
              <a:rPr lang="en-US" b="1" dirty="0" err="1"/>
              <a:t>goto</a:t>
            </a:r>
            <a:r>
              <a:rPr lang="en-US" dirty="0"/>
              <a:t> keyword to go to that label. </a:t>
            </a:r>
          </a:p>
          <a:p>
            <a:r>
              <a:rPr lang="en-US" dirty="0"/>
              <a:t>Again- you can probably see where this can lead to </a:t>
            </a:r>
            <a:r>
              <a:rPr lang="en-US" b="1" dirty="0"/>
              <a:t>very bad things</a:t>
            </a:r>
            <a:r>
              <a:rPr lang="en-US" dirty="0"/>
              <a:t> if it is misused- so use sparingly and carefully (switch statements are a good place)</a:t>
            </a:r>
          </a:p>
        </p:txBody>
      </p:sp>
      <p:pic>
        <p:nvPicPr>
          <p:cNvPr id="12290" name="Picture 2" descr="Image result for go gopher">
            <a:extLst>
              <a:ext uri="{FF2B5EF4-FFF2-40B4-BE49-F238E27FC236}">
                <a16:creationId xmlns:a16="http://schemas.microsoft.com/office/drawing/2014/main" id="{A9F4228F-D721-1F43-93B4-B2B763BA2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583" y="4333384"/>
            <a:ext cx="41783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344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ADF6-0DEC-D24E-A9CD-A602F2EA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7BCD2-B322-1440-975A-44FDB0C43E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GO uses pointers- which hold the memory address of a value.</a:t>
            </a:r>
          </a:p>
          <a:p>
            <a:r>
              <a:rPr lang="en-US" dirty="0"/>
              <a:t>The symbol for a pointer is </a:t>
            </a:r>
            <a:r>
              <a:rPr lang="en-US" b="1" dirty="0">
                <a:highlight>
                  <a:srgbClr val="FFFF00"/>
                </a:highlight>
              </a:rPr>
              <a:t>* </a:t>
            </a:r>
          </a:p>
          <a:p>
            <a:r>
              <a:rPr lang="en-US" dirty="0"/>
              <a:t>The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</a:rPr>
              <a:t>&amp; </a:t>
            </a:r>
            <a:r>
              <a:rPr lang="en-US" dirty="0"/>
              <a:t>operator generates a pointer to its operand</a:t>
            </a:r>
          </a:p>
        </p:txBody>
      </p:sp>
      <p:pic>
        <p:nvPicPr>
          <p:cNvPr id="1026" name="Picture 2" descr="Image result for go gopher">
            <a:extLst>
              <a:ext uri="{FF2B5EF4-FFF2-40B4-BE49-F238E27FC236}">
                <a16:creationId xmlns:a16="http://schemas.microsoft.com/office/drawing/2014/main" id="{AB7A2DC7-11E5-EB4B-A1E6-CE6F2812B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349" y="3429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453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E743-D7EB-0640-B7FA-2E514C06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in GO- practically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67FA4-A6C5-0D4E-80F6-B08A1C294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 it’s important to remember that fundamentally what a pointer does is </a:t>
            </a:r>
            <a:r>
              <a:rPr lang="en-US" i="1" dirty="0"/>
              <a:t>point to the memory address of a variable</a:t>
            </a:r>
            <a:r>
              <a:rPr lang="en-US" dirty="0"/>
              <a:t>. </a:t>
            </a:r>
          </a:p>
          <a:p>
            <a:r>
              <a:rPr lang="en-US" dirty="0"/>
              <a:t> A </a:t>
            </a:r>
            <a:r>
              <a:rPr lang="en-US" b="1" dirty="0"/>
              <a:t>variable</a:t>
            </a:r>
            <a:r>
              <a:rPr lang="en-US" dirty="0"/>
              <a:t> in any language is just a nickname for a memory location where that value is stored.</a:t>
            </a:r>
          </a:p>
          <a:p>
            <a:r>
              <a:rPr lang="en-US" dirty="0"/>
              <a:t>Back in the day programmers had to remember memory locations. It sucked.</a:t>
            </a:r>
          </a:p>
        </p:txBody>
      </p:sp>
      <p:pic>
        <p:nvPicPr>
          <p:cNvPr id="2050" name="Picture 2" descr="https://dave.cheney.net/wp-content/uploads/2017/04/Untitled.png">
            <a:extLst>
              <a:ext uri="{FF2B5EF4-FFF2-40B4-BE49-F238E27FC236}">
                <a16:creationId xmlns:a16="http://schemas.microsoft.com/office/drawing/2014/main" id="{51FCD376-23B9-884E-9786-AE0EB06D4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294" y="4675155"/>
            <a:ext cx="5212236" cy="162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35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dirty="0"/>
              <a:t>Module THREE:</a:t>
            </a:r>
            <a:br>
              <a:rPr lang="en-US" sz="3600" b="1" dirty="0"/>
            </a:br>
            <a:r>
              <a:rPr lang="en-US" sz="3600" b="1" dirty="0"/>
              <a:t>Control Flow, States, Methods</a:t>
            </a:r>
            <a:endParaRPr lang="en-US"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3834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D384-D8D4-BF43-A616-931954186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receivers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E1863-606B-824D-B727-7B05E6B053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 let’s take a look at a program fragment and go through how it changes based on pointers:</a:t>
            </a:r>
          </a:p>
          <a:p>
            <a:pPr marL="177800" indent="0">
              <a:buNone/>
            </a:pP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func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main() {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a := 200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b := &amp;a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*b++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(a)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}</a:t>
            </a:r>
          </a:p>
        </p:txBody>
      </p:sp>
      <p:pic>
        <p:nvPicPr>
          <p:cNvPr id="3074" name="Picture 2" descr="https://dave.cheney.net/wp-content/uploads/2017/04/Screen-Shot-2017-04-26-at-19.30.35-300x126.png">
            <a:extLst>
              <a:ext uri="{FF2B5EF4-FFF2-40B4-BE49-F238E27FC236}">
                <a16:creationId xmlns:a16="http://schemas.microsoft.com/office/drawing/2014/main" id="{7C9D3162-FF9B-DF43-BB02-56110022E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276" y="2421510"/>
            <a:ext cx="3810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dave.cheney.net/wp-content/uploads/2017/04/Untitled-2-300x139.png">
            <a:extLst>
              <a:ext uri="{FF2B5EF4-FFF2-40B4-BE49-F238E27FC236}">
                <a16:creationId xmlns:a16="http://schemas.microsoft.com/office/drawing/2014/main" id="{4385AD87-F370-FE44-9273-079B72F0A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98" y="4021710"/>
            <a:ext cx="3810000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084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DB90-4C19-E54F-9458-C3B64033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in GO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C297F-DB12-ED45-B7CC-F1E8CF4D3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Okay- so in the third line there (“*b++”)- we want to INCREASE the value of “b”, right? </a:t>
            </a:r>
            <a:r>
              <a:rPr lang="en-US" i="1" dirty="0"/>
              <a:t>But how can we increase the value of a via b?</a:t>
            </a:r>
          </a:p>
          <a:p>
            <a:r>
              <a:rPr lang="en-US" dirty="0"/>
              <a:t> We need to </a:t>
            </a:r>
            <a:r>
              <a:rPr lang="en-US" b="1" dirty="0"/>
              <a:t>dereference</a:t>
            </a:r>
            <a:r>
              <a:rPr lang="en-US" dirty="0"/>
              <a:t> b- which we do with the “*” value and point it back to a:</a:t>
            </a:r>
          </a:p>
        </p:txBody>
      </p:sp>
      <p:pic>
        <p:nvPicPr>
          <p:cNvPr id="4098" name="Picture 2" descr="https://dave.cheney.net/wp-content/uploads/2017/04/Screen-Shot-2017-04-26-at-19.44.10-300x235.png">
            <a:extLst>
              <a:ext uri="{FF2B5EF4-FFF2-40B4-BE49-F238E27FC236}">
                <a16:creationId xmlns:a16="http://schemas.microsoft.com/office/drawing/2014/main" id="{880D2BEE-C113-2F4A-B363-FF5EE2C4C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40" y="3886199"/>
            <a:ext cx="3177618" cy="248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dave.cheney.net/wp-content/uploads/2017/04/Screen-Shot-2017-04-26-at-19.35.07-300x232.png">
            <a:extLst>
              <a:ext uri="{FF2B5EF4-FFF2-40B4-BE49-F238E27FC236}">
                <a16:creationId xmlns:a16="http://schemas.microsoft.com/office/drawing/2014/main" id="{D0BC466C-36C5-0844-985B-23CE3969D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427" y="3998143"/>
            <a:ext cx="2929197" cy="226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219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D474-2029-4E47-908E-20319D04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F01AF-F462-4341-B62F-5C6C365E9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What usually confuses new folks with GO first using pointers is the concept of </a:t>
            </a:r>
            <a:r>
              <a:rPr lang="en-US" b="1" dirty="0"/>
              <a:t>dereferencing</a:t>
            </a:r>
            <a:r>
              <a:rPr lang="en-US" dirty="0"/>
              <a:t>.</a:t>
            </a:r>
          </a:p>
          <a:p>
            <a:r>
              <a:rPr lang="en-US" dirty="0"/>
              <a:t>You see- we can’t just </a:t>
            </a:r>
            <a:r>
              <a:rPr lang="en-US" b="1" dirty="0"/>
              <a:t>change</a:t>
            </a:r>
            <a:r>
              <a:rPr lang="en-US" dirty="0"/>
              <a:t> the “b” variable here- the “b” variable is an address…. But we </a:t>
            </a:r>
            <a:r>
              <a:rPr lang="en-US" b="1" dirty="0"/>
              <a:t>can</a:t>
            </a:r>
            <a:r>
              <a:rPr lang="en-US" dirty="0"/>
              <a:t> change the </a:t>
            </a:r>
            <a:r>
              <a:rPr lang="en-US" b="1" dirty="0"/>
              <a:t>a</a:t>
            </a:r>
            <a:r>
              <a:rPr lang="en-US" dirty="0"/>
              <a:t> variable </a:t>
            </a:r>
            <a:r>
              <a:rPr lang="en-US" b="1" dirty="0"/>
              <a:t>via</a:t>
            </a:r>
            <a:r>
              <a:rPr lang="en-US" dirty="0"/>
              <a:t> the </a:t>
            </a:r>
            <a:r>
              <a:rPr lang="en-US" b="1" dirty="0"/>
              <a:t>b </a:t>
            </a:r>
            <a:r>
              <a:rPr lang="en-US" dirty="0"/>
              <a:t>variable by dereferencing it with the * symbol.</a:t>
            </a:r>
          </a:p>
        </p:txBody>
      </p:sp>
      <p:pic>
        <p:nvPicPr>
          <p:cNvPr id="5122" name="Picture 2" descr="Image result for go gopher">
            <a:extLst>
              <a:ext uri="{FF2B5EF4-FFF2-40B4-BE49-F238E27FC236}">
                <a16:creationId xmlns:a16="http://schemas.microsoft.com/office/drawing/2014/main" id="{34C84624-0664-264B-90E9-F174151AF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059" y="3733799"/>
            <a:ext cx="3048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293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AE24-C3B9-9746-B98B-33D7C795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019D6-CAAF-6E49-8584-D8F399C72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</a:t>
            </a:r>
            <a:r>
              <a:rPr lang="en-US" i="1" dirty="0"/>
              <a:t>no pass-by-reference in GO</a:t>
            </a:r>
            <a:r>
              <a:rPr lang="en-US" dirty="0"/>
              <a:t>. </a:t>
            </a:r>
          </a:p>
          <a:p>
            <a:r>
              <a:rPr lang="en-US" dirty="0"/>
              <a:t>This can be confusing because in languages like C++ you can declare aliases to existing variables using </a:t>
            </a:r>
            <a:r>
              <a:rPr lang="en-US" b="1" dirty="0"/>
              <a:t>eerily similar</a:t>
            </a:r>
            <a:r>
              <a:rPr lang="en-US" dirty="0"/>
              <a:t> coding techniques to Go- specifically:</a:t>
            </a:r>
          </a:p>
          <a:p>
            <a:pPr marL="17780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17780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 a = 10; </a:t>
            </a:r>
          </a:p>
          <a:p>
            <a:pPr marL="17780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 &amp;b = a;</a:t>
            </a:r>
          </a:p>
          <a:p>
            <a:pPr marL="17780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 &amp;c = b;</a:t>
            </a:r>
          </a:p>
          <a:p>
            <a:pPr marL="17780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17780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6146" name="Picture 2" descr="Image result for go gopher">
            <a:extLst>
              <a:ext uri="{FF2B5EF4-FFF2-40B4-BE49-F238E27FC236}">
                <a16:creationId xmlns:a16="http://schemas.microsoft.com/office/drawing/2014/main" id="{A4D11BC8-90EF-CE40-B810-6AB518A5D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4329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086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D7480-CAD8-E142-ADAF-D23FBF75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E5740-3A35-7844-BA1F-344C5236B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 as you can see from the C++ example there- a write to ”a” will alter the contents of </a:t>
            </a:r>
            <a:r>
              <a:rPr lang="en-US" b="1" dirty="0"/>
              <a:t>b </a:t>
            </a:r>
            <a:r>
              <a:rPr lang="en-US" dirty="0"/>
              <a:t>and </a:t>
            </a:r>
            <a:r>
              <a:rPr lang="en-US" b="1" dirty="0"/>
              <a:t>c</a:t>
            </a:r>
            <a:r>
              <a:rPr lang="en-US" dirty="0"/>
              <a:t>, right? BUT- in GO variables </a:t>
            </a:r>
            <a:r>
              <a:rPr lang="en-US" b="1" dirty="0"/>
              <a:t>always</a:t>
            </a:r>
            <a:r>
              <a:rPr lang="en-US" dirty="0"/>
              <a:t> have their own memory storage location- so although both point to “a”:</a:t>
            </a:r>
          </a:p>
          <a:p>
            <a:pPr marL="177800" indent="0">
              <a:buNone/>
            </a:pPr>
            <a:endParaRPr lang="en-US" dirty="0"/>
          </a:p>
          <a:p>
            <a:pPr marL="177800" indent="0">
              <a:buNone/>
            </a:pP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func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main() { 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var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a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int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var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b, c = &amp;a, &amp;a 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(b, c) // 0x1040a124 0x1040a124 //The same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(&amp;b, &amp;c) // 0x1040c108 0x1040c110 //Different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}</a:t>
            </a:r>
          </a:p>
          <a:p>
            <a:pPr marL="1778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496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E646-9E6D-7F46-A9FC-440EB601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to Structs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ECCE1-C58B-A845-8E0D-4ED905324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 Pointers usually come in *most* useful with </a:t>
            </a:r>
            <a:r>
              <a:rPr lang="en-US" sz="2400" b="1" dirty="0"/>
              <a:t>structs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 IF the method is intended to modify the receiver (read: struct) then the receiver </a:t>
            </a:r>
            <a:r>
              <a:rPr lang="en-US" sz="2400" b="1" dirty="0"/>
              <a:t>must be a pointer</a:t>
            </a:r>
            <a:r>
              <a:rPr lang="en-US" sz="2400" dirty="0"/>
              <a:t>. </a:t>
            </a:r>
          </a:p>
          <a:p>
            <a:pPr marL="177800" indent="0">
              <a:buNone/>
            </a:pPr>
            <a:r>
              <a:rPr lang="en-US" sz="2400" dirty="0"/>
              <a:t> </a:t>
            </a:r>
          </a:p>
          <a:p>
            <a:r>
              <a:rPr lang="en-US" sz="2400" dirty="0"/>
              <a:t>Here’s what to know- when you </a:t>
            </a:r>
            <a:r>
              <a:rPr lang="en-US" sz="2400" b="1" dirty="0"/>
              <a:t>pass-by-value</a:t>
            </a:r>
            <a:r>
              <a:rPr lang="en-US" sz="2400" dirty="0"/>
              <a:t> to a struct you are basically making a </a:t>
            </a:r>
            <a:r>
              <a:rPr lang="en-US" sz="2400" b="1" dirty="0"/>
              <a:t>copy</a:t>
            </a:r>
            <a:r>
              <a:rPr lang="en-US" sz="2400" dirty="0"/>
              <a:t> of the struct within the scope of that function- so you are *not* modifying the underlying struct. </a:t>
            </a:r>
          </a:p>
          <a:p>
            <a:endParaRPr lang="en-US" sz="2400" dirty="0"/>
          </a:p>
          <a:p>
            <a:r>
              <a:rPr lang="en-US" sz="2400" dirty="0"/>
              <a:t>To modify the struct- use a pointer. </a:t>
            </a:r>
          </a:p>
          <a:p>
            <a:r>
              <a:rPr lang="en-US" sz="2400" dirty="0"/>
              <a:t>Generally- try not to pass around pointers a lot</a:t>
            </a:r>
          </a:p>
        </p:txBody>
      </p:sp>
      <p:pic>
        <p:nvPicPr>
          <p:cNvPr id="7170" name="Picture 2" descr="Image result for go gopher">
            <a:extLst>
              <a:ext uri="{FF2B5EF4-FFF2-40B4-BE49-F238E27FC236}">
                <a16:creationId xmlns:a16="http://schemas.microsoft.com/office/drawing/2014/main" id="{E2A483B4-FD5F-ED40-84BC-9013BA9B1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306" y="4883085"/>
            <a:ext cx="1734530" cy="151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188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5C40-6DCE-C24C-BCE7-871401FC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better- value or pointer method?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54C5F-B51A-A14E-BA7F-BEFF58ECA1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Basically it comes down to this:</a:t>
            </a:r>
            <a:br>
              <a:rPr lang="en-US" dirty="0"/>
            </a:br>
            <a:endParaRPr lang="en-US" dirty="0"/>
          </a:p>
          <a:p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func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(s *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MyStruct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)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pointerMethod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() { } // method on pointer</a:t>
            </a:r>
          </a:p>
          <a:p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func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(s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MyStruct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)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valueMethod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() { } // method on value</a:t>
            </a:r>
          </a:p>
          <a:p>
            <a:endParaRPr lang="en-US" sz="2400" dirty="0">
              <a:highlight>
                <a:srgbClr val="FFFF00"/>
              </a:highlight>
            </a:endParaRPr>
          </a:p>
          <a:p>
            <a:r>
              <a:rPr lang="en-US" sz="2400" dirty="0"/>
              <a:t>Pointer method is better for large structs because you aren’t making a copy of a struct. </a:t>
            </a:r>
          </a:p>
          <a:p>
            <a:r>
              <a:rPr lang="en-US" sz="2400" dirty="0"/>
              <a:t>Values work well for smaller data types- like slices, small structs, etc.</a:t>
            </a:r>
          </a:p>
        </p:txBody>
      </p:sp>
      <p:pic>
        <p:nvPicPr>
          <p:cNvPr id="8194" name="Picture 2" descr="Image result for go gopher">
            <a:extLst>
              <a:ext uri="{FF2B5EF4-FFF2-40B4-BE49-F238E27FC236}">
                <a16:creationId xmlns:a16="http://schemas.microsoft.com/office/drawing/2014/main" id="{7CDEA8FC-B40C-3740-BFA7-358297609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485" y="5099901"/>
            <a:ext cx="2085353" cy="137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458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0015-5B9E-5B49-9685-6596E00F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Structs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D32DF-86D5-ED4B-A951-2C15CE6278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…and while we’re on the subject of STRUCT manipulation…</a:t>
            </a:r>
          </a:p>
          <a:p>
            <a:r>
              <a:rPr lang="en-US" dirty="0"/>
              <a:t> If you want to get around issues of the </a:t>
            </a:r>
            <a:r>
              <a:rPr lang="en-US" b="1" dirty="0"/>
              <a:t>lack of type hierarchy</a:t>
            </a:r>
            <a:r>
              <a:rPr lang="en-US" i="1" dirty="0"/>
              <a:t> </a:t>
            </a:r>
            <a:r>
              <a:rPr lang="en-US" dirty="0"/>
              <a:t>in GO (</a:t>
            </a:r>
            <a:r>
              <a:rPr lang="en-US" dirty="0" err="1"/>
              <a:t>i.e</a:t>
            </a:r>
            <a:r>
              <a:rPr lang="en-US" dirty="0"/>
              <a:t>: you want to use </a:t>
            </a:r>
            <a:r>
              <a:rPr lang="en-US" b="1" dirty="0"/>
              <a:t>inheritance</a:t>
            </a:r>
            <a:r>
              <a:rPr lang="en-US" dirty="0"/>
              <a:t>) you can use </a:t>
            </a:r>
            <a:r>
              <a:rPr lang="en-US" b="1" dirty="0"/>
              <a:t>embedding of structs</a:t>
            </a:r>
            <a:r>
              <a:rPr lang="en-US" dirty="0"/>
              <a:t> to accomplish something a LOT LIKE inheritance between structs.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type </a:t>
            </a:r>
            <a:r>
              <a:rPr lang="en-US" sz="2000" dirty="0" err="1">
                <a:highlight>
                  <a:srgbClr val="FFFF00"/>
                </a:highlight>
              </a:rPr>
              <a:t>newStruct</a:t>
            </a:r>
            <a:r>
              <a:rPr lang="en-US" sz="2000" dirty="0">
                <a:highlight>
                  <a:srgbClr val="FFFF00"/>
                </a:highlight>
              </a:rPr>
              <a:t> {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    </a:t>
            </a:r>
            <a:r>
              <a:rPr lang="en-US" sz="2000" dirty="0" err="1">
                <a:highlight>
                  <a:srgbClr val="FFFF00"/>
                </a:highlight>
              </a:rPr>
              <a:t>specificthingie</a:t>
            </a:r>
            <a:r>
              <a:rPr lang="en-US" sz="2000" dirty="0">
                <a:highlight>
                  <a:srgbClr val="FFFF00"/>
                </a:highlight>
              </a:rPr>
              <a:t> string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}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type </a:t>
            </a:r>
            <a:r>
              <a:rPr lang="en-US" sz="2000" dirty="0" err="1">
                <a:highlight>
                  <a:srgbClr val="FFFF00"/>
                </a:highlight>
              </a:rPr>
              <a:t>embedStruct</a:t>
            </a:r>
            <a:r>
              <a:rPr lang="en-US" sz="2000" dirty="0">
                <a:highlight>
                  <a:srgbClr val="FFFF00"/>
                </a:highlight>
              </a:rPr>
              <a:t> {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	</a:t>
            </a:r>
            <a:r>
              <a:rPr lang="en-US" sz="2000" dirty="0" err="1">
                <a:highlight>
                  <a:srgbClr val="FFFF00"/>
                </a:highlight>
              </a:rPr>
              <a:t>newStruct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}</a:t>
            </a:r>
          </a:p>
        </p:txBody>
      </p:sp>
      <p:pic>
        <p:nvPicPr>
          <p:cNvPr id="13314" name="Picture 2" descr="Image result for go gopher">
            <a:extLst>
              <a:ext uri="{FF2B5EF4-FFF2-40B4-BE49-F238E27FC236}">
                <a16:creationId xmlns:a16="http://schemas.microsoft.com/office/drawing/2014/main" id="{F1FC09AC-E40D-034A-9D1A-DF8193B69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529" y="4110741"/>
            <a:ext cx="32893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346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1535-AA6E-5D4B-8B77-F1DB1F39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Structs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BD314-EE80-5040-8BA8-046B354969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You can also create </a:t>
            </a:r>
            <a:r>
              <a:rPr lang="en-US" b="1" dirty="0"/>
              <a:t>anonymous structs</a:t>
            </a:r>
          </a:p>
          <a:p>
            <a:r>
              <a:rPr lang="en-US" dirty="0"/>
              <a:t>These should be used for One-and-done</a:t>
            </a:r>
          </a:p>
          <a:p>
            <a:r>
              <a:rPr lang="en-US" dirty="0"/>
              <a:t>If you don’t need to re-use a struct- make an anonymous structure </a:t>
            </a:r>
            <a:r>
              <a:rPr lang="en-US"/>
              <a:t>(see lab)</a:t>
            </a:r>
            <a:endParaRPr lang="en-US" dirty="0"/>
          </a:p>
        </p:txBody>
      </p:sp>
      <p:pic>
        <p:nvPicPr>
          <p:cNvPr id="14338" name="Picture 2" descr="https://cdn-images-1.medium.com/max/600/1*RCI7fAVgYFYhbGvPIgBVxg.png">
            <a:extLst>
              <a:ext uri="{FF2B5EF4-FFF2-40B4-BE49-F238E27FC236}">
                <a16:creationId xmlns:a16="http://schemas.microsoft.com/office/drawing/2014/main" id="{4229ED10-882D-9D43-B9EA-A429A779E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802" y="3558618"/>
            <a:ext cx="2855536" cy="2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373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DATA TYPES!!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AND WE’RE DONE!</a:t>
            </a:r>
          </a:p>
          <a:p>
            <a:pPr lvl="2">
              <a:spcBef>
                <a:spcPts val="0"/>
              </a:spcBef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ANY QUESTIONS?!?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4338" name="Picture 2" descr="Image result for golang gopher, images">
            <a:extLst>
              <a:ext uri="{FF2B5EF4-FFF2-40B4-BE49-F238E27FC236}">
                <a16:creationId xmlns:a16="http://schemas.microsoft.com/office/drawing/2014/main" id="{99F98B07-359E-7D45-BFB0-9CFB89F92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040" y="3147245"/>
            <a:ext cx="26035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60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The Go Control Flow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1942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Go has four basic control flow patterns that we’ll be reviewing: 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If/else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for (looping)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switch</a:t>
            </a:r>
          </a:p>
          <a:p>
            <a:pPr lvl="2">
              <a:spcBef>
                <a:spcPts val="0"/>
              </a:spcBef>
            </a:pPr>
            <a:r>
              <a:rPr lang="en-US" dirty="0" err="1">
                <a:solidFill>
                  <a:schemeClr val="tx1"/>
                </a:solidFill>
              </a:rPr>
              <a:t>goto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We’ll be going through each of these in detail. GO is heavily dedicated to simplicity and has pretty much limited to these methods. </a:t>
            </a: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6" name="Picture 2" descr="Image result for go gopher images">
            <a:extLst>
              <a:ext uri="{FF2B5EF4-FFF2-40B4-BE49-F238E27FC236}">
                <a16:creationId xmlns:a16="http://schemas.microsoft.com/office/drawing/2014/main" id="{3BBA0244-E076-0F4D-B0C5-7235BA965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114" y="4255205"/>
            <a:ext cx="2359648" cy="235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16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IF statement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Similar construct to C:</a:t>
            </a:r>
          </a:p>
          <a:p>
            <a:pPr marL="628650" lvl="1" indent="0"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if answer != 42 { </a:t>
            </a:r>
          </a:p>
          <a:p>
            <a:pPr marL="628650" lvl="1" indent="0"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return "Wrong answer" </a:t>
            </a:r>
          </a:p>
          <a:p>
            <a:pPr marL="628650" lvl="1" indent="0"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}</a:t>
            </a:r>
          </a:p>
          <a:p>
            <a:pPr marL="628650" lvl="1" indent="0">
              <a:spcBef>
                <a:spcPts val="0"/>
              </a:spcBef>
              <a:buNone/>
            </a:pPr>
            <a:endParaRPr lang="en-US" dirty="0"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571500" indent="-3429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an option for the shortened statement:</a:t>
            </a:r>
          </a:p>
          <a:p>
            <a:pPr marL="971550" lvl="1" indent="-3429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the variable then</a:t>
            </a:r>
          </a:p>
          <a:p>
            <a:pPr marL="971550" lvl="1" indent="-3429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 the truth or falsehood of the variable</a:t>
            </a:r>
          </a:p>
          <a:p>
            <a:pPr marL="971550" lvl="1" indent="-3429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that parentheses are not required</a:t>
            </a:r>
          </a:p>
          <a:p>
            <a:pPr marL="228600" indent="0"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if err := foo(); err != nil { panic(err) }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American Typewriter" panose="02090604020004020304" pitchFamily="18" charset="77"/>
              <a:cs typeface="Arial" panose="020B0604020202020204" pitchFamily="34" charset="0"/>
            </a:endParaRPr>
          </a:p>
        </p:txBody>
      </p:sp>
      <p:pic>
        <p:nvPicPr>
          <p:cNvPr id="18434" name="Picture 2" descr="Image result for golang gopher">
            <a:extLst>
              <a:ext uri="{FF2B5EF4-FFF2-40B4-BE49-F238E27FC236}">
                <a16:creationId xmlns:a16="http://schemas.microsoft.com/office/drawing/2014/main" id="{9791679D-0259-1844-ABB0-4850950FA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842" y="4731517"/>
            <a:ext cx="1373527" cy="154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7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IF statement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 more thing…</a:t>
            </a:r>
          </a:p>
          <a:p>
            <a:pPr marL="1085850" lvl="1" indent="-4572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There is no </a:t>
            </a:r>
            <a:r>
              <a:rPr lang="en-US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ternary if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in GO– so none of this:</a:t>
            </a:r>
          </a:p>
          <a:p>
            <a:pPr marL="1028700" lvl="2" indent="0">
              <a:spcBef>
                <a:spcPts val="0"/>
              </a:spcBef>
              <a:buNone/>
            </a:pP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  <a:cs typeface="Arial" panose="020B0604020202020204" pitchFamily="34" charset="0"/>
              </a:rPr>
              <a:t>isittrue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  <a:cs typeface="Arial" panose="020B0604020202020204" pitchFamily="34" charset="0"/>
              </a:rPr>
              <a:t> = a &lt; 0 ? true : false</a:t>
            </a:r>
          </a:p>
          <a:p>
            <a:pPr marL="1028700" lvl="2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American Typewriter" panose="02090604020004020304" pitchFamily="18" charset="77"/>
              <a:cs typeface="Arial" panose="020B0604020202020204" pitchFamily="34" charset="0"/>
            </a:endParaRPr>
          </a:p>
          <a:p>
            <a:pPr marL="1028700" lvl="2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You have to spell it out…every time</a:t>
            </a:r>
          </a:p>
          <a:p>
            <a:pPr marL="1028700" lvl="2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028700" lvl="2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You DON’T need parentheses- you DO need braces</a:t>
            </a:r>
          </a:p>
        </p:txBody>
      </p:sp>
      <p:pic>
        <p:nvPicPr>
          <p:cNvPr id="4098" name="Picture 2" descr="Image result for go gopher images">
            <a:extLst>
              <a:ext uri="{FF2B5EF4-FFF2-40B4-BE49-F238E27FC236}">
                <a16:creationId xmlns:a16="http://schemas.microsoft.com/office/drawing/2014/main" id="{40354211-4FDF-AE4D-9378-BAF61A8A5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038" y="3919193"/>
            <a:ext cx="2399711" cy="239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28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Logical Operators with IF statements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 Pretty standard logical operators here:</a:t>
            </a:r>
          </a:p>
          <a:p>
            <a:pPr lvl="2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 “&amp;&amp;” is “AND”</a:t>
            </a:r>
          </a:p>
          <a:p>
            <a:pPr lvl="2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 “||” is “OR”</a:t>
            </a:r>
          </a:p>
          <a:p>
            <a:pPr lvl="2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 “!” is the logical NOT operator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marL="647700" lvl="1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The usual applies: </a:t>
            </a:r>
          </a:p>
          <a:p>
            <a:pPr marL="1390650" lvl="2" indent="-342900">
              <a:spcBef>
                <a:spcPts val="0"/>
              </a:spcBef>
            </a:pPr>
            <a:r>
              <a:rPr lang="en-US" dirty="0">
                <a:highlight>
                  <a:srgbClr val="FFFF00"/>
                </a:highlight>
              </a:rPr>
              <a:t>if ( a &amp;&amp; b )  </a:t>
            </a:r>
            <a:r>
              <a:rPr lang="en-US" dirty="0"/>
              <a:t>= </a:t>
            </a:r>
            <a:r>
              <a:rPr lang="en-US" b="1" dirty="0"/>
              <a:t>a </a:t>
            </a:r>
            <a:r>
              <a:rPr lang="en-US" dirty="0"/>
              <a:t>and </a:t>
            </a:r>
            <a:r>
              <a:rPr lang="en-US" b="1" dirty="0"/>
              <a:t>b</a:t>
            </a:r>
            <a:r>
              <a:rPr lang="en-US" dirty="0"/>
              <a:t> must be true to evaluate to </a:t>
            </a:r>
            <a:r>
              <a:rPr lang="en-US" b="1" dirty="0"/>
              <a:t>true</a:t>
            </a:r>
            <a:endParaRPr lang="en-US" dirty="0"/>
          </a:p>
          <a:p>
            <a:pPr marL="1390650" lvl="2" indent="-3429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</a:rPr>
              <a:t>if (a || b)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=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can be true or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can be true or both</a:t>
            </a:r>
          </a:p>
          <a:p>
            <a:pPr marL="1390650" lvl="2" indent="-3429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</a:rPr>
              <a:t>if </a:t>
            </a:r>
            <a:r>
              <a:rPr lang="en-US" dirty="0">
                <a:highlight>
                  <a:srgbClr val="FFFF00"/>
                </a:highlight>
              </a:rPr>
              <a:t>( !(a &amp;&amp; b) ) </a:t>
            </a:r>
            <a:r>
              <a:rPr lang="en-US" dirty="0"/>
              <a:t>=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 </a:t>
            </a:r>
            <a:r>
              <a:rPr lang="en-US" dirty="0"/>
              <a:t>must both be false to evaluate to </a:t>
            </a:r>
            <a:r>
              <a:rPr lang="en-US" b="1" dirty="0"/>
              <a:t>true</a:t>
            </a:r>
            <a:endParaRPr lang="en-US" b="1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050" name="Picture 2" descr="Image result for go gopher images">
            <a:extLst>
              <a:ext uri="{FF2B5EF4-FFF2-40B4-BE49-F238E27FC236}">
                <a16:creationId xmlns:a16="http://schemas.microsoft.com/office/drawing/2014/main" id="{7EBA04EE-F29A-E74C-8F01-5BF825A80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956" y="4694547"/>
            <a:ext cx="1869453" cy="18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11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The GO “for” loop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The GO FOR loop has three basic components; we separate them by semi-colons: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The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init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statement (to be executed before execution):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:= 0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The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condition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expression- evaluated before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every iteration:</a:t>
            </a:r>
          </a:p>
          <a:p>
            <a:pPr lvl="3">
              <a:spcBef>
                <a:spcPts val="0"/>
              </a:spcBef>
            </a:pPr>
            <a:r>
              <a:rPr lang="en-US" b="1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&lt; 10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The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post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statement: executed at the end of every iteration:</a:t>
            </a:r>
          </a:p>
          <a:p>
            <a:pPr lvl="3">
              <a:spcBef>
                <a:spcPts val="0"/>
              </a:spcBef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++</a:t>
            </a:r>
          </a:p>
          <a:p>
            <a:pPr lvl="1">
              <a:spcBef>
                <a:spcPts val="0"/>
              </a:spcBef>
            </a:pPr>
            <a:r>
              <a:rPr lang="en-US" b="1" dirty="0"/>
              <a:t>Note:</a:t>
            </a:r>
            <a:r>
              <a:rPr lang="en-US" dirty="0"/>
              <a:t> Unlike other languages like C, Java, or JavaScript there are no parentheses surrounding the three components of the for statement and the braces { } are always required. 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074" name="Picture 2" descr="Image result for go gopher images">
            <a:extLst>
              <a:ext uri="{FF2B5EF4-FFF2-40B4-BE49-F238E27FC236}">
                <a16:creationId xmlns:a16="http://schemas.microsoft.com/office/drawing/2014/main" id="{B5ED3FE9-3066-9E48-83F4-F1F79DEBA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647" y="4986779"/>
            <a:ext cx="2203732" cy="164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34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FOR loops in GO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 When “FOR” looping through arrays (or slices) you can pull the index AND the value by using the 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range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keyword.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For example: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1900" dirty="0">
              <a:solidFill>
                <a:schemeClr val="tx1"/>
              </a:solidFill>
              <a:latin typeface="+mn-lt"/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nums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:= []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int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{2, 3, 4}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sum := 0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   for _,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num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:= range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nums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{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       sum +=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num</a:t>
            </a:r>
            <a:endParaRPr lang="en-US" sz="2400" dirty="0">
              <a:solidFill>
                <a:schemeClr val="tx1"/>
              </a:solidFill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   }</a:t>
            </a: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1506" name="Picture 2" descr="Image result for golang gopher, images">
            <a:extLst>
              <a:ext uri="{FF2B5EF4-FFF2-40B4-BE49-F238E27FC236}">
                <a16:creationId xmlns:a16="http://schemas.microsoft.com/office/drawing/2014/main" id="{059119F0-EE0D-8F48-BE59-BB4A144C4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907" y="4487487"/>
            <a:ext cx="37592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647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9809-3E68-C44E-8771-33D80E9C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DBF52-78A6-DF46-9267-39A9C354C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Again- similar to C– the </a:t>
            </a:r>
            <a:r>
              <a:rPr lang="en-US" b="1" dirty="0"/>
              <a:t>switch</a:t>
            </a:r>
            <a:r>
              <a:rPr lang="en-US" dirty="0"/>
              <a:t> statement here is mainly to avoid making us create a long series of really ugly </a:t>
            </a:r>
            <a:r>
              <a:rPr lang="en-US" b="1" dirty="0"/>
              <a:t>if-then</a:t>
            </a:r>
            <a:r>
              <a:rPr lang="en-US" dirty="0"/>
              <a:t> statements.:</a:t>
            </a:r>
          </a:p>
          <a:p>
            <a:pPr marL="177800" indent="0">
              <a:buNone/>
            </a:pPr>
            <a:endParaRPr lang="en-US" dirty="0"/>
          </a:p>
          <a:p>
            <a:pPr marL="177800" indent="0">
              <a:buNone/>
            </a:pPr>
            <a:r>
              <a:rPr lang="en-US" sz="1800" dirty="0" err="1">
                <a:highlight>
                  <a:srgbClr val="FFFF00"/>
                </a:highlight>
              </a:rPr>
              <a:t>myRanking</a:t>
            </a:r>
            <a:r>
              <a:rPr lang="en-US" sz="1800" dirty="0">
                <a:highlight>
                  <a:srgbClr val="FFFF00"/>
                </a:highlight>
              </a:rPr>
              <a:t> := 7</a:t>
            </a:r>
          </a:p>
          <a:p>
            <a:pPr marL="177800" indent="0">
              <a:buNone/>
            </a:pPr>
            <a:endParaRPr lang="en-US" sz="1800" dirty="0">
              <a:highlight>
                <a:srgbClr val="FFFF00"/>
              </a:highlight>
            </a:endParaRP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switch </a:t>
            </a:r>
            <a:r>
              <a:rPr lang="en-US" sz="1800" dirty="0" err="1">
                <a:highlight>
                  <a:srgbClr val="FFFF00"/>
                </a:highlight>
              </a:rPr>
              <a:t>myRanking</a:t>
            </a:r>
            <a:r>
              <a:rPr lang="en-US" sz="1800" dirty="0">
                <a:highlight>
                  <a:srgbClr val="FFFF00"/>
                </a:highlight>
              </a:rPr>
              <a:t> {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case 1: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	</a:t>
            </a:r>
            <a:r>
              <a:rPr lang="en-US" sz="1800" dirty="0" err="1">
                <a:highlight>
                  <a:srgbClr val="FFFF00"/>
                </a:highlight>
              </a:rPr>
              <a:t>fmt.Println</a:t>
            </a:r>
            <a:r>
              <a:rPr lang="en-US" sz="1800" dirty="0">
                <a:highlight>
                  <a:srgbClr val="FFFF00"/>
                </a:highlight>
              </a:rPr>
              <a:t>(“Terrible”)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case 2: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	</a:t>
            </a:r>
            <a:r>
              <a:rPr lang="en-US" sz="1800" dirty="0" err="1">
                <a:highlight>
                  <a:srgbClr val="FFFF00"/>
                </a:highlight>
              </a:rPr>
              <a:t>fmt.Println</a:t>
            </a:r>
            <a:r>
              <a:rPr lang="en-US" sz="1800" dirty="0">
                <a:highlight>
                  <a:srgbClr val="FFFF00"/>
                </a:highlight>
              </a:rPr>
              <a:t>(“Really Bad”)</a:t>
            </a:r>
          </a:p>
        </p:txBody>
      </p:sp>
      <p:pic>
        <p:nvPicPr>
          <p:cNvPr id="5122" name="Picture 2" descr="Image result for go gopher images">
            <a:extLst>
              <a:ext uri="{FF2B5EF4-FFF2-40B4-BE49-F238E27FC236}">
                <a16:creationId xmlns:a16="http://schemas.microsoft.com/office/drawing/2014/main" id="{29AC8BFE-B467-E445-93E8-69788BB4B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098" y="296178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7891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000000"/>
      </a:dk1>
      <a:lt1>
        <a:srgbClr val="FFFFFF"/>
      </a:lt1>
      <a:dk2>
        <a:srgbClr val="AC4509"/>
      </a:dk2>
      <a:lt2>
        <a:srgbClr val="5F5F5F"/>
      </a:lt2>
      <a:accent1>
        <a:srgbClr val="F27C14"/>
      </a:accent1>
      <a:accent2>
        <a:srgbClr val="F09B60"/>
      </a:accent2>
      <a:accent3>
        <a:srgbClr val="FFFFFF"/>
      </a:accent3>
      <a:accent4>
        <a:srgbClr val="000000"/>
      </a:accent4>
      <a:accent5>
        <a:srgbClr val="F7BFAA"/>
      </a:accent5>
      <a:accent6>
        <a:srgbClr val="D98C56"/>
      </a:accent6>
      <a:hlink>
        <a:srgbClr val="B33709"/>
      </a:hlink>
      <a:folHlink>
        <a:srgbClr val="CC401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36842</TotalTime>
  <Words>1346</Words>
  <Application>Microsoft Macintosh PowerPoint</Application>
  <PresentationFormat>On-screen Show (4:3)</PresentationFormat>
  <Paragraphs>223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American Typewriter</vt:lpstr>
      <vt:lpstr>Arial</vt:lpstr>
      <vt:lpstr>Calibri</vt:lpstr>
      <vt:lpstr>Noto Symbol</vt:lpstr>
      <vt:lpstr>Default Theme</vt:lpstr>
      <vt:lpstr>Introduction to GoLang VMWare 19 November – 21 November 2018 by Fernando Pombeiro</vt:lpstr>
      <vt:lpstr>Module THREE: Control Flow, States, Methods</vt:lpstr>
      <vt:lpstr>The Go Control Flow</vt:lpstr>
      <vt:lpstr>IF statement</vt:lpstr>
      <vt:lpstr>IF statement</vt:lpstr>
      <vt:lpstr>Logical Operators with IF statements</vt:lpstr>
      <vt:lpstr>The GO “for” loop</vt:lpstr>
      <vt:lpstr>FOR loops in GO</vt:lpstr>
      <vt:lpstr>SWITCH statements in GO</vt:lpstr>
      <vt:lpstr>Switch Statements in GO (continued)</vt:lpstr>
      <vt:lpstr>Switch statements continued</vt:lpstr>
      <vt:lpstr>Switch Statements </vt:lpstr>
      <vt:lpstr>Switch Statements</vt:lpstr>
      <vt:lpstr>“Continue” vs ”Break”</vt:lpstr>
      <vt:lpstr>LABELS in GO</vt:lpstr>
      <vt:lpstr>GOTO- brought to you by Satan</vt:lpstr>
      <vt:lpstr>Goto In GO</vt:lpstr>
      <vt:lpstr>Pointers and References</vt:lpstr>
      <vt:lpstr>Pointers in GO- practically</vt:lpstr>
      <vt:lpstr>Pointers and receivers continued</vt:lpstr>
      <vt:lpstr>Pointers in GO (continued)</vt:lpstr>
      <vt:lpstr>Pointers in GO</vt:lpstr>
      <vt:lpstr>Pass By Reference</vt:lpstr>
      <vt:lpstr>Pass by reference </vt:lpstr>
      <vt:lpstr>Pointers to Structs </vt:lpstr>
      <vt:lpstr>What’s better- value or pointer method?</vt:lpstr>
      <vt:lpstr>Embedding Structs in GO</vt:lpstr>
      <vt:lpstr>Anonymous Structs in GO</vt:lpstr>
      <vt:lpstr>DATA TYPES!!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 Stack iTriage | 10/4/2016</dc:title>
  <cp:lastModifiedBy>Microsoft Office User</cp:lastModifiedBy>
  <cp:revision>314</cp:revision>
  <dcterms:modified xsi:type="dcterms:W3CDTF">2018-11-07T21:10:15Z</dcterms:modified>
</cp:coreProperties>
</file>