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0"/>
  </p:notesMasterIdLst>
  <p:sldIdLst>
    <p:sldId id="256" r:id="rId2"/>
    <p:sldId id="454" r:id="rId3"/>
    <p:sldId id="485" r:id="rId4"/>
    <p:sldId id="491" r:id="rId5"/>
    <p:sldId id="492" r:id="rId6"/>
    <p:sldId id="493" r:id="rId7"/>
    <p:sldId id="494" r:id="rId8"/>
    <p:sldId id="483" r:id="rId9"/>
    <p:sldId id="484" r:id="rId10"/>
    <p:sldId id="262" r:id="rId11"/>
    <p:sldId id="449" r:id="rId12"/>
    <p:sldId id="348" r:id="rId13"/>
    <p:sldId id="450" r:id="rId14"/>
    <p:sldId id="46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6" r:id="rId46"/>
    <p:sldId id="487" r:id="rId47"/>
    <p:sldId id="488" r:id="rId48"/>
    <p:sldId id="489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552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6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5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3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01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6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2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8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90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80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51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philosophy here is several fold: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Quick Builds:</a:t>
            </a:r>
            <a:r>
              <a:rPr lang="en-US" dirty="0"/>
              <a:t> There is an apocryphal story that GO was conceived of during a 45 minute build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Dependency Control:</a:t>
            </a:r>
            <a:r>
              <a:rPr lang="en-US" dirty="0"/>
              <a:t> We’ll get into this later- but at Google, thanks to a lack of dependency control, builds were taking 45 minutes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Duplication of effort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Cost of updates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 Concurrency and multi-processing must be built in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22" y="4836302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TWO:</a:t>
            </a:r>
            <a:br>
              <a:rPr lang="en-US" sz="3600" b="1" dirty="0"/>
            </a:br>
            <a:r>
              <a:rPr lang="en-US" sz="3600" b="1" dirty="0"/>
              <a:t>Intro to actually CODING in GO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DEPENDENCY CONTROL: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Let’s take a quick look at how we import a package: 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import “encoding/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/>
              <a:t> Here’s the thing with Go: If you don’t use that dependency in the package that you are importing it in to you get an </a:t>
            </a:r>
            <a:r>
              <a:rPr lang="en-US" b="1" dirty="0"/>
              <a:t>error </a:t>
            </a:r>
            <a:r>
              <a:rPr lang="en-US" dirty="0"/>
              <a:t>at compile time.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 a warning…an </a:t>
            </a:r>
            <a:r>
              <a:rPr lang="en-US" b="1" dirty="0"/>
              <a:t>error</a:t>
            </a:r>
            <a:r>
              <a:rPr lang="en-US" dirty="0"/>
              <a:t>. This is to </a:t>
            </a:r>
            <a:r>
              <a:rPr lang="en-US" i="1" dirty="0"/>
              <a:t>force you to manage your dependencies and keep your compile time low</a:t>
            </a:r>
            <a:r>
              <a:rPr lang="en-US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dirty="0"/>
              <a:t>Here’s a sample:</a:t>
            </a:r>
          </a:p>
          <a:p>
            <a:pPr lvl="3"/>
            <a:r>
              <a:rPr lang="en-US" dirty="0"/>
              <a:t>package A imports package B;</a:t>
            </a:r>
          </a:p>
          <a:p>
            <a:pPr lvl="3"/>
            <a:r>
              <a:rPr lang="en-US" dirty="0"/>
              <a:t>package B imports package C;</a:t>
            </a:r>
          </a:p>
          <a:p>
            <a:pPr lvl="3"/>
            <a:r>
              <a:rPr lang="en-US" dirty="0"/>
              <a:t>package A does </a:t>
            </a:r>
            <a:r>
              <a:rPr lang="en-US" i="1" dirty="0"/>
              <a:t>not</a:t>
            </a:r>
            <a:r>
              <a:rPr lang="en-US" dirty="0"/>
              <a:t> import package C</a:t>
            </a:r>
          </a:p>
          <a:p>
            <a:pPr lvl="2"/>
            <a:r>
              <a:rPr lang="en-US" i="1" dirty="0"/>
              <a:t>Files are read only once! So first C is compiled, then B is compiled, then A is compiled…then linked. </a:t>
            </a:r>
          </a:p>
          <a:p>
            <a:pPr lvl="2"/>
            <a:r>
              <a:rPr lang="en-US" i="1" dirty="0"/>
              <a:t>Package A will read the file for B EXACTLY ONCE.</a:t>
            </a:r>
          </a:p>
          <a:p>
            <a:pPr lvl="3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30504"/>
            <a:ext cx="8991600" cy="33442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Packages: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These are designed for simplicity and ease of understanding!</a:t>
            </a:r>
          </a:p>
          <a:p>
            <a:pPr lvl="2">
              <a:spcBef>
                <a:spcPts val="0"/>
              </a:spcBef>
            </a:pPr>
            <a:r>
              <a:rPr lang="en-US" dirty="0"/>
              <a:t>Every file starts with a package clause, for example: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package 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endParaRPr lang="en-US" dirty="0"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…will be at the top of the file. </a:t>
            </a:r>
            <a:r>
              <a:rPr lang="en-US" b="1" dirty="0">
                <a:latin typeface="+mn-lt"/>
              </a:rPr>
              <a:t>Keep these simple and straightforward!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Packages can be imported by their path (as in python,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 Package import/export is decided </a:t>
            </a:r>
            <a:r>
              <a:rPr lang="en-US" i="1" dirty="0">
                <a:latin typeface="+mn-lt"/>
              </a:rPr>
              <a:t>within the name of the package </a:t>
            </a:r>
            <a:r>
              <a:rPr lang="en-US" dirty="0">
                <a:latin typeface="+mn-lt"/>
              </a:rPr>
              <a:t>depending on whether or not the first letter is capitalized…so: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be exported (public) while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only be used within the package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b="1" dirty="0"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2054" name="Picture 6" descr="Image result for golang">
            <a:extLst>
              <a:ext uri="{FF2B5EF4-FFF2-40B4-BE49-F238E27FC236}">
                <a16:creationId xmlns:a16="http://schemas.microsoft.com/office/drawing/2014/main" id="{762F7CC1-155A-2540-857F-316754E9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9" y="5386132"/>
            <a:ext cx="2771668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Scope: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SIMPLICITY</a:t>
            </a:r>
            <a:r>
              <a:rPr lang="en-US" dirty="0"/>
              <a:t> is the name of the game here…so as with everything else- scoping in Golang is built for simplicity:</a:t>
            </a:r>
          </a:p>
          <a:p>
            <a:pPr lvl="3"/>
            <a:r>
              <a:rPr lang="en-US" dirty="0"/>
              <a:t>universe (predeclared identifiers such as </a:t>
            </a:r>
            <a:r>
              <a:rPr lang="en-US" dirty="0" err="1"/>
              <a:t>int</a:t>
            </a:r>
            <a:r>
              <a:rPr lang="en-US" dirty="0"/>
              <a:t> and string)</a:t>
            </a:r>
          </a:p>
          <a:p>
            <a:pPr lvl="3"/>
            <a:r>
              <a:rPr lang="en-US" dirty="0"/>
              <a:t>package (all the source files of a package live at the same scope)</a:t>
            </a:r>
          </a:p>
          <a:p>
            <a:pPr lvl="3"/>
            <a:r>
              <a:rPr lang="en-US" dirty="0"/>
              <a:t>file (for package import renames only; not very important in practice)</a:t>
            </a:r>
          </a:p>
          <a:p>
            <a:pPr lvl="3"/>
            <a:r>
              <a:rPr lang="en-US" dirty="0"/>
              <a:t>function (the usual)</a:t>
            </a:r>
          </a:p>
          <a:p>
            <a:pPr lvl="3"/>
            <a:r>
              <a:rPr lang="en-US" dirty="0"/>
              <a:t>block (the usual)</a:t>
            </a:r>
          </a:p>
          <a:p>
            <a:pPr lvl="2"/>
            <a:r>
              <a:rPr lang="en-US" dirty="0"/>
              <a:t> There is no implicit or EXPLICIT </a:t>
            </a:r>
            <a:r>
              <a:rPr lang="en-US" i="1" dirty="0"/>
              <a:t>this</a:t>
            </a:r>
            <a:r>
              <a:rPr lang="en-US" dirty="0"/>
              <a:t>…so if you have a struct called “</a:t>
            </a:r>
            <a:r>
              <a:rPr lang="en-US" dirty="0" err="1"/>
              <a:t>luke</a:t>
            </a:r>
            <a:r>
              <a:rPr lang="en-US" dirty="0"/>
              <a:t>” as a receiver of output from a function it is always written as: “</a:t>
            </a:r>
            <a:r>
              <a:rPr lang="en-US" dirty="0" err="1"/>
              <a:t>luke.ReceivesFromTheForce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Again- because Satan designed method overloading and he has not accessed Go- “</a:t>
            </a:r>
            <a:r>
              <a:rPr lang="en-US" dirty="0" err="1"/>
              <a:t>x.M</a:t>
            </a:r>
            <a:r>
              <a:rPr lang="en-US" dirty="0"/>
              <a:t>” </a:t>
            </a:r>
            <a:r>
              <a:rPr lang="en-US" b="1" i="1" dirty="0"/>
              <a:t>always</a:t>
            </a:r>
            <a:r>
              <a:rPr lang="en-US" dirty="0"/>
              <a:t> refers to a single function “M” in ”x”</a:t>
            </a:r>
          </a:p>
          <a:p>
            <a:pPr lvl="3">
              <a:spcBef>
                <a:spcPts val="0"/>
              </a:spcBef>
            </a:pP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232B5787-9848-CC46-B8D4-98D84006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" y="2486346"/>
            <a:ext cx="1459360" cy="16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4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Concurrency: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</a:rPr>
              <a:t>big one</a:t>
            </a:r>
            <a:r>
              <a:rPr lang="en-US" dirty="0">
                <a:latin typeface="+mn-lt"/>
              </a:rPr>
              <a:t> in the Go world- at the language level Java and C lack in-built concurrency…which hurts them in the modern multi-core processing world. GO embodies a variant of </a:t>
            </a:r>
            <a:r>
              <a:rPr lang="en-US" dirty="0"/>
              <a:t>Communicating Sequential Processes (CSP)</a:t>
            </a:r>
            <a:r>
              <a:rPr lang="en-US" dirty="0">
                <a:latin typeface="+mn-lt"/>
              </a:rPr>
              <a:t> with first class channels.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Go is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memory-safe in the presence of concurrency- sharing is legal and you can pass a pointer over a channel. This can lead to some bad practices BUT the philosophy here is </a:t>
            </a:r>
            <a:r>
              <a:rPr lang="en-US" dirty="0"/>
              <a:t>"Don't communicate by sharing memory, share memory by communicating."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GOROUTINES- </a:t>
            </a:r>
            <a:r>
              <a:rPr lang="en-US" dirty="0">
                <a:latin typeface="+mn-lt"/>
              </a:rPr>
              <a:t>are how Go handles concurrency- it multiplexes independently executing functions into a set of threads.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We’ll go much deeper into this later </a:t>
            </a:r>
            <a:r>
              <a:rPr lang="en-US" dirty="0">
                <a:latin typeface="+mn-lt"/>
                <a:sym typeface="Wingdings" pitchFamily="2" charset="2"/>
              </a:rPr>
              <a:t>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413" y="5589142"/>
            <a:ext cx="1103494" cy="10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Garbage collection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Obviously this is a vast improvement of C/C++ where managing garbage collection can hinder the speed at which you can program.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Go DOES do automatic garbage collection but for the purposes of this program we will not be messing with memory allocation.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That being said- if you want to mess with memory management (and garbage collection yourself) GO </a:t>
            </a:r>
            <a:r>
              <a:rPr lang="en-US" b="1" dirty="0"/>
              <a:t>does</a:t>
            </a:r>
            <a:r>
              <a:rPr lang="en-US" dirty="0"/>
              <a:t> allow you to, to some degree, go “under the hood” to mess with that stuff. 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32" y="4664466"/>
            <a:ext cx="1648446" cy="14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As addressed earlier- GOLANG doesn’t have a “type hierarchy”…</a:t>
            </a:r>
            <a:r>
              <a:rPr lang="en-US" dirty="0" err="1"/>
              <a:t>i.e</a:t>
            </a:r>
            <a:r>
              <a:rPr lang="en-US" dirty="0"/>
              <a:t>: there are no “super” objects and children.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Inheritance? Not so much a thing here.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Types just “are”</a:t>
            </a:r>
          </a:p>
          <a:p>
            <a:pPr lvl="2">
              <a:spcBef>
                <a:spcPts val="0"/>
              </a:spcBef>
            </a:pPr>
            <a:r>
              <a:rPr lang="en-US" i="1" dirty="0"/>
              <a:t> This is going to be tough for my Object Oriented programmers out there to adapt to!</a:t>
            </a:r>
          </a:p>
          <a:p>
            <a:pPr lvl="2">
              <a:spcBef>
                <a:spcPts val="0"/>
              </a:spcBef>
            </a:pPr>
            <a:endParaRPr lang="en-US" i="1" dirty="0"/>
          </a:p>
          <a:p>
            <a:pPr lvl="2">
              <a:spcBef>
                <a:spcPts val="0"/>
              </a:spcBef>
            </a:pPr>
            <a:r>
              <a:rPr lang="en-US" dirty="0"/>
              <a:t> The philosophical ideal behind this decision has to do with the need for object-oriented programs to </a:t>
            </a:r>
            <a:r>
              <a:rPr lang="en-US" i="1" dirty="0"/>
              <a:t>over-design</a:t>
            </a:r>
            <a:r>
              <a:rPr lang="en-US" dirty="0"/>
              <a:t> during the initial design phase…. Due to the tight inheritance relationships between objects programmers must design high level objects sufficiently abstract to handle </a:t>
            </a:r>
            <a:r>
              <a:rPr lang="en-US" b="1" i="1" dirty="0"/>
              <a:t>any case that the code might be used for</a:t>
            </a:r>
            <a:r>
              <a:rPr lang="en-US" dirty="0"/>
              <a:t>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The creators of Go felt (and I agree) that </a:t>
            </a:r>
            <a:r>
              <a:rPr lang="en-US" b="1" dirty="0"/>
              <a:t>polymorphism</a:t>
            </a:r>
            <a:r>
              <a:rPr lang="en-US" dirty="0"/>
              <a:t> created more problems than it helped with and that it would be nicer to have a statically defined </a:t>
            </a:r>
            <a:r>
              <a:rPr lang="en-US" b="1" dirty="0"/>
              <a:t>interface</a:t>
            </a:r>
            <a:r>
              <a:rPr lang="en-US" dirty="0"/>
              <a:t> that enforces a </a:t>
            </a:r>
            <a:r>
              <a:rPr lang="en-US" b="1" dirty="0"/>
              <a:t>uniformity of behavior</a:t>
            </a:r>
            <a:r>
              <a:rPr lang="en-US" dirty="0"/>
              <a:t> of a method.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This is part of the “define once” philosophy  (and keep it simple).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7170" name="Picture 2" descr="Image result for golang">
            <a:extLst>
              <a:ext uri="{FF2B5EF4-FFF2-40B4-BE49-F238E27FC236}">
                <a16:creationId xmlns:a16="http://schemas.microsoft.com/office/drawing/2014/main" id="{E1D98BB3-4F88-A243-A1BE-9DFB4AE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5062" y="3595650"/>
            <a:ext cx="3057918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To get around the loss of ability to use inheritance, Go instead utilizes </a:t>
            </a:r>
            <a:r>
              <a:rPr lang="en-US" b="1" dirty="0"/>
              <a:t>interfaces</a:t>
            </a:r>
            <a:r>
              <a:rPr lang="en-US" dirty="0"/>
              <a:t> (we’ll get more into this later).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Interfaces</a:t>
            </a:r>
            <a:r>
              <a:rPr lang="en-US" dirty="0"/>
              <a:t> in GO do not use the “implements” name but “implementing” methods is what they do! They allow us a level of abstraction to implement methods. 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4859269F-6932-E747-81B0-53D9591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57" y="3681572"/>
            <a:ext cx="4837060" cy="2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package main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So, obviously the MAIN package- which is where we will start our code from (goes in the </a:t>
            </a:r>
            <a:r>
              <a:rPr lang="en-US" b="1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folder).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When we want to run our package we will go to the cli and run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IF we want to run a different package THIS is the namespace</a:t>
            </a:r>
          </a:p>
          <a:p>
            <a:pPr lvl="3">
              <a:spcBef>
                <a:spcPts val="0"/>
              </a:spcBef>
            </a:pPr>
            <a:r>
              <a:rPr lang="en-US" b="1" dirty="0"/>
              <a:t>packages</a:t>
            </a:r>
            <a:r>
              <a:rPr lang="en-US" dirty="0"/>
              <a:t> reduces the chance of having overlapping names. This keeps our function names short and succinct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organize code so that its easier to find code you want to reuse 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speed up the compiler by only requiring recompilation of smaller chunks of a program. Although we use the package </a:t>
            </a:r>
            <a:r>
              <a:rPr lang="en-US" dirty="0" err="1"/>
              <a:t>fmt</a:t>
            </a:r>
            <a:r>
              <a:rPr lang="en-US" dirty="0"/>
              <a:t>, we don't have to recompile it every time we change our program.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E564F79-1D51-6C45-B1C4-81DA3A93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" y="5648040"/>
            <a:ext cx="2392309" cy="10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Error handling: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No control structure when handling errors: an error IS or it isn’t.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If an error IS- GO does NOT allow you to pass it up the stack; it uses a very basic “if-return” syntax…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 no JAVA/Python/</a:t>
            </a:r>
            <a:r>
              <a:rPr lang="en-US" dirty="0" err="1"/>
              <a:t>Javascript</a:t>
            </a:r>
            <a:r>
              <a:rPr lang="en-US" dirty="0"/>
              <a:t> “try-catch-finally” here!</a:t>
            </a:r>
          </a:p>
          <a:p>
            <a:pPr lvl="2">
              <a:spcBef>
                <a:spcPts val="0"/>
              </a:spcBef>
            </a:pPr>
            <a:r>
              <a:rPr lang="en-US" dirty="0"/>
              <a:t>Basically- if you go to open a file and it isn’t there- here is Go’s error construct: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3BFA-AF36-1D4B-A762-70C17D4033C5}"/>
              </a:ext>
            </a:extLst>
          </p:cNvPr>
          <p:cNvSpPr/>
          <p:nvPr/>
        </p:nvSpPr>
        <p:spPr>
          <a:xfrm>
            <a:off x="1233833" y="4243676"/>
            <a:ext cx="599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f, err := </a:t>
            </a:r>
            <a:r>
              <a:rPr lang="en-US" sz="2400" dirty="0" err="1">
                <a:latin typeface="American Typewriter" panose="02090604020004020304" pitchFamily="18" charset="77"/>
              </a:rPr>
              <a:t>os.Open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fileName</a:t>
            </a:r>
            <a:r>
              <a:rPr lang="en-US" sz="24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if err != nil {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return err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 }</a:t>
            </a:r>
          </a:p>
        </p:txBody>
      </p:sp>
      <p:pic>
        <p:nvPicPr>
          <p:cNvPr id="10242" name="Picture 2" descr="Image result for golang">
            <a:extLst>
              <a:ext uri="{FF2B5EF4-FFF2-40B4-BE49-F238E27FC236}">
                <a16:creationId xmlns:a16="http://schemas.microsoft.com/office/drawing/2014/main" id="{C815D44F-0F1C-314E-B27A-B8B22AF5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7" y="37536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To summarize: GOLANG is designed to do the following:</a:t>
            </a:r>
          </a:p>
          <a:p>
            <a:pPr lvl="2"/>
            <a:r>
              <a:rPr lang="en-US" dirty="0"/>
              <a:t>Clear dependencies</a:t>
            </a:r>
          </a:p>
          <a:p>
            <a:pPr lvl="2"/>
            <a:r>
              <a:rPr lang="en-US" dirty="0"/>
              <a:t>Clear syntax</a:t>
            </a:r>
          </a:p>
          <a:p>
            <a:pPr lvl="2"/>
            <a:r>
              <a:rPr lang="en-US" dirty="0"/>
              <a:t>Clear semantics</a:t>
            </a:r>
          </a:p>
          <a:p>
            <a:pPr lvl="2"/>
            <a:r>
              <a:rPr lang="en-US" dirty="0"/>
              <a:t>Composition over inheritance</a:t>
            </a:r>
          </a:p>
          <a:p>
            <a:pPr lvl="2"/>
            <a:r>
              <a:rPr lang="en-US" dirty="0"/>
              <a:t>Simplicity provided by the programming model (garbage collection, concurrency)</a:t>
            </a:r>
          </a:p>
          <a:p>
            <a:pPr lvl="2"/>
            <a:r>
              <a:rPr lang="en-US" dirty="0"/>
              <a:t>Easy tooling (the go tool, </a:t>
            </a:r>
            <a:r>
              <a:rPr lang="en-US" dirty="0" err="1"/>
              <a:t>gofmt</a:t>
            </a:r>
            <a:r>
              <a:rPr lang="en-US" dirty="0"/>
              <a:t>, </a:t>
            </a:r>
            <a:r>
              <a:rPr lang="en-US" dirty="0" err="1"/>
              <a:t>godoc</a:t>
            </a:r>
            <a:r>
              <a:rPr lang="en-US" dirty="0"/>
              <a:t>, </a:t>
            </a:r>
            <a:r>
              <a:rPr lang="en-US" dirty="0" err="1"/>
              <a:t>gofix</a:t>
            </a:r>
            <a:r>
              <a:rPr lang="en-US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Philosophy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https://talks.golang.org/2012/splash/appenginegophercolor.jpg">
            <a:extLst>
              <a:ext uri="{FF2B5EF4-FFF2-40B4-BE49-F238E27FC236}">
                <a16:creationId xmlns:a16="http://schemas.microsoft.com/office/drawing/2014/main" id="{C6CED0FD-4FE5-1A4D-A7A9-3077031C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22" y="4493080"/>
            <a:ext cx="3361517" cy="21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Questions on Philosophy?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Image result for golang, questions">
            <a:extLst>
              <a:ext uri="{FF2B5EF4-FFF2-40B4-BE49-F238E27FC236}">
                <a16:creationId xmlns:a16="http://schemas.microsoft.com/office/drawing/2014/main" id="{202F0E14-D001-C344-9D37-6F996CD7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5166"/>
            <a:ext cx="8667109" cy="51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5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0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Workspaces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At it’s most fundamental and basic a Go workspace is made up of two folders:</a:t>
            </a:r>
          </a:p>
          <a:p>
            <a:pPr lvl="3">
              <a:spcBef>
                <a:spcPts val="0"/>
              </a:spcBef>
            </a:pPr>
            <a:r>
              <a:rPr lang="en-US" dirty="0"/>
              <a:t> bin/ - this will contain the binary versions of the files you build in Go</a:t>
            </a:r>
          </a:p>
          <a:p>
            <a:pPr lvl="3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 - this will contain your source code.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For most GO coders- they will only utilize a single workspace for </a:t>
            </a:r>
            <a:r>
              <a:rPr lang="en-US" b="1" dirty="0"/>
              <a:t>all</a:t>
            </a:r>
            <a:r>
              <a:rPr lang="en-US" dirty="0"/>
              <a:t> of their GO projects. Most of the code that YOU touch will go into the </a:t>
            </a:r>
            <a:r>
              <a:rPr lang="en-US" b="1" dirty="0" err="1"/>
              <a:t>src</a:t>
            </a:r>
            <a:r>
              <a:rPr lang="en-US" dirty="0"/>
              <a:t> directory.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/>
              <a:t>bin</a:t>
            </a:r>
            <a:r>
              <a:rPr lang="en-US" dirty="0"/>
              <a:t> directory will contain the binary files you compile and deploy- which makes your code blazingly fast. These are the </a:t>
            </a:r>
            <a:r>
              <a:rPr lang="en-US" b="1" dirty="0"/>
              <a:t>executable</a:t>
            </a:r>
            <a:r>
              <a:rPr lang="en-US" dirty="0"/>
              <a:t> files.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1" y="4541178"/>
            <a:ext cx="1458930" cy="18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8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/>
              <a:t>One level down from the top-level </a:t>
            </a:r>
            <a:r>
              <a:rPr lang="en-US" dirty="0" err="1"/>
              <a:t>src</a:t>
            </a:r>
            <a:r>
              <a:rPr lang="en-US" dirty="0"/>
              <a:t> folder will be a </a:t>
            </a:r>
            <a:r>
              <a:rPr lang="en-US" b="1" dirty="0" err="1"/>
              <a:t>github.com</a:t>
            </a:r>
            <a:r>
              <a:rPr lang="en-US" dirty="0"/>
              <a:t> folder. This is going to be the </a:t>
            </a:r>
            <a:r>
              <a:rPr lang="en-US" b="1" dirty="0"/>
              <a:t>root level directory for your repositories (make it in the </a:t>
            </a:r>
            <a:r>
              <a:rPr lang="en-US" b="1" dirty="0" err="1"/>
              <a:t>vm</a:t>
            </a:r>
            <a:r>
              <a:rPr lang="en-US" b="1" dirty="0"/>
              <a:t>)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 So the “</a:t>
            </a:r>
            <a:r>
              <a:rPr lang="en-US" dirty="0" err="1"/>
              <a:t>github.com</a:t>
            </a:r>
            <a:r>
              <a:rPr lang="en-US" dirty="0"/>
              <a:t>” folder we want to initialize the metadata for the git repo…so here is where we’ll run our </a:t>
            </a:r>
            <a:r>
              <a:rPr lang="en-US" i="1" dirty="0"/>
              <a:t>git </a:t>
            </a:r>
            <a:r>
              <a:rPr lang="en-US" i="1" dirty="0" err="1"/>
              <a:t>init</a:t>
            </a:r>
            <a:r>
              <a:rPr lang="en-US" i="1" dirty="0"/>
              <a:t> </a:t>
            </a:r>
            <a:r>
              <a:rPr lang="en-US" dirty="0"/>
              <a:t>command.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this folder will have a series of sub-folders and (and this is essential)- </a:t>
            </a:r>
            <a:r>
              <a:rPr lang="en-US" b="1" dirty="0"/>
              <a:t>if you manage this folder correctly then each of the sub-folders in the </a:t>
            </a:r>
            <a:r>
              <a:rPr lang="en-US" b="1" dirty="0" err="1"/>
              <a:t>github.com</a:t>
            </a:r>
            <a:r>
              <a:rPr lang="en-US" b="1" dirty="0"/>
              <a:t> folder will represent it’s own repository</a:t>
            </a:r>
            <a:r>
              <a:rPr lang="en-US" dirty="0"/>
              <a:t>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when you want to push data to a repo- from here.</a:t>
            </a:r>
          </a:p>
        </p:txBody>
      </p:sp>
      <p:pic>
        <p:nvPicPr>
          <p:cNvPr id="2050" name="Picture 2" descr="Image result for github and golang">
            <a:extLst>
              <a:ext uri="{FF2B5EF4-FFF2-40B4-BE49-F238E27FC236}">
                <a16:creationId xmlns:a16="http://schemas.microsoft.com/office/drawing/2014/main" id="{1509FCDA-9CF9-2A4F-BFE6-FA597901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42" y="4796202"/>
            <a:ext cx="3494498" cy="18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now we have created our first repository (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). If you want to push this repo there’s a BUNCH of stuff you need to do (but feel free to do it- there’s a link in the lab section)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you wanted to create multiple repositories for different projects and upload each of them as a different repository to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account- now you can just add them…so for this we have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golang_practice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….but you might also want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fern_is_awesome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go there and do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git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…and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here_is_another_one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ithub and golang">
            <a:extLst>
              <a:ext uri="{FF2B5EF4-FFF2-40B4-BE49-F238E27FC236}">
                <a16:creationId xmlns:a16="http://schemas.microsoft.com/office/drawing/2014/main" id="{17FB3D30-AA61-1D41-9028-7144F591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7" y="4771490"/>
            <a:ext cx="2281291" cy="190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cmd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from here I’m doing personal recommendations but this is what I’ve found works well.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 is going to, basically, contain the “main” files (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for our repo. It’s kind of the highest level of the repository and will house where we put the “MAIN” file that kicks off everything else. </a:t>
            </a:r>
          </a:p>
          <a:p>
            <a:pPr lvl="3">
              <a:spcBef>
                <a:spcPts val="0"/>
              </a:spcBef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Very little code should actually live here!!!</a:t>
            </a:r>
            <a:endParaRPr lang="en-US" i="1" u="sng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code in here should import other packages that end up doing the majority of the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work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of the application (we’ll talk more about the MAIN file later).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MAIN basically calls each of the other packages and puts them in order.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ithub and golang">
            <a:extLst>
              <a:ext uri="{FF2B5EF4-FFF2-40B4-BE49-F238E27FC236}">
                <a16:creationId xmlns:a16="http://schemas.microsoft.com/office/drawing/2014/main" id="{C59843F0-EF77-DC45-BE4F-70271959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88" y="4889072"/>
            <a:ext cx="3150956" cy="16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06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/internal/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are going to put the packages we are going to use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internally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(duh!).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90% of our *actual* coding will be done.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Basically the idea is that this is where you keep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private application code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– the packages that you want to keep for your application to use. These are not, generally, understood as being “open to the public” for export.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I create a package that, for example, reverses the letters in word, and wanted to use that in another package within the application this is where I’d put it. 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Image result for golang gopher">
            <a:extLst>
              <a:ext uri="{FF2B5EF4-FFF2-40B4-BE49-F238E27FC236}">
                <a16:creationId xmlns:a16="http://schemas.microsoft.com/office/drawing/2014/main" id="{65C27C06-9F15-484B-8262-F375D4C4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18" y="4627203"/>
            <a:ext cx="1677364" cy="19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94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pkg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will stick 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public packages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(notice that we no longer have an “internal” directory in there.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These are the packages that others can download with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(which we’ll talk about shortly).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This is also where you will put any code that you are happy for the public to use so please make sure that it works!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2C08CAFC-6E80-D44E-94D4-4D939110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4108" y="3819489"/>
            <a:ext cx="3325046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import (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” 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the way we import </a:t>
            </a:r>
            <a:r>
              <a:rPr lang="en-US" b="1" dirty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packages- whether they be local or downloaded- so a namespace could also be brought in this way.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Note the </a:t>
            </a:r>
            <a:r>
              <a:rPr lang="en-US" b="1" dirty="0">
                <a:solidFill>
                  <a:schemeClr val="tx1"/>
                </a:solidFill>
              </a:rPr>
              <a:t>DOUBLE QUOTES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In this case we are importing a package called “</a:t>
            </a:r>
            <a:r>
              <a:rPr lang="en-US" dirty="0" err="1">
                <a:solidFill>
                  <a:schemeClr val="tx1"/>
                </a:solidFill>
              </a:rPr>
              <a:t>fmt</a:t>
            </a:r>
            <a:r>
              <a:rPr lang="en-US" dirty="0">
                <a:solidFill>
                  <a:schemeClr val="tx1"/>
                </a:solidFill>
              </a:rPr>
              <a:t>”- which is short for “format” (I might be making that up).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It is basically similar to C’s </a:t>
            </a:r>
            <a:r>
              <a:rPr lang="en-US" b="1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 will be playing with this a lot in string manipulation.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6" y="4356243"/>
            <a:ext cx="1935181" cy="2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0C2ADD57-93F3-2347-9107-41B30213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06" y="4965415"/>
            <a:ext cx="5588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271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you’ll basically, with dep, and the package list in vendor, be able to load dependencies looking at this folder.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100" name="Picture 4" descr="Image result for golang gopher">
            <a:extLst>
              <a:ext uri="{FF2B5EF4-FFF2-40B4-BE49-F238E27FC236}">
                <a16:creationId xmlns:a16="http://schemas.microsoft.com/office/drawing/2014/main" id="{C2E379D0-58D8-AD42-AE5C-CD66FE87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1848" y="5178175"/>
            <a:ext cx="1011576" cy="13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60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Other possible directories: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api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you have an API you can put rules here (NA for this project)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/web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we want to make a website server in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we’ll put things like our static web assets, templates,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 here.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/configs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Config files go here- so passwords,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files, vault files,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etc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init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scripts- like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supervisord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runit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/scripts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Basically-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Makefile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scripts and the like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/build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Docker, AMI, OS (deb, rpm, </a:t>
            </a:r>
            <a:r>
              <a:rPr lang="en-US" dirty="0" err="1">
                <a:solidFill>
                  <a:schemeClr val="tx1"/>
                </a:solidFill>
              </a:rPr>
              <a:t>pkg</a:t>
            </a:r>
            <a:r>
              <a:rPr lang="en-US" dirty="0">
                <a:solidFill>
                  <a:schemeClr val="tx1"/>
                </a:solidFill>
              </a:rPr>
              <a:t>) and ci scripts (in a ci subdirectory)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/deployments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Docker-</a:t>
            </a:r>
            <a:r>
              <a:rPr lang="en-US" dirty="0" err="1">
                <a:solidFill>
                  <a:schemeClr val="tx1"/>
                </a:solidFill>
              </a:rPr>
              <a:t>compose.yml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, helm,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2" descr="Image result for golang gopher">
            <a:extLst>
              <a:ext uri="{FF2B5EF4-FFF2-40B4-BE49-F238E27FC236}">
                <a16:creationId xmlns:a16="http://schemas.microsoft.com/office/drawing/2014/main" id="{5BAA68CB-8062-A644-92BE-C46FDDD5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4" y="3750067"/>
            <a:ext cx="1327737" cy="14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95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Other possible directories: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/test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Tests (duh)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/docs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Design and user docs (READMEs)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/tools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Supporting tools (can import from 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pkg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internal)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/examples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Tos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/assets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Images, logos,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0F5FE951-12F3-CA44-9364-5C57CB2C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43" y="4510353"/>
            <a:ext cx="1669157" cy="18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1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Congratulations! We now have our setup done! If you have followed the instructions your directory structure within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should look something like this: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D4E7F-48A8-DD48-AB4E-AC049C6C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93"/>
          <a:stretch/>
        </p:blipFill>
        <p:spPr>
          <a:xfrm>
            <a:off x="1960080" y="2363055"/>
            <a:ext cx="5223840" cy="42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3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So now that we have created our directory structure let’s put it aside for a moment. Why?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Well- as many of you probably realize- coding is painful without some sort of CLI (Command Line Interface) to work with.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In Python we have great programs like typing “python” into your command line (or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ipython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typing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ipython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into your CLI).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In Node.js we have great programs like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nesh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which give us awesome command line interfaces to test our code before we push it.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how do we do this in GOLANG?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266" name="Picture 2" descr="Image result for golang gopher images">
            <a:extLst>
              <a:ext uri="{FF2B5EF4-FFF2-40B4-BE49-F238E27FC236}">
                <a16:creationId xmlns:a16="http://schemas.microsoft.com/office/drawing/2014/main" id="{4AFA6BD1-8029-1C47-9CCC-0CEDF677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51" y="4325419"/>
            <a:ext cx="1571188" cy="21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65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Before we dive deep into creating GO projects we need a fun environment in which to test our code before we drive it! Usually CLIs fill this role (and there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CLIs out there!)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With GO- navigate here: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play.golang.org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Usually, as a coder, when I need to test something this is the first location I head to. It’s a nice little testing area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and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because of the easy “share” feature at the top- I can instantly create a link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292" name="Picture 4" descr="Image result for golang go playground">
            <a:extLst>
              <a:ext uri="{FF2B5EF4-FFF2-40B4-BE49-F238E27FC236}">
                <a16:creationId xmlns:a16="http://schemas.microsoft.com/office/drawing/2014/main" id="{F24EBB5E-C392-5548-A507-0E420604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3" y="3748782"/>
            <a:ext cx="5845139" cy="27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03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Now- there ARE huge drawbacks to the GO playground in it’s current implementation. They include the following: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big one is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 third party package imports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which REALLY cripples it (it’s nice in Python that I can simply run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whatever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then go into my command line and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import whatever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There are time and memory limits set up on it.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time begins at 2009-11-10 23:00:00 UTC…which is just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really weird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That being said- it’s nice to be an instructor and know that all of my students (for the practical portion) are on the same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gui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(basically). 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314" name="Picture 2" descr="Image result for golang go playground">
            <a:extLst>
              <a:ext uri="{FF2B5EF4-FFF2-40B4-BE49-F238E27FC236}">
                <a16:creationId xmlns:a16="http://schemas.microsoft.com/office/drawing/2014/main" id="{F3687B55-4ECF-9047-8F9A-388DDDC5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97339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03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 of this being said- this is what we’re going to use going forward for most of our intro coding!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 are now set up and ready to ”go!”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main () {}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Function structure- uses brackets to bracket the function.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function is special (you don’t have to name the return data type- though normally you would).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where, when you are done with your application, you will kick it off from.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 tests your entire application.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482" name="Picture 2" descr="Image result for golang gopher, images">
            <a:extLst>
              <a:ext uri="{FF2B5EF4-FFF2-40B4-BE49-F238E27FC236}">
                <a16:creationId xmlns:a16="http://schemas.microsoft.com/office/drawing/2014/main" id="{B37D5028-635A-4343-8075-30C76AA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7" y="3626777"/>
            <a:ext cx="2168322" cy="27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(“Hello, playground”)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Obviously this is using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package an running a function called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”.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can I find out more about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”?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to your command line and run the following: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Println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amazing is that?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way for you to double check how a </a:t>
            </a:r>
            <a:r>
              <a:rPr lang="en-US">
                <a:solidFill>
                  <a:schemeClr val="tx1"/>
                </a:solidFill>
                <a:latin typeface="+mn-lt"/>
              </a:rPr>
              <a:t>function works!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file??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A64A1A0B-422A-8743-9630-DC1F3A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9" y="4650955"/>
            <a:ext cx="2749192" cy="18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47750" lvl="2" indent="0"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But what if I don’t like the current setup of my Go development environment?!?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everything that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uses to decide where to put the packages that it downloads is based on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$GOPATH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variable.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SO- if you are unhappy with where the packages are being put- simply update the variable for your current session using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export GOPATH=$HOME/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/&lt;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myNewPath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you should be good to go!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Under our current setup, however, all packages that we download will go into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 descr="Image result for gopher image">
            <a:extLst>
              <a:ext uri="{FF2B5EF4-FFF2-40B4-BE49-F238E27FC236}">
                <a16:creationId xmlns:a16="http://schemas.microsoft.com/office/drawing/2014/main" id="{7CC41D33-31AB-7B4B-BDFA-A72F5601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0" y="4224391"/>
            <a:ext cx="4226960" cy="23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64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32734</TotalTime>
  <Words>4512</Words>
  <Application>Microsoft Macintosh PowerPoint</Application>
  <PresentationFormat>On-screen Show (4:3)</PresentationFormat>
  <Paragraphs>410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– 21 November 2018 by Fernando Pombeiro</vt:lpstr>
      <vt:lpstr>Module TWO: Intro to actually CODING in GO</vt:lpstr>
      <vt:lpstr>Welcome to Coding!</vt:lpstr>
      <vt:lpstr>Welcome to Coding!</vt:lpstr>
      <vt:lpstr>Welcome to Coding!</vt:lpstr>
      <vt:lpstr>Welcome to Coding!</vt:lpstr>
      <vt:lpstr>Welcome to Coding!</vt:lpstr>
      <vt:lpstr>Golang Setup (command line commands)</vt:lpstr>
      <vt:lpstr>Golang Setup (command line commands)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SUMMARY OF Philosophy</vt:lpstr>
      <vt:lpstr>Questions on Philosophy?</vt:lpstr>
      <vt:lpstr>Module One: The Philosophy and History behind GoLang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</vt:lpstr>
      <vt:lpstr>Golang Playground</vt:lpstr>
      <vt:lpstr>Golang Playground</vt:lpstr>
      <vt:lpstr>Golang Playground</vt:lpstr>
      <vt:lpstr>Golang 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238</cp:revision>
  <dcterms:modified xsi:type="dcterms:W3CDTF">2018-10-17T17:19:13Z</dcterms:modified>
</cp:coreProperties>
</file>