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60" r:id="rId15"/>
    <p:sldId id="451" r:id="rId16"/>
    <p:sldId id="452" r:id="rId17"/>
    <p:sldId id="453" r:id="rId18"/>
    <p:sldId id="455" r:id="rId19"/>
    <p:sldId id="456" r:id="rId20"/>
    <p:sldId id="457" r:id="rId21"/>
    <p:sldId id="458" r:id="rId22"/>
    <p:sldId id="45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6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5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0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79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0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3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52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7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5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4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philosophy here is several fold: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Quick Builds:</a:t>
            </a:r>
            <a:r>
              <a:rPr lang="en-US" dirty="0"/>
              <a:t> There is an apocryphal story that GO was conceived of during a 45 minute build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Dependency Control:</a:t>
            </a:r>
            <a:r>
              <a:rPr lang="en-US" dirty="0"/>
              <a:t> We’ll get into this later- but at Google, thanks to a lack of dependency control, builds were taking 45 minutes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Duplication of effort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Cost of updates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 Concurrency and multi-processing must be built in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22" y="4836302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DEPENDENCY CONTROL: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Let’s take a quick look at how we import a package: 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import “encoding/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r>
              <a:rPr lang="en-US" dirty="0">
                <a:latin typeface="American Typewriter" panose="02090604020004020304" pitchFamily="18" charset="77"/>
              </a:rPr>
              <a:t>”</a:t>
            </a:r>
          </a:p>
          <a:p>
            <a:pPr lvl="2">
              <a:spcBef>
                <a:spcPts val="0"/>
              </a:spcBef>
            </a:pPr>
            <a:r>
              <a:rPr lang="en-US" dirty="0"/>
              <a:t> Here’s the thing with Go: If you don’t use that dependency in the package that you are importing it in to you get an </a:t>
            </a:r>
            <a:r>
              <a:rPr lang="en-US" b="1" dirty="0"/>
              <a:t>error </a:t>
            </a:r>
            <a:r>
              <a:rPr lang="en-US" dirty="0"/>
              <a:t>at compile time.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Not a warning…an </a:t>
            </a:r>
            <a:r>
              <a:rPr lang="en-US" b="1" dirty="0"/>
              <a:t>error</a:t>
            </a:r>
            <a:r>
              <a:rPr lang="en-US" dirty="0"/>
              <a:t>. This is to </a:t>
            </a:r>
            <a:r>
              <a:rPr lang="en-US" i="1" dirty="0"/>
              <a:t>force you to manage your dependencies and keep your compile time low</a:t>
            </a:r>
            <a:r>
              <a:rPr lang="en-US" dirty="0"/>
              <a:t>.</a:t>
            </a:r>
          </a:p>
          <a:p>
            <a:pPr lvl="2">
              <a:spcBef>
                <a:spcPts val="0"/>
              </a:spcBef>
            </a:pPr>
            <a:r>
              <a:rPr lang="en-US" dirty="0"/>
              <a:t>Here’s a sample:</a:t>
            </a:r>
          </a:p>
          <a:p>
            <a:pPr lvl="3"/>
            <a:r>
              <a:rPr lang="en-US" dirty="0"/>
              <a:t>package A imports package B;</a:t>
            </a:r>
          </a:p>
          <a:p>
            <a:pPr lvl="3"/>
            <a:r>
              <a:rPr lang="en-US" dirty="0"/>
              <a:t>package B imports package C;</a:t>
            </a:r>
          </a:p>
          <a:p>
            <a:pPr lvl="3"/>
            <a:r>
              <a:rPr lang="en-US" dirty="0"/>
              <a:t>package A does </a:t>
            </a:r>
            <a:r>
              <a:rPr lang="en-US" i="1" dirty="0"/>
              <a:t>not</a:t>
            </a:r>
            <a:r>
              <a:rPr lang="en-US" dirty="0"/>
              <a:t> import package C</a:t>
            </a:r>
          </a:p>
          <a:p>
            <a:pPr lvl="2"/>
            <a:r>
              <a:rPr lang="en-US" i="1" dirty="0"/>
              <a:t>Files are read only once! So first C is compiled, then B is compiled, then A is compiled…then linked. </a:t>
            </a:r>
          </a:p>
          <a:p>
            <a:pPr lvl="2"/>
            <a:r>
              <a:rPr lang="en-US" i="1" dirty="0"/>
              <a:t>Package A will read the file for B EXACTLY ONCE.</a:t>
            </a:r>
          </a:p>
          <a:p>
            <a:pPr lvl="3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55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30504"/>
            <a:ext cx="8991600" cy="33442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Packages: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These are designed for simplicity and ease of understanding!</a:t>
            </a:r>
          </a:p>
          <a:p>
            <a:pPr lvl="2">
              <a:spcBef>
                <a:spcPts val="0"/>
              </a:spcBef>
            </a:pPr>
            <a:r>
              <a:rPr lang="en-US" dirty="0"/>
              <a:t>Every file starts with a package clause, for example: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American Typewriter" panose="02090604020004020304" pitchFamily="18" charset="77"/>
              </a:rPr>
              <a:t>package </a:t>
            </a:r>
            <a:r>
              <a:rPr lang="en-US" dirty="0" err="1">
                <a:latin typeface="American Typewriter" panose="02090604020004020304" pitchFamily="18" charset="77"/>
              </a:rPr>
              <a:t>json</a:t>
            </a:r>
            <a:endParaRPr lang="en-US" dirty="0"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…will be at the top of the file. </a:t>
            </a:r>
            <a:r>
              <a:rPr lang="en-US" b="1" dirty="0">
                <a:latin typeface="+mn-lt"/>
              </a:rPr>
              <a:t>Keep these simple and straightforward!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Packages can be imported by their path (as in python, </a:t>
            </a:r>
            <a:r>
              <a:rPr lang="en-US" dirty="0" err="1">
                <a:latin typeface="+mn-lt"/>
              </a:rPr>
              <a:t>javascript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 Package import/export is decided </a:t>
            </a:r>
            <a:r>
              <a:rPr lang="en-US" i="1" dirty="0">
                <a:latin typeface="+mn-lt"/>
              </a:rPr>
              <a:t>within the name of the package </a:t>
            </a:r>
            <a:r>
              <a:rPr lang="en-US" dirty="0">
                <a:latin typeface="+mn-lt"/>
              </a:rPr>
              <a:t>depending on whether or not the first letter is capitalized…so: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be exported (public) while</a:t>
            </a:r>
          </a:p>
          <a:p>
            <a:pPr lvl="3">
              <a:spcBef>
                <a:spcPts val="0"/>
              </a:spcBef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American Typewriter" panose="02090604020004020304" pitchFamily="18" charset="77"/>
              </a:rPr>
              <a:t>struct </a:t>
            </a:r>
            <a:r>
              <a:rPr lang="en-US" b="1" dirty="0" err="1">
                <a:latin typeface="American Typewriter" panose="02090604020004020304" pitchFamily="18" charset="77"/>
              </a:rPr>
              <a:t>fernisawesome</a:t>
            </a:r>
            <a:r>
              <a:rPr lang="en-US" b="1" dirty="0">
                <a:latin typeface="American Typewriter" panose="02090604020004020304" pitchFamily="18" charset="77"/>
              </a:rPr>
              <a:t> </a:t>
            </a:r>
            <a:r>
              <a:rPr lang="en-US" dirty="0">
                <a:latin typeface="+mn-lt"/>
              </a:rPr>
              <a:t>will only be used within the package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b="1" dirty="0"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2054" name="Picture 6" descr="Image result for golang">
            <a:extLst>
              <a:ext uri="{FF2B5EF4-FFF2-40B4-BE49-F238E27FC236}">
                <a16:creationId xmlns:a16="http://schemas.microsoft.com/office/drawing/2014/main" id="{762F7CC1-155A-2540-857F-316754E9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9" y="5386132"/>
            <a:ext cx="2771668" cy="99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Scope: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SIMPLICITY</a:t>
            </a:r>
            <a:r>
              <a:rPr lang="en-US" dirty="0"/>
              <a:t> is the name of the game here…so as with everything else- scoping in Golang is built for simplicity:</a:t>
            </a:r>
          </a:p>
          <a:p>
            <a:pPr lvl="3"/>
            <a:r>
              <a:rPr lang="en-US" dirty="0"/>
              <a:t>universe (predeclared identifiers such as </a:t>
            </a:r>
            <a:r>
              <a:rPr lang="en-US" dirty="0" err="1"/>
              <a:t>int</a:t>
            </a:r>
            <a:r>
              <a:rPr lang="en-US" dirty="0"/>
              <a:t> and string)</a:t>
            </a:r>
          </a:p>
          <a:p>
            <a:pPr lvl="3"/>
            <a:r>
              <a:rPr lang="en-US" dirty="0"/>
              <a:t>package (all the source files of a package live at the same scope)</a:t>
            </a:r>
          </a:p>
          <a:p>
            <a:pPr lvl="3"/>
            <a:r>
              <a:rPr lang="en-US" dirty="0"/>
              <a:t>file (for package import renames only; not very important in practice)</a:t>
            </a:r>
          </a:p>
          <a:p>
            <a:pPr lvl="3"/>
            <a:r>
              <a:rPr lang="en-US" dirty="0"/>
              <a:t>function (the usual)</a:t>
            </a:r>
          </a:p>
          <a:p>
            <a:pPr lvl="3"/>
            <a:r>
              <a:rPr lang="en-US" dirty="0"/>
              <a:t>block (the usual)</a:t>
            </a:r>
          </a:p>
          <a:p>
            <a:pPr lvl="2"/>
            <a:r>
              <a:rPr lang="en-US" dirty="0"/>
              <a:t> There is no implicit or EXPLICIT </a:t>
            </a:r>
            <a:r>
              <a:rPr lang="en-US" i="1" dirty="0"/>
              <a:t>this</a:t>
            </a:r>
            <a:r>
              <a:rPr lang="en-US" dirty="0"/>
              <a:t>…so if you have a struct called “</a:t>
            </a:r>
            <a:r>
              <a:rPr lang="en-US" dirty="0" err="1"/>
              <a:t>luke</a:t>
            </a:r>
            <a:r>
              <a:rPr lang="en-US" dirty="0"/>
              <a:t>” as a receiver of output from a function it is always written as: “</a:t>
            </a:r>
            <a:r>
              <a:rPr lang="en-US" dirty="0" err="1"/>
              <a:t>luke.ReceivesFromTheForce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Again- because Satan designed method overloading and he has not accessed Go- “</a:t>
            </a:r>
            <a:r>
              <a:rPr lang="en-US" dirty="0" err="1"/>
              <a:t>x.M</a:t>
            </a:r>
            <a:r>
              <a:rPr lang="en-US" dirty="0"/>
              <a:t>” </a:t>
            </a:r>
            <a:r>
              <a:rPr lang="en-US" b="1" i="1" dirty="0"/>
              <a:t>always</a:t>
            </a:r>
            <a:r>
              <a:rPr lang="en-US" dirty="0"/>
              <a:t> refers to a single function “M” in ”x”</a:t>
            </a:r>
          </a:p>
          <a:p>
            <a:pPr lvl="3">
              <a:spcBef>
                <a:spcPts val="0"/>
              </a:spcBef>
            </a:pP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232B5787-9848-CC46-B8D4-98D84006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2" y="2486346"/>
            <a:ext cx="1459360" cy="16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4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Concurrency: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This is a </a:t>
            </a:r>
            <a:r>
              <a:rPr lang="en-US" b="1" dirty="0">
                <a:latin typeface="+mn-lt"/>
              </a:rPr>
              <a:t>big one</a:t>
            </a:r>
            <a:r>
              <a:rPr lang="en-US" dirty="0">
                <a:latin typeface="+mn-lt"/>
              </a:rPr>
              <a:t> in the Go world- at the language level Java and C lack in-built concurrency…which hurts them in the modern multi-core processing world. GO embodies a variant of </a:t>
            </a:r>
            <a:r>
              <a:rPr lang="en-US" dirty="0"/>
              <a:t>Communicating Sequential Processes (CSP)</a:t>
            </a:r>
            <a:r>
              <a:rPr lang="en-US" dirty="0">
                <a:latin typeface="+mn-lt"/>
              </a:rPr>
              <a:t> with first class channels. 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+mn-lt"/>
              </a:rPr>
              <a:t>Go is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memory-safe in the presence of concurrency- sharing is legal and you can pass a pointer over a channel. This can lead to some bad practices BUT the philosophy here is </a:t>
            </a:r>
            <a:r>
              <a:rPr lang="en-US" dirty="0"/>
              <a:t>"Don't communicate by sharing memory, share memory by communicating."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GOROUTINES- </a:t>
            </a:r>
            <a:r>
              <a:rPr lang="en-US" dirty="0">
                <a:latin typeface="+mn-lt"/>
              </a:rPr>
              <a:t>are how Go handles concurrency- it multiplexes independently executing functions into a set of threads. </a:t>
            </a:r>
          </a:p>
          <a:p>
            <a:pPr lvl="2">
              <a:spcBef>
                <a:spcPts val="0"/>
              </a:spcBef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We’ll go much deeper into this later </a:t>
            </a:r>
            <a:r>
              <a:rPr lang="en-US" dirty="0">
                <a:latin typeface="+mn-lt"/>
                <a:sym typeface="Wingdings" pitchFamily="2" charset="2"/>
              </a:rPr>
              <a:t></a:t>
            </a:r>
            <a:endParaRPr lang="en-US" b="1" dirty="0">
              <a:latin typeface="+mn-lt"/>
            </a:endParaRP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7413" y="5589142"/>
            <a:ext cx="1103494" cy="10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6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Garbage collection</a:t>
            </a:r>
          </a:p>
          <a:p>
            <a:pPr lvl="2">
              <a:spcBef>
                <a:spcPts val="0"/>
              </a:spcBef>
            </a:pPr>
            <a:r>
              <a:rPr lang="en-US" dirty="0"/>
              <a:t> Obviously this is a vast improvement of C/C++ where managing garbage collection can hinder the speed at which you can program.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Go DOES do automatic garbage collection but for the purposes of this program we will not be messing with memory allocation.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That being said- if you want to mess with memory management (and garbage collection yourself) GO </a:t>
            </a:r>
            <a:r>
              <a:rPr lang="en-US" b="1" dirty="0"/>
              <a:t>does</a:t>
            </a:r>
            <a:r>
              <a:rPr lang="en-US" dirty="0"/>
              <a:t> allow you to, to some degree, go “under the hood” to mess with that stuff. 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4098" name="Picture 2" descr="Image result for golang">
            <a:extLst>
              <a:ext uri="{FF2B5EF4-FFF2-40B4-BE49-F238E27FC236}">
                <a16:creationId xmlns:a16="http://schemas.microsoft.com/office/drawing/2014/main" id="{043F5337-3781-194F-92A0-8D0349345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32" y="4664466"/>
            <a:ext cx="1648446" cy="14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As addressed earlier- GOLANG doesn’t have a “type hierarchy”…</a:t>
            </a:r>
            <a:r>
              <a:rPr lang="en-US" dirty="0" err="1"/>
              <a:t>i.e</a:t>
            </a:r>
            <a:r>
              <a:rPr lang="en-US" dirty="0"/>
              <a:t>: there are no “super” objects and children.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Inheritance? Not so much a thing here.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Types just “are”</a:t>
            </a:r>
          </a:p>
          <a:p>
            <a:pPr lvl="2">
              <a:spcBef>
                <a:spcPts val="0"/>
              </a:spcBef>
            </a:pPr>
            <a:r>
              <a:rPr lang="en-US" i="1" dirty="0"/>
              <a:t> This is going to be tough for my Object Oriented programmers out there to adapt to!</a:t>
            </a:r>
          </a:p>
          <a:p>
            <a:pPr lvl="2">
              <a:spcBef>
                <a:spcPts val="0"/>
              </a:spcBef>
            </a:pPr>
            <a:endParaRPr lang="en-US" i="1" dirty="0"/>
          </a:p>
          <a:p>
            <a:pPr lvl="2">
              <a:spcBef>
                <a:spcPts val="0"/>
              </a:spcBef>
            </a:pPr>
            <a:r>
              <a:rPr lang="en-US" dirty="0"/>
              <a:t> The philosophical ideal behind this decision has to do with the need for object-oriented programs to </a:t>
            </a:r>
            <a:r>
              <a:rPr lang="en-US" i="1" dirty="0"/>
              <a:t>over-design</a:t>
            </a:r>
            <a:r>
              <a:rPr lang="en-US" dirty="0"/>
              <a:t> during the initial design phase…. Due to the tight inheritance relationships between objects programmers must design high level objects sufficiently abstract to handle </a:t>
            </a:r>
            <a:r>
              <a:rPr lang="en-US" b="1" i="1" dirty="0"/>
              <a:t>any case that the code might be used for</a:t>
            </a:r>
            <a:r>
              <a:rPr lang="en-US" dirty="0"/>
              <a:t>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79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The creators of Go felt (and I agree) that </a:t>
            </a:r>
            <a:r>
              <a:rPr lang="en-US" b="1" dirty="0"/>
              <a:t>polymorphism</a:t>
            </a:r>
            <a:r>
              <a:rPr lang="en-US" dirty="0"/>
              <a:t> created more problems than it helped with and that it would be nicer to have a statically defined </a:t>
            </a:r>
            <a:r>
              <a:rPr lang="en-US" b="1" dirty="0"/>
              <a:t>interface</a:t>
            </a:r>
            <a:r>
              <a:rPr lang="en-US" dirty="0"/>
              <a:t> that enforces a </a:t>
            </a:r>
            <a:r>
              <a:rPr lang="en-US" b="1" dirty="0"/>
              <a:t>uniformity of behavior</a:t>
            </a:r>
            <a:r>
              <a:rPr lang="en-US" dirty="0"/>
              <a:t> of a method.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This is part of the “define once” philosophy  (and keep it simple). 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pic>
        <p:nvPicPr>
          <p:cNvPr id="7170" name="Picture 2" descr="Image result for golang">
            <a:extLst>
              <a:ext uri="{FF2B5EF4-FFF2-40B4-BE49-F238E27FC236}">
                <a16:creationId xmlns:a16="http://schemas.microsoft.com/office/drawing/2014/main" id="{E1D98BB3-4F88-A243-A1BE-9DFB4AE5B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5062" y="3595650"/>
            <a:ext cx="3057918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Composition…. NOT Inheritance (continued)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To get around the loss of ability to use inheritance, Go instead utilizes </a:t>
            </a:r>
            <a:r>
              <a:rPr lang="en-US" b="1" dirty="0"/>
              <a:t>interfaces</a:t>
            </a:r>
            <a:r>
              <a:rPr lang="en-US" dirty="0"/>
              <a:t> (we’ll get more into this later). </a:t>
            </a:r>
          </a:p>
          <a:p>
            <a:pPr lvl="2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Interfaces</a:t>
            </a:r>
            <a:r>
              <a:rPr lang="en-US" dirty="0"/>
              <a:t> in GO do not use the “implements” name but “implementing” methods is what they do! They allow us a level of abstraction to implement methods. </a:t>
            </a:r>
          </a:p>
          <a:p>
            <a:pPr lvl="2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4859269F-6932-E747-81B0-53D95913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57" y="3681572"/>
            <a:ext cx="4837060" cy="27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Error handling: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/>
              <a:t>No control structure when handling errors: an error IS or it isn’t. 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 If an error IS- GO does NOT allow you to pass it up the stack; it uses a very basic “if-return” syntax…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 no JAVA/Python/</a:t>
            </a:r>
            <a:r>
              <a:rPr lang="en-US" dirty="0" err="1"/>
              <a:t>Javascript</a:t>
            </a:r>
            <a:r>
              <a:rPr lang="en-US" dirty="0"/>
              <a:t> “try-catch-finally” here!</a:t>
            </a:r>
          </a:p>
          <a:p>
            <a:pPr lvl="2">
              <a:spcBef>
                <a:spcPts val="0"/>
              </a:spcBef>
            </a:pPr>
            <a:r>
              <a:rPr lang="en-US" dirty="0"/>
              <a:t>Basically- if you go to open a file and it isn’t there- here is Go’s error construct: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So what does Go ACTUALLY HAVE?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23BFA-AF36-1D4B-A762-70C17D4033C5}"/>
              </a:ext>
            </a:extLst>
          </p:cNvPr>
          <p:cNvSpPr/>
          <p:nvPr/>
        </p:nvSpPr>
        <p:spPr>
          <a:xfrm>
            <a:off x="1233833" y="4243676"/>
            <a:ext cx="5999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f, err := </a:t>
            </a:r>
            <a:r>
              <a:rPr lang="en-US" sz="2400" dirty="0" err="1">
                <a:latin typeface="American Typewriter" panose="02090604020004020304" pitchFamily="18" charset="77"/>
              </a:rPr>
              <a:t>os.Open</a:t>
            </a:r>
            <a:r>
              <a:rPr lang="en-US" sz="2400" dirty="0">
                <a:latin typeface="American Typewriter" panose="02090604020004020304" pitchFamily="18" charset="77"/>
              </a:rPr>
              <a:t>(</a:t>
            </a:r>
            <a:r>
              <a:rPr lang="en-US" sz="2400" dirty="0" err="1">
                <a:latin typeface="American Typewriter" panose="02090604020004020304" pitchFamily="18" charset="77"/>
              </a:rPr>
              <a:t>fileName</a:t>
            </a:r>
            <a:r>
              <a:rPr lang="en-US" sz="2400" dirty="0">
                <a:latin typeface="American Typewriter" panose="02090604020004020304" pitchFamily="18" charset="77"/>
              </a:rPr>
              <a:t>)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if err != nil { 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return err</a:t>
            </a:r>
          </a:p>
          <a:p>
            <a:r>
              <a:rPr lang="en-US" sz="2400" dirty="0">
                <a:latin typeface="American Typewriter" panose="02090604020004020304" pitchFamily="18" charset="77"/>
              </a:rPr>
              <a:t> }</a:t>
            </a:r>
          </a:p>
        </p:txBody>
      </p:sp>
      <p:pic>
        <p:nvPicPr>
          <p:cNvPr id="10242" name="Picture 2" descr="Image result for golang">
            <a:extLst>
              <a:ext uri="{FF2B5EF4-FFF2-40B4-BE49-F238E27FC236}">
                <a16:creationId xmlns:a16="http://schemas.microsoft.com/office/drawing/2014/main" id="{C815D44F-0F1C-314E-B27A-B8B22AF5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47" y="375364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To summarize: GOLANG is designed to do the following:</a:t>
            </a:r>
          </a:p>
          <a:p>
            <a:pPr lvl="2"/>
            <a:r>
              <a:rPr lang="en-US" dirty="0"/>
              <a:t>Clear dependencies</a:t>
            </a:r>
          </a:p>
          <a:p>
            <a:pPr lvl="2"/>
            <a:r>
              <a:rPr lang="en-US" dirty="0"/>
              <a:t>Clear syntax</a:t>
            </a:r>
          </a:p>
          <a:p>
            <a:pPr lvl="2"/>
            <a:r>
              <a:rPr lang="en-US" dirty="0"/>
              <a:t>Clear semantics</a:t>
            </a:r>
          </a:p>
          <a:p>
            <a:pPr lvl="2"/>
            <a:r>
              <a:rPr lang="en-US" dirty="0"/>
              <a:t>Composition over inheritance</a:t>
            </a:r>
          </a:p>
          <a:p>
            <a:pPr lvl="2"/>
            <a:r>
              <a:rPr lang="en-US" dirty="0"/>
              <a:t>Simplicity provided by the programming model (garbage collection, concurrency)</a:t>
            </a:r>
          </a:p>
          <a:p>
            <a:pPr lvl="2"/>
            <a:r>
              <a:rPr lang="en-US" dirty="0"/>
              <a:t>Easy tooling (the go tool, </a:t>
            </a:r>
            <a:r>
              <a:rPr lang="en-US" dirty="0" err="1"/>
              <a:t>gofmt</a:t>
            </a:r>
            <a:r>
              <a:rPr lang="en-US" dirty="0"/>
              <a:t>, </a:t>
            </a:r>
            <a:r>
              <a:rPr lang="en-US" dirty="0" err="1"/>
              <a:t>godoc</a:t>
            </a:r>
            <a:r>
              <a:rPr lang="en-US" dirty="0"/>
              <a:t>, </a:t>
            </a:r>
            <a:r>
              <a:rPr lang="en-US" dirty="0" err="1"/>
              <a:t>gofix</a:t>
            </a:r>
            <a:r>
              <a:rPr lang="en-US" dirty="0"/>
              <a:t>)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 OF Philosophy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266" name="Picture 2" descr="https://talks.golang.org/2012/splash/appenginegophercolor.jpg">
            <a:extLst>
              <a:ext uri="{FF2B5EF4-FFF2-40B4-BE49-F238E27FC236}">
                <a16:creationId xmlns:a16="http://schemas.microsoft.com/office/drawing/2014/main" id="{C6CED0FD-4FE5-1A4D-A7A9-3077031C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622" y="4493080"/>
            <a:ext cx="3361517" cy="211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7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Questions on Philosophy?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D6768-38F0-C74D-8860-EC7F195304AE}"/>
              </a:ext>
            </a:extLst>
          </p:cNvPr>
          <p:cNvSpPr txBox="1"/>
          <p:nvPr/>
        </p:nvSpPr>
        <p:spPr>
          <a:xfrm>
            <a:off x="7233007" y="581517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Image result for golang, questions">
            <a:extLst>
              <a:ext uri="{FF2B5EF4-FFF2-40B4-BE49-F238E27FC236}">
                <a16:creationId xmlns:a16="http://schemas.microsoft.com/office/drawing/2014/main" id="{202F0E14-D001-C344-9D37-6F996CD7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375166"/>
            <a:ext cx="8667109" cy="51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5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03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Workspaces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 At it’s most fundamental and basic a Go workspace is made up of two folders:</a:t>
            </a:r>
          </a:p>
          <a:p>
            <a:pPr lvl="3">
              <a:spcBef>
                <a:spcPts val="0"/>
              </a:spcBef>
            </a:pPr>
            <a:r>
              <a:rPr lang="en-US" dirty="0"/>
              <a:t> bin/ - this will contain the binary versions of the files you build in Go</a:t>
            </a:r>
          </a:p>
          <a:p>
            <a:pPr lvl="3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 - this will contain your source code.</a:t>
            </a:r>
          </a:p>
          <a:p>
            <a:pPr lvl="2">
              <a:spcBef>
                <a:spcPts val="0"/>
              </a:spcBef>
            </a:pPr>
            <a:r>
              <a:rPr lang="en-US" dirty="0"/>
              <a:t> For most GO coders- they will only utilize a single workspace for </a:t>
            </a:r>
            <a:r>
              <a:rPr lang="en-US" b="1" dirty="0"/>
              <a:t>all</a:t>
            </a:r>
            <a:r>
              <a:rPr lang="en-US" dirty="0"/>
              <a:t> of their GO projects. Most of the code that YOU touch will go into the </a:t>
            </a:r>
            <a:r>
              <a:rPr lang="en-US" b="1" dirty="0" err="1"/>
              <a:t>src</a:t>
            </a:r>
            <a:r>
              <a:rPr lang="en-US" dirty="0"/>
              <a:t> directory.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The </a:t>
            </a:r>
            <a:r>
              <a:rPr lang="en-US" b="1" dirty="0"/>
              <a:t>bin</a:t>
            </a:r>
            <a:r>
              <a:rPr lang="en-US" dirty="0"/>
              <a:t> directory will contain the binary files you compile and deploy- which makes your code blazingly fast. These are the </a:t>
            </a:r>
            <a:r>
              <a:rPr lang="en-US" b="1" dirty="0"/>
              <a:t>executable</a:t>
            </a:r>
            <a:r>
              <a:rPr lang="en-US" dirty="0"/>
              <a:t> files.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61" y="4541178"/>
            <a:ext cx="1458930" cy="185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8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/>
              <a:t>One level down from the top-level </a:t>
            </a:r>
            <a:r>
              <a:rPr lang="en-US" dirty="0" err="1"/>
              <a:t>src</a:t>
            </a:r>
            <a:r>
              <a:rPr lang="en-US" dirty="0"/>
              <a:t> folder will be a </a:t>
            </a:r>
            <a:r>
              <a:rPr lang="en-US" b="1" dirty="0" err="1"/>
              <a:t>github.com</a:t>
            </a:r>
            <a:r>
              <a:rPr lang="en-US" dirty="0"/>
              <a:t> folder. This is going to be the </a:t>
            </a:r>
            <a:r>
              <a:rPr lang="en-US" b="1" dirty="0"/>
              <a:t>root level directory for your repositories (make it in the </a:t>
            </a:r>
            <a:r>
              <a:rPr lang="en-US" b="1" dirty="0" err="1"/>
              <a:t>vm</a:t>
            </a:r>
            <a:r>
              <a:rPr lang="en-US" b="1" dirty="0"/>
              <a:t>)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/>
              <a:t> So the “</a:t>
            </a:r>
            <a:r>
              <a:rPr lang="en-US" dirty="0" err="1"/>
              <a:t>github.com</a:t>
            </a:r>
            <a:r>
              <a:rPr lang="en-US" dirty="0"/>
              <a:t>” folder we want to initialize the metadata for the git repo…so here is where we’ll run our </a:t>
            </a:r>
            <a:r>
              <a:rPr lang="en-US" i="1" dirty="0"/>
              <a:t>git </a:t>
            </a:r>
            <a:r>
              <a:rPr lang="en-US" i="1" dirty="0" err="1"/>
              <a:t>init</a:t>
            </a:r>
            <a:r>
              <a:rPr lang="en-US" i="1" dirty="0"/>
              <a:t> </a:t>
            </a:r>
            <a:r>
              <a:rPr lang="en-US" dirty="0"/>
              <a:t>command.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this folder will have a series of sub-folders and (and this is essential)- </a:t>
            </a:r>
            <a:r>
              <a:rPr lang="en-US" b="1" dirty="0"/>
              <a:t>if you manage this folder correctly then each of the sub-folders in the </a:t>
            </a:r>
            <a:r>
              <a:rPr lang="en-US" b="1" dirty="0" err="1"/>
              <a:t>github.com</a:t>
            </a:r>
            <a:r>
              <a:rPr lang="en-US" b="1" dirty="0"/>
              <a:t> folder will represent it’s own repository</a:t>
            </a:r>
            <a:r>
              <a:rPr lang="en-US" dirty="0"/>
              <a:t>. </a:t>
            </a:r>
          </a:p>
          <a:p>
            <a:pPr lvl="3">
              <a:spcBef>
                <a:spcPts val="0"/>
              </a:spcBef>
            </a:pPr>
            <a:r>
              <a:rPr lang="en-US" dirty="0"/>
              <a:t> So when you want to push data to a repo- from here.</a:t>
            </a:r>
          </a:p>
        </p:txBody>
      </p:sp>
      <p:pic>
        <p:nvPicPr>
          <p:cNvPr id="2050" name="Picture 2" descr="Image result for github and golang">
            <a:extLst>
              <a:ext uri="{FF2B5EF4-FFF2-40B4-BE49-F238E27FC236}">
                <a16:creationId xmlns:a16="http://schemas.microsoft.com/office/drawing/2014/main" id="{1509FCDA-9CF9-2A4F-BFE6-FA597901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42" y="4796202"/>
            <a:ext cx="3494498" cy="18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7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now we have created our first repository (</a:t>
            </a:r>
            <a:r>
              <a:rPr lang="en-US" i="1" dirty="0" err="1">
                <a:solidFill>
                  <a:schemeClr val="tx1"/>
                </a:solidFill>
                <a:latin typeface="+mn-lt"/>
              </a:rPr>
              <a:t>golang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 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). If you want to push this repo there’s a BUNCH of stuff you need to do (but feel free to do it- there’s a link in the lab section)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you wanted to create multiple repositories for different projects and upload each of them as a different repository to your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account- now you can just add them…so for this we have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golang_practice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….but you might also want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fern_is_awesome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go there and do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git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…and a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/go/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src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here_is_another_one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ithub and golang">
            <a:extLst>
              <a:ext uri="{FF2B5EF4-FFF2-40B4-BE49-F238E27FC236}">
                <a16:creationId xmlns:a16="http://schemas.microsoft.com/office/drawing/2014/main" id="{17FB3D30-AA61-1D41-9028-7144F59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7" y="4771490"/>
            <a:ext cx="2281291" cy="190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cmd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from here I’m doing personal recommendations but this is what I’ve found works well.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cmd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folder is going to, basically, contain the “main” files (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main.go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for our repo. It’s kind of the highest level of the repository and will house where we put the “MAIN” file that kicks off everything else. </a:t>
            </a:r>
          </a:p>
          <a:p>
            <a:pPr lvl="3">
              <a:spcBef>
                <a:spcPts val="0"/>
              </a:spcBef>
            </a:pPr>
            <a:r>
              <a:rPr lang="en-US" b="1" i="1" dirty="0">
                <a:solidFill>
                  <a:schemeClr val="tx1"/>
                </a:solidFill>
                <a:latin typeface="+mn-lt"/>
              </a:rPr>
              <a:t>Very little code should actually live here!!!</a:t>
            </a:r>
            <a:endParaRPr lang="en-US" i="1" u="sng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code in here should import other packages that end up doing the majority of the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work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of the application (we’ll talk more about the MAIN file later).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MAIN basically calls each of the other packages and puts them in order.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ithub and golang">
            <a:extLst>
              <a:ext uri="{FF2B5EF4-FFF2-40B4-BE49-F238E27FC236}">
                <a16:creationId xmlns:a16="http://schemas.microsoft.com/office/drawing/2014/main" id="{C59843F0-EF77-DC45-BE4F-70271959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88" y="4889072"/>
            <a:ext cx="3150956" cy="16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0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/internal/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are going to put the packages we are going to use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internally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(duh!).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90% of our *actual* coding will be done.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Basically the idea is that this is where you keep your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private application code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– the packages that you want to keep for your application to use. These are not, generally, understood as being “open to the public” for export.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if I create a package that, for example, reverses the letters in word, and wanted to use that in another package within the application this is where I’d put it. 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Image result for golang gopher">
            <a:extLst>
              <a:ext uri="{FF2B5EF4-FFF2-40B4-BE49-F238E27FC236}">
                <a16:creationId xmlns:a16="http://schemas.microsoft.com/office/drawing/2014/main" id="{65C27C06-9F15-484B-8262-F375D4C4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18" y="4627203"/>
            <a:ext cx="1677364" cy="19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94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pkg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This is where we will stick our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public packages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(notice that we no longer have an “internal” directory in there.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These are the packages that others can download with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go get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(which we’ll talk about shortly).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This is also where you will put any code that you are happy for the public to use so please make sure that it works!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2C08CAFC-6E80-D44E-94D4-4D939110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14108" y="3819489"/>
            <a:ext cx="3325046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5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44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may contain: Fernando Pombeiro, dog">
            <a:extLst>
              <a:ext uri="{FF2B5EF4-FFF2-40B4-BE49-F238E27FC236}">
                <a16:creationId xmlns:a16="http://schemas.microsoft.com/office/drawing/2014/main" id="{0E9D3405-2266-0243-ADF5-BCEABE53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72" y="4479532"/>
            <a:ext cx="2101065" cy="21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39990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lang gopher">
            <a:extLst>
              <a:ext uri="{FF2B5EF4-FFF2-40B4-BE49-F238E27FC236}">
                <a16:creationId xmlns:a16="http://schemas.microsoft.com/office/drawing/2014/main" id="{0C2ADD57-93F3-2347-9107-41B30213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806" y="4965415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271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Golang Setup (follow along)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Structure within the workspace</a:t>
            </a:r>
          </a:p>
          <a:p>
            <a:pPr lvl="2">
              <a:spcBef>
                <a:spcPts val="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/go/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src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github.com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golang_practice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/vendor/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 lot of us are used to using package dependency programs like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(python)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package.lock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and then running a simple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pip install –r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requirements.txt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to load our dependencies.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Golang is relatively new and package management hasn’t been 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completely</a:t>
            </a:r>
            <a:r>
              <a:rPr lang="en-US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figured out yet…but right now the leader in package management is, by far,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Anyways- WHEN you get dependencies- you’ll stick them in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vendor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The dependency manager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dep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knows to look in this folder and load those dependencies for the program to work.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So you’ll basically, with dep, and the package list in vendor, be able to load dependencies looking at this folder.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100" name="Picture 4" descr="Image result for golang gopher">
            <a:extLst>
              <a:ext uri="{FF2B5EF4-FFF2-40B4-BE49-F238E27FC236}">
                <a16:creationId xmlns:a16="http://schemas.microsoft.com/office/drawing/2014/main" id="{C2E379D0-58D8-AD42-AE5C-CD66FE87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11848" y="5178175"/>
            <a:ext cx="1011576" cy="13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One:</a:t>
            </a:r>
            <a:br>
              <a:rPr lang="en-US" sz="3600" b="1" dirty="0"/>
            </a:b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br>
              <a:rPr lang="en-US" sz="3600" b="1" dirty="0"/>
            </a:br>
            <a:r>
              <a:rPr lang="en-US" sz="3600" b="1" dirty="0"/>
              <a:t>Basic structure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31225</TotalTime>
  <Words>3501</Words>
  <Application>Microsoft Macintosh PowerPoint</Application>
  <PresentationFormat>On-screen Show (4:3)</PresentationFormat>
  <Paragraphs>284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American Typewriter</vt:lpstr>
      <vt:lpstr>Arial</vt:lpstr>
      <vt:lpstr>Calibri</vt:lpstr>
      <vt:lpstr>Noto Symbol</vt:lpstr>
      <vt:lpstr>Wingdings</vt:lpstr>
      <vt:lpstr>Default Theme</vt:lpstr>
      <vt:lpstr>Introduction to GoLang VMWare 19 November 2018 by Fernando Pombeiro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Module One: The Philosophy and History behind GoLang Basic structure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So what does Go ACTUALLY HAVE?</vt:lpstr>
      <vt:lpstr>SUMMARY OF Philosophy</vt:lpstr>
      <vt:lpstr>Questions on Philosophy?</vt:lpstr>
      <vt:lpstr>Module One: The Philosophy and History behind GoLang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  <vt:lpstr>Golang Setup (follow along)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211</cp:revision>
  <dcterms:modified xsi:type="dcterms:W3CDTF">2018-10-16T16:09:28Z</dcterms:modified>
</cp:coreProperties>
</file>