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454" r:id="rId3"/>
    <p:sldId id="485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1" r:id="rId14"/>
    <p:sldId id="499" r:id="rId15"/>
    <p:sldId id="500" r:id="rId16"/>
    <p:sldId id="48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4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27F3-C8B5-C048-A179-74DB2326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GoRoutines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1E4E-E74B-7242-8968-D99CFF1A8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golangbot.com/content/images/2017/07/Goroutines-explained.png">
            <a:extLst>
              <a:ext uri="{FF2B5EF4-FFF2-40B4-BE49-F238E27FC236}">
                <a16:creationId xmlns:a16="http://schemas.microsoft.com/office/drawing/2014/main" id="{E3F2B328-FAC2-7146-897D-747D72C9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522"/>
            <a:ext cx="9184585" cy="54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5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706B-506D-A940-B936-C2D4C545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</a:t>
            </a:r>
            <a:r>
              <a:rPr lang="en-US" dirty="0" err="1"/>
              <a:t>GoRoutines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D9EA-C6EB-1245-A66F-843009BB6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assume that we want to have some shared resources between our </a:t>
            </a:r>
            <a:r>
              <a:rPr lang="en-US" dirty="0" err="1"/>
              <a:t>goRoutines</a:t>
            </a:r>
            <a:r>
              <a:rPr lang="en-US" dirty="0"/>
              <a:t> – we want to give the ability for </a:t>
            </a:r>
            <a:r>
              <a:rPr lang="en-US" b="1" dirty="0" err="1"/>
              <a:t>GoRoutine</a:t>
            </a:r>
            <a:r>
              <a:rPr lang="en-US" b="1" dirty="0"/>
              <a:t> A </a:t>
            </a:r>
            <a:r>
              <a:rPr lang="en-US" dirty="0"/>
              <a:t>to talk to </a:t>
            </a:r>
            <a:r>
              <a:rPr lang="en-US" b="1" dirty="0" err="1"/>
              <a:t>GoRoutine</a:t>
            </a:r>
            <a:r>
              <a:rPr lang="en-US" b="1" dirty="0"/>
              <a:t> B</a:t>
            </a:r>
          </a:p>
          <a:p>
            <a:r>
              <a:rPr lang="en-US" b="1" dirty="0"/>
              <a:t> </a:t>
            </a:r>
            <a:r>
              <a:rPr lang="en-US" dirty="0"/>
              <a:t>In order to do this effectively we need to </a:t>
            </a:r>
            <a:r>
              <a:rPr lang="en-US" b="1" dirty="0"/>
              <a:t>make</a:t>
            </a:r>
            <a:r>
              <a:rPr lang="en-US" dirty="0"/>
              <a:t> channels. The way we do this is with the </a:t>
            </a:r>
            <a:r>
              <a:rPr lang="en-US" b="1" dirty="0"/>
              <a:t>make</a:t>
            </a:r>
            <a:r>
              <a:rPr lang="en-US" dirty="0"/>
              <a:t> command:</a:t>
            </a:r>
          </a:p>
          <a:p>
            <a:pPr lvl="1"/>
            <a:r>
              <a:rPr lang="en-US" dirty="0"/>
              <a:t> make(</a:t>
            </a:r>
            <a:r>
              <a:rPr lang="en-US" dirty="0" err="1"/>
              <a:t>chan</a:t>
            </a:r>
            <a:r>
              <a:rPr lang="en-US" dirty="0"/>
              <a:t> &lt;type&gt;) </a:t>
            </a:r>
          </a:p>
          <a:p>
            <a:r>
              <a:rPr lang="en-US" dirty="0"/>
              <a:t>Then to CALL the channel we use the “-&gt;”</a:t>
            </a: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1AE3C112-3A64-4541-A2F9-C05C51B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36" y="4912478"/>
            <a:ext cx="1382728" cy="16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4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1863-594C-BD42-812F-7C6D2E98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Channels- a couple of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07F5-D0A2-214B-B6CB-14E57FB55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 need to </a:t>
            </a:r>
            <a:r>
              <a:rPr lang="en-US" b="1" dirty="0"/>
              <a:t>make</a:t>
            </a:r>
            <a:r>
              <a:rPr lang="en-US" dirty="0"/>
              <a:t> channels with the </a:t>
            </a:r>
            <a:r>
              <a:rPr lang="en-US" b="1" dirty="0" err="1"/>
              <a:t>chan</a:t>
            </a:r>
            <a:r>
              <a:rPr lang="en-US" dirty="0"/>
              <a:t> keyword</a:t>
            </a:r>
          </a:p>
          <a:p>
            <a:r>
              <a:rPr lang="en-US" dirty="0"/>
              <a:t> Channel </a:t>
            </a:r>
            <a:r>
              <a:rPr lang="en-US" b="1" dirty="0"/>
              <a:t>sends</a:t>
            </a:r>
            <a:r>
              <a:rPr lang="en-US" dirty="0"/>
              <a:t> and </a:t>
            </a:r>
            <a:r>
              <a:rPr lang="en-US" b="1" dirty="0"/>
              <a:t>receives</a:t>
            </a:r>
            <a:r>
              <a:rPr lang="en-US" dirty="0"/>
              <a:t> automatically </a:t>
            </a:r>
            <a:r>
              <a:rPr lang="en-US" b="1" dirty="0"/>
              <a:t>block</a:t>
            </a:r>
            <a:r>
              <a:rPr lang="en-US" dirty="0"/>
              <a:t>- which is kind of an awesome feature because you don’t need </a:t>
            </a:r>
            <a:r>
              <a:rPr lang="en-US" b="1" dirty="0"/>
              <a:t>explicit locks</a:t>
            </a:r>
            <a:r>
              <a:rPr lang="en-US" dirty="0"/>
              <a:t> (or conditional variables) which are a PITA in other languages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newchan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make(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chan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rando := 2 + 19</a:t>
            </a:r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newchan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&lt;- rando //write rando to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newchan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total := &lt;-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newchan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//read from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newchan</a:t>
            </a: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597E0631-7313-8947-87F5-E26CED19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34" y="3603471"/>
            <a:ext cx="2696066" cy="13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12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F32-C0A4-CF4B-8B5E-5960D7D5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and Channels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A5DBF-BA2B-0E47-AA14-948210E92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One issue with channels is that if you </a:t>
            </a:r>
            <a:r>
              <a:rPr lang="en-US" b="1" dirty="0"/>
              <a:t>write</a:t>
            </a:r>
            <a:r>
              <a:rPr lang="en-US" dirty="0"/>
              <a:t> to a channel but you never </a:t>
            </a:r>
            <a:r>
              <a:rPr lang="en-US" b="1" dirty="0"/>
              <a:t>receive from</a:t>
            </a:r>
            <a:r>
              <a:rPr lang="en-US" dirty="0"/>
              <a:t> that channel you end up with a </a:t>
            </a:r>
            <a:r>
              <a:rPr lang="en-US" b="1" dirty="0"/>
              <a:t>panic/error</a:t>
            </a:r>
            <a:r>
              <a:rPr lang="en-US" dirty="0"/>
              <a:t> resulting </a:t>
            </a:r>
            <a:r>
              <a:rPr lang="en-US"/>
              <a:t>in </a:t>
            </a:r>
            <a:r>
              <a:rPr lang="en-US" b="1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6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EEA8-588B-444F-B618-170C8CA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sizes in Channels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2ED33-0106-FF42-AD88-F225213A5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set the buffer size in a channel by setting the second argument when </a:t>
            </a:r>
            <a:r>
              <a:rPr lang="en-US" b="1" dirty="0"/>
              <a:t>making</a:t>
            </a:r>
            <a:r>
              <a:rPr lang="en-US" dirty="0"/>
              <a:t> the channel: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make(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chan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10) //sets a buffer size of 10 bytes</a:t>
            </a:r>
          </a:p>
          <a:p>
            <a:pPr marL="17780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1900" dirty="0">
                <a:latin typeface="+mn-lt"/>
              </a:rPr>
              <a:t>So the channel will hold until it has 10 bytes of data then you can pull the data. </a:t>
            </a:r>
            <a:r>
              <a:rPr lang="en-US" sz="1900" b="1" dirty="0">
                <a:latin typeface="+mn-lt"/>
              </a:rPr>
              <a:t>If you overfill the buffer you will get a deadlock error</a:t>
            </a:r>
            <a:r>
              <a:rPr lang="en-US" sz="1900" dirty="0">
                <a:latin typeface="+mn-lt"/>
              </a:rPr>
              <a:t>. 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8068B191-6157-FA40-9625-C2093AC8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211425"/>
            <a:ext cx="35433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4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5C96-69A2-8244-8C80-A4C579F9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F45B1-8247-CB49-8457-EE3874495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9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Moving on </a:t>
            </a:r>
            <a:r>
              <a:rPr lang="en-US"/>
              <a:t>to Module 4….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583E6-D110-6843-B37F-57EA800C4545}"/>
              </a:ext>
            </a:extLst>
          </p:cNvPr>
          <p:cNvSpPr txBox="1"/>
          <p:nvPr/>
        </p:nvSpPr>
        <p:spPr>
          <a:xfrm>
            <a:off x="3535052" y="4053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Four:</a:t>
            </a:r>
            <a:br>
              <a:rPr lang="en-US" sz="3600" b="1" dirty="0"/>
            </a:br>
            <a:r>
              <a:rPr lang="en-US" sz="3600" b="1" dirty="0"/>
              <a:t>Concurrency and Routines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Concurrency vs Parallelism in GO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 let’s talk Parallelism vs Concurrency. A quick example: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</a:rPr>
              <a:t>Concurrency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3">
              <a:spcBef>
                <a:spcPts val="0"/>
              </a:spcBef>
            </a:pPr>
            <a:r>
              <a:rPr lang="en-US" i="1" dirty="0">
                <a:solidFill>
                  <a:schemeClr val="tx1"/>
                </a:solidFill>
              </a:rPr>
              <a:t>I’m out jogging. I look down and my shoelace is untied. I stop and tie my shoelace. I go back to jogging. </a:t>
            </a:r>
            <a:r>
              <a:rPr lang="en-US" b="1" i="1" dirty="0">
                <a:solidFill>
                  <a:schemeClr val="tx1"/>
                </a:solidFill>
              </a:rPr>
              <a:t>Concurrency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This is in a single processor when I am doing a thing, I stop and do another thing, then I go back to doing the first thing.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In programmer language- I have a browser that does two things: renders HTML and downloads a file from the internets. The browser is running on a single core processor. This is what concurrency might look like: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Picture 2" descr="concurrency-parallelism-go">
            <a:extLst>
              <a:ext uri="{FF2B5EF4-FFF2-40B4-BE49-F238E27FC236}">
                <a16:creationId xmlns:a16="http://schemas.microsoft.com/office/drawing/2014/main" id="{ED1E42BD-5F6A-A147-8B77-3ED045027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03"/>
          <a:stretch/>
        </p:blipFill>
        <p:spPr bwMode="auto">
          <a:xfrm>
            <a:off x="1423448" y="4901500"/>
            <a:ext cx="6518383" cy="15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440-D462-214D-BE5F-540E84D0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EF67-9346-FC42-805A-E5A953E2F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two things happening at once. You can do this in multi-core systems by having things operate on different cores. So in the jogging example:</a:t>
            </a:r>
          </a:p>
          <a:p>
            <a:pPr lvl="1"/>
            <a:r>
              <a:rPr lang="en-US" i="1" dirty="0"/>
              <a:t> As you are jogging you are simultaneously listening to your </a:t>
            </a:r>
            <a:r>
              <a:rPr lang="en-US" i="1" dirty="0" err="1"/>
              <a:t>ipod</a:t>
            </a:r>
            <a:r>
              <a:rPr lang="en-US" i="1" dirty="0"/>
              <a:t>. You are now operating your jogging and </a:t>
            </a:r>
            <a:r>
              <a:rPr lang="en-US" i="1" dirty="0" err="1"/>
              <a:t>ipod</a:t>
            </a:r>
            <a:r>
              <a:rPr lang="en-US" i="1" dirty="0"/>
              <a:t> </a:t>
            </a:r>
            <a:r>
              <a:rPr lang="en-US" b="1" i="1" dirty="0"/>
              <a:t>in parallel</a:t>
            </a:r>
            <a:r>
              <a:rPr lang="en-US" i="1" dirty="0"/>
              <a:t>.</a:t>
            </a:r>
          </a:p>
        </p:txBody>
      </p:sp>
      <p:pic>
        <p:nvPicPr>
          <p:cNvPr id="2050" name="Picture 2" descr="concurrency-parallelism-go">
            <a:extLst>
              <a:ext uri="{FF2B5EF4-FFF2-40B4-BE49-F238E27FC236}">
                <a16:creationId xmlns:a16="http://schemas.microsoft.com/office/drawing/2014/main" id="{F2A47BE4-6B23-4946-B794-F1853063C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2"/>
          <a:stretch/>
        </p:blipFill>
        <p:spPr bwMode="auto">
          <a:xfrm>
            <a:off x="1055801" y="3820210"/>
            <a:ext cx="6787299" cy="26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5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40FD-FA4F-2F45-BD7D-B5F61925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 Parallelism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84BA-2AB9-4842-AC77-0DD318842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Parallelism is </a:t>
            </a:r>
            <a:r>
              <a:rPr lang="en-US" i="1" dirty="0"/>
              <a:t>not always faster- </a:t>
            </a:r>
            <a:r>
              <a:rPr lang="en-US" dirty="0"/>
              <a:t>especially when one of the processes running in parallel must communicate with the other.</a:t>
            </a:r>
          </a:p>
          <a:p>
            <a:r>
              <a:rPr lang="en-US" dirty="0"/>
              <a:t> So to go back to our browser example- when the process to download the item has finished it must communicate back to the </a:t>
            </a:r>
            <a:r>
              <a:rPr lang="en-US" b="1" dirty="0"/>
              <a:t>render</a:t>
            </a:r>
            <a:r>
              <a:rPr lang="en-US" dirty="0"/>
              <a:t> process that the download is </a:t>
            </a:r>
            <a:r>
              <a:rPr lang="en-US" b="1" dirty="0"/>
              <a:t>complete</a:t>
            </a:r>
            <a:r>
              <a:rPr lang="en-US" dirty="0"/>
              <a:t> (which you see if you download anything). That takes some overhead. 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F24BF8C4-7533-B446-99F2-8993D4D3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28" y="5109327"/>
            <a:ext cx="1279607" cy="13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28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D246-1D93-8D44-92CF-D6F9E2F8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 Handles 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17EB-89B2-5640-8C9A-3766FB17E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err="1"/>
              <a:t>GoRoutines</a:t>
            </a:r>
            <a:r>
              <a:rPr lang="en-US" b="1" dirty="0"/>
              <a:t> </a:t>
            </a:r>
            <a:r>
              <a:rPr lang="en-US" dirty="0"/>
              <a:t>are methods that run concurrently with other methods (or functions) in GO. They are basically threads (NOT threads- but similar!)- but </a:t>
            </a:r>
            <a:r>
              <a:rPr lang="en-US" i="1" dirty="0"/>
              <a:t>much</a:t>
            </a:r>
            <a:r>
              <a:rPr lang="en-US" dirty="0"/>
              <a:t> more lightweight than threading in Python or C.</a:t>
            </a:r>
          </a:p>
          <a:p>
            <a:r>
              <a:rPr lang="en-US" dirty="0"/>
              <a:t> Advantages of </a:t>
            </a:r>
            <a:r>
              <a:rPr lang="en-US" b="1" dirty="0"/>
              <a:t>goroutines:</a:t>
            </a:r>
          </a:p>
          <a:p>
            <a:pPr lvl="1"/>
            <a:r>
              <a:rPr lang="en-US" dirty="0"/>
              <a:t> Only a few KB of stack size (they grow and shrink by needs of the application)</a:t>
            </a:r>
          </a:p>
          <a:p>
            <a:pPr lvl="1"/>
            <a:r>
              <a:rPr lang="en-US" dirty="0"/>
              <a:t> They are multiplexed to a few OS threads. </a:t>
            </a:r>
            <a:r>
              <a:rPr lang="en-US" b="1" dirty="0"/>
              <a:t>Check this out- you might have 100 goroutines running on very few threads CONCURRENTLY</a:t>
            </a:r>
          </a:p>
          <a:p>
            <a:pPr lvl="1"/>
            <a:r>
              <a:rPr lang="en-US" dirty="0"/>
              <a:t> IF an activity blocks a thread the routine can “jump” threads- like switching lanes in a traffic jam!</a:t>
            </a:r>
          </a:p>
        </p:txBody>
      </p:sp>
    </p:spTree>
    <p:extLst>
      <p:ext uri="{BB962C8B-B14F-4D97-AF65-F5344CB8AC3E}">
        <p14:creationId xmlns:p14="http://schemas.microsoft.com/office/powerpoint/2010/main" val="1399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01A0-F273-B040-931F-77E4FEA6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 err="1"/>
              <a:t>GoRoutines</a:t>
            </a:r>
            <a:r>
              <a:rPr lang="en-US" dirty="0"/>
              <a:t> Communicate?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0FAE-5D67-4C41-BC45-102BA569B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GoRoutines</a:t>
            </a:r>
            <a:r>
              <a:rPr lang="en-US" dirty="0"/>
              <a:t> communicate via </a:t>
            </a:r>
            <a:r>
              <a:rPr lang="en-US" b="1" dirty="0"/>
              <a:t>channels</a:t>
            </a:r>
            <a:r>
              <a:rPr lang="en-US" dirty="0"/>
              <a:t>- which prevent race conditions from happening when multiple routines must access shared memory resources. </a:t>
            </a:r>
          </a:p>
          <a:p>
            <a:pPr lvl="1"/>
            <a:r>
              <a:rPr lang="en-US" dirty="0"/>
              <a:t> Think of </a:t>
            </a:r>
            <a:r>
              <a:rPr lang="en-US" b="1" dirty="0"/>
              <a:t>channels</a:t>
            </a:r>
            <a:r>
              <a:rPr lang="en-US" dirty="0"/>
              <a:t> as a pipe that </a:t>
            </a:r>
            <a:r>
              <a:rPr lang="en-US" dirty="0" err="1"/>
              <a:t>GoRoutines</a:t>
            </a:r>
            <a:r>
              <a:rPr lang="en-US" dirty="0"/>
              <a:t> use to communicate!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95C220BF-1DAD-D748-8FE7-CF436DB4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48" y="4126387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A73-C827-A848-AA1C-D089655D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GoRoutines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63EB-D9AB-394D-8077-CAB150898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Hop over to the lab and run the initial goroutine. What happened? ONLY the main function ran. Why?</a:t>
            </a:r>
          </a:p>
          <a:p>
            <a:pPr lvl="1"/>
            <a:r>
              <a:rPr lang="en-US" dirty="0"/>
              <a:t> First we started a new </a:t>
            </a:r>
            <a:r>
              <a:rPr lang="en-US" dirty="0" err="1"/>
              <a:t>goRoutine</a:t>
            </a:r>
            <a:r>
              <a:rPr lang="en-US" dirty="0"/>
              <a:t> (</a:t>
            </a:r>
            <a:r>
              <a:rPr lang="en-US" b="1" dirty="0"/>
              <a:t>go troll2()</a:t>
            </a:r>
            <a:r>
              <a:rPr lang="en-US" dirty="0"/>
              <a:t>) BUT- because we are running through </a:t>
            </a:r>
            <a:r>
              <a:rPr lang="en-US" b="1" dirty="0"/>
              <a:t>main</a:t>
            </a:r>
            <a:r>
              <a:rPr lang="en-US" dirty="0"/>
              <a:t>- the control flow </a:t>
            </a:r>
            <a:r>
              <a:rPr lang="en-US" b="1" i="1" dirty="0"/>
              <a:t>did not wait for the </a:t>
            </a:r>
            <a:r>
              <a:rPr lang="en-US" b="1" i="1" u="sng" dirty="0"/>
              <a:t>go troll2</a:t>
            </a:r>
            <a:r>
              <a:rPr lang="en-US" b="1" i="1" dirty="0"/>
              <a:t> function to return it’s message</a:t>
            </a:r>
            <a:endParaRPr lang="en-US" dirty="0"/>
          </a:p>
          <a:p>
            <a:pPr lvl="1"/>
            <a:r>
              <a:rPr lang="en-US" dirty="0"/>
              <a:t> IF the </a:t>
            </a:r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dirty="0" err="1"/>
              <a:t>goRoutine</a:t>
            </a:r>
            <a:r>
              <a:rPr lang="en-US" dirty="0"/>
              <a:t> is not running then no other </a:t>
            </a:r>
            <a:r>
              <a:rPr lang="en-US" dirty="0" err="1"/>
              <a:t>goRoutines</a:t>
            </a:r>
            <a:r>
              <a:rPr lang="en-US" dirty="0"/>
              <a:t> can run. 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B297EF99-7169-644A-8D13-6B47A963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89" y="4091232"/>
            <a:ext cx="2000344" cy="219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A017-0F33-2D45-A925-18D2C5F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r>
              <a:rPr lang="en-US" dirty="0"/>
              <a:t> – managing them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418A-CFDB-9843-BB78-2DB19D06B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Let’s look at multiple </a:t>
            </a:r>
            <a:r>
              <a:rPr lang="en-US" dirty="0" err="1"/>
              <a:t>goRoutines</a:t>
            </a:r>
            <a:r>
              <a:rPr lang="en-US" dirty="0"/>
              <a:t> running simultaneously (in the lab). Notice that they have different times. Here’s how this looks:</a:t>
            </a:r>
          </a:p>
        </p:txBody>
      </p:sp>
      <p:pic>
        <p:nvPicPr>
          <p:cNvPr id="6148" name="Picture 4" descr="Image result for golang gopher">
            <a:extLst>
              <a:ext uri="{FF2B5EF4-FFF2-40B4-BE49-F238E27FC236}">
                <a16:creationId xmlns:a16="http://schemas.microsoft.com/office/drawing/2014/main" id="{C9AFCC92-729A-C243-82F6-2BECC2EF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02" y="3059193"/>
            <a:ext cx="4826327" cy="299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864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37521</TotalTime>
  <Words>738</Words>
  <Application>Microsoft Macintosh PowerPoint</Application>
  <PresentationFormat>On-screen Show (4:3)</PresentationFormat>
  <Paragraphs>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American Typewriter</vt:lpstr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Four: Concurrency and Routines</vt:lpstr>
      <vt:lpstr>Concurrency vs Parallelism in GO</vt:lpstr>
      <vt:lpstr>Parallelism in GO</vt:lpstr>
      <vt:lpstr>Concurrency vs Parallelism</vt:lpstr>
      <vt:lpstr>How Go Handles Multi-threading</vt:lpstr>
      <vt:lpstr>How do GoRoutines Communicate?</vt:lpstr>
      <vt:lpstr>Running GoRoutines</vt:lpstr>
      <vt:lpstr>GoRoutines – managing them </vt:lpstr>
      <vt:lpstr>Concurrent GoRoutines</vt:lpstr>
      <vt:lpstr>Channels and GoRoutines</vt:lpstr>
      <vt:lpstr>Channels- a couple of notes</vt:lpstr>
      <vt:lpstr>Deadlocks and Channels</vt:lpstr>
      <vt:lpstr>Buffer sizes in Channels</vt:lpstr>
      <vt:lpstr>PowerPoint Presentation</vt:lpstr>
      <vt:lpstr>Moving on to Module 4….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350</cp:revision>
  <dcterms:modified xsi:type="dcterms:W3CDTF">2018-11-09T17:32:32Z</dcterms:modified>
</cp:coreProperties>
</file>