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59"/>
  </p:notesMasterIdLst>
  <p:sldIdLst>
    <p:sldId id="256" r:id="rId2"/>
    <p:sldId id="454" r:id="rId3"/>
    <p:sldId id="485" r:id="rId4"/>
    <p:sldId id="491" r:id="rId5"/>
    <p:sldId id="492" r:id="rId6"/>
    <p:sldId id="493" r:id="rId7"/>
    <p:sldId id="494" r:id="rId8"/>
    <p:sldId id="483" r:id="rId9"/>
    <p:sldId id="484" r:id="rId10"/>
    <p:sldId id="262" r:id="rId11"/>
    <p:sldId id="495" r:id="rId12"/>
    <p:sldId id="449" r:id="rId13"/>
    <p:sldId id="348" r:id="rId14"/>
    <p:sldId id="450" r:id="rId15"/>
    <p:sldId id="496" r:id="rId16"/>
    <p:sldId id="497" r:id="rId17"/>
    <p:sldId id="460" r:id="rId18"/>
    <p:sldId id="451" r:id="rId19"/>
    <p:sldId id="499" r:id="rId20"/>
    <p:sldId id="500" r:id="rId21"/>
    <p:sldId id="502" r:id="rId22"/>
    <p:sldId id="501" r:id="rId23"/>
    <p:sldId id="503" r:id="rId24"/>
    <p:sldId id="504" r:id="rId25"/>
    <p:sldId id="505" r:id="rId26"/>
    <p:sldId id="506" r:id="rId27"/>
    <p:sldId id="507" r:id="rId28"/>
    <p:sldId id="509" r:id="rId29"/>
    <p:sldId id="510" r:id="rId30"/>
    <p:sldId id="511" r:id="rId31"/>
    <p:sldId id="515" r:id="rId32"/>
    <p:sldId id="508" r:id="rId33"/>
    <p:sldId id="513" r:id="rId34"/>
    <p:sldId id="512" r:id="rId35"/>
    <p:sldId id="514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523" r:id="rId44"/>
    <p:sldId id="524" r:id="rId45"/>
    <p:sldId id="525" r:id="rId46"/>
    <p:sldId id="526" r:id="rId47"/>
    <p:sldId id="529" r:id="rId48"/>
    <p:sldId id="530" r:id="rId49"/>
    <p:sldId id="531" r:id="rId50"/>
    <p:sldId id="527" r:id="rId51"/>
    <p:sldId id="532" r:id="rId52"/>
    <p:sldId id="533" r:id="rId53"/>
    <p:sldId id="534" r:id="rId54"/>
    <p:sldId id="535" r:id="rId55"/>
    <p:sldId id="536" r:id="rId56"/>
    <p:sldId id="537" r:id="rId57"/>
    <p:sldId id="489" r:id="rId5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5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6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39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7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6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27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13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06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6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8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2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– 21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Primitive types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Primitive Types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Go has three </a:t>
            </a:r>
            <a:r>
              <a:rPr lang="en-US" b="1" dirty="0"/>
              <a:t>primitive types</a:t>
            </a:r>
            <a:r>
              <a:rPr lang="en-US" dirty="0"/>
              <a:t> that are going to be familiar to anyone with other coding experience: </a:t>
            </a:r>
          </a:p>
          <a:p>
            <a:pPr lvl="2">
              <a:spcBef>
                <a:spcPts val="0"/>
              </a:spcBef>
            </a:pPr>
            <a:r>
              <a:rPr lang="en-US" dirty="0"/>
              <a:t>Boolean types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Numeric types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int</a:t>
            </a:r>
            <a:r>
              <a:rPr lang="en-US" dirty="0"/>
              <a:t> int8 int16 int32 int64 </a:t>
            </a:r>
            <a:r>
              <a:rPr lang="en-US" dirty="0" err="1"/>
              <a:t>uint</a:t>
            </a:r>
            <a:r>
              <a:rPr lang="en-US" dirty="0"/>
              <a:t> uint8 uint16 uint32 uint64 </a:t>
            </a:r>
            <a:r>
              <a:rPr lang="en-US" dirty="0" err="1"/>
              <a:t>uintptr</a:t>
            </a:r>
            <a:endParaRPr lang="en-US" dirty="0"/>
          </a:p>
          <a:p>
            <a:pPr lvl="3">
              <a:spcBef>
                <a:spcPts val="0"/>
              </a:spcBef>
            </a:pPr>
            <a:r>
              <a:rPr lang="en-US" dirty="0"/>
              <a:t>Bytes, runes (int32), float32/64 complex64/128 </a:t>
            </a:r>
          </a:p>
          <a:p>
            <a:pPr lvl="2">
              <a:spcBef>
                <a:spcPts val="0"/>
              </a:spcBef>
            </a:pPr>
            <a:r>
              <a:rPr lang="en-US" dirty="0"/>
              <a:t>Strings</a:t>
            </a:r>
          </a:p>
          <a:p>
            <a:pPr lvl="1">
              <a:spcBef>
                <a:spcPts val="0"/>
              </a:spcBef>
            </a:pPr>
            <a:r>
              <a:rPr lang="en-US" dirty="0"/>
              <a:t>Creating these is as simple as declaring a variable. Let’s create one of each in the </a:t>
            </a:r>
            <a:r>
              <a:rPr lang="en-US" i="1" dirty="0"/>
              <a:t>go playground </a:t>
            </a:r>
            <a:r>
              <a:rPr lang="en-US" dirty="0"/>
              <a:t>(see the lab)</a:t>
            </a:r>
          </a:p>
          <a:p>
            <a:pPr lvl="1">
              <a:spcBef>
                <a:spcPts val="0"/>
              </a:spcBef>
            </a:pPr>
            <a:r>
              <a:rPr lang="en-US" dirty="0"/>
              <a:t>Pay attention to the SCOPE of the variables here!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8B83444D-AC9D-BE45-BCA0-54B1A41F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560" y="5194168"/>
            <a:ext cx="1429440" cy="143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Variable scope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Variables can be declared with </a:t>
            </a:r>
            <a:r>
              <a:rPr lang="en-US" b="1" i="1" dirty="0"/>
              <a:t>initializers</a:t>
            </a:r>
            <a:r>
              <a:rPr lang="en-US" dirty="0"/>
              <a:t>- which is when we use the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keyword to declare the variable. We can also </a:t>
            </a:r>
            <a:r>
              <a:rPr lang="en-US" i="1" dirty="0"/>
              <a:t>initialize </a:t>
            </a:r>
            <a:r>
              <a:rPr lang="en-US" dirty="0"/>
              <a:t>empty variables (think of </a:t>
            </a:r>
            <a:r>
              <a:rPr lang="en-US" i="1" dirty="0"/>
              <a:t>let</a:t>
            </a:r>
            <a:r>
              <a:rPr lang="en-US" dirty="0"/>
              <a:t> in </a:t>
            </a:r>
            <a:r>
              <a:rPr lang="en-US" b="1" dirty="0" err="1"/>
              <a:t>node.js</a:t>
            </a:r>
            <a:r>
              <a:rPr lang="en-US" dirty="0"/>
              <a:t>)- which will default to minimum </a:t>
            </a:r>
            <a:r>
              <a:rPr lang="en-US" dirty="0" err="1"/>
              <a:t>vals</a:t>
            </a:r>
            <a:r>
              <a:rPr lang="en-US" dirty="0"/>
              <a:t> dependent on type.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Variables can also have their types </a:t>
            </a:r>
            <a:r>
              <a:rPr lang="en-US" i="1" dirty="0"/>
              <a:t>implicitly declared</a:t>
            </a:r>
            <a:r>
              <a:rPr lang="en-US" dirty="0"/>
              <a:t> with  </a:t>
            </a:r>
            <a:r>
              <a:rPr lang="en-US" i="1" dirty="0" err="1"/>
              <a:t>var</a:t>
            </a:r>
            <a:r>
              <a:rPr lang="en-US" i="1" dirty="0"/>
              <a:t> variable = (“” for string, 0 for </a:t>
            </a:r>
            <a:r>
              <a:rPr lang="en-US" i="1" dirty="0" err="1"/>
              <a:t>int</a:t>
            </a:r>
            <a:r>
              <a:rPr lang="en-US" i="1" dirty="0"/>
              <a:t>, </a:t>
            </a:r>
            <a:r>
              <a:rPr lang="en-US" i="1" dirty="0" err="1"/>
              <a:t>etc</a:t>
            </a:r>
            <a:r>
              <a:rPr lang="en-US" i="1" dirty="0"/>
              <a:t>…) </a:t>
            </a:r>
            <a:r>
              <a:rPr lang="en-US" b="1" dirty="0"/>
              <a:t>OR </a:t>
            </a:r>
            <a:r>
              <a:rPr lang="en-US" dirty="0"/>
              <a:t>you can </a:t>
            </a:r>
            <a:r>
              <a:rPr lang="en-US" i="1" dirty="0"/>
              <a:t>explicitly </a:t>
            </a:r>
            <a:r>
              <a:rPr lang="en-US" dirty="0"/>
              <a:t>declare the type at definition (</a:t>
            </a:r>
            <a:r>
              <a:rPr lang="en-US" dirty="0" err="1"/>
              <a:t>i.e</a:t>
            </a:r>
            <a:r>
              <a:rPr lang="en-US" dirty="0"/>
              <a:t>: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notanint</a:t>
            </a:r>
            <a:r>
              <a:rPr lang="en-US" dirty="0"/>
              <a:t> string = "0)"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2" name="Picture 2" descr="Image result for golang gopher">
            <a:extLst>
              <a:ext uri="{FF2B5EF4-FFF2-40B4-BE49-F238E27FC236}">
                <a16:creationId xmlns:a16="http://schemas.microsoft.com/office/drawing/2014/main" id="{5A23A666-BB75-FB48-B594-9CC589F70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80" y="4302551"/>
            <a:ext cx="1596076" cy="225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17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Variable scope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Finally- </a:t>
            </a:r>
            <a:r>
              <a:rPr lang="en-US" b="1" i="1" u="sng" dirty="0"/>
              <a:t>within functions only</a:t>
            </a:r>
            <a:r>
              <a:rPr lang="en-US" i="1" dirty="0"/>
              <a:t> </a:t>
            </a:r>
            <a:r>
              <a:rPr lang="en-US" dirty="0"/>
              <a:t>we can use the “:=“ symbol as a short variable declaration. It implicitly declares </a:t>
            </a:r>
            <a:r>
              <a:rPr lang="en-US" dirty="0" err="1"/>
              <a:t>var</a:t>
            </a:r>
            <a:r>
              <a:rPr lang="en-US" dirty="0"/>
              <a:t> type, so: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>
                <a:latin typeface="American Typewriter" panose="02090604020004020304" pitchFamily="18" charset="77"/>
              </a:rPr>
              <a:t>func</a:t>
            </a:r>
            <a:r>
              <a:rPr lang="en-US" b="1" dirty="0">
                <a:latin typeface="American Typewriter" panose="02090604020004020304" pitchFamily="18" charset="77"/>
              </a:rPr>
              <a:t> main() {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	</a:t>
            </a:r>
            <a:r>
              <a:rPr lang="en-US" b="1" dirty="0" err="1">
                <a:latin typeface="American Typewriter" panose="02090604020004020304" pitchFamily="18" charset="77"/>
              </a:rPr>
              <a:t>myname</a:t>
            </a:r>
            <a:r>
              <a:rPr lang="en-US" b="1" dirty="0">
                <a:latin typeface="American Typewriter" panose="02090604020004020304" pitchFamily="18" charset="77"/>
              </a:rPr>
              <a:t> := “Fernando”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	</a:t>
            </a:r>
            <a:r>
              <a:rPr lang="en-US" b="1" dirty="0" err="1">
                <a:latin typeface="American Typewriter" panose="02090604020004020304" pitchFamily="18" charset="77"/>
              </a:rPr>
              <a:t>fmt.Println</a:t>
            </a:r>
            <a:r>
              <a:rPr lang="en-US" b="1" dirty="0">
                <a:latin typeface="American Typewriter" panose="02090604020004020304" pitchFamily="18" charset="77"/>
              </a:rPr>
              <a:t>(</a:t>
            </a:r>
            <a:r>
              <a:rPr lang="en-US" b="1" dirty="0" err="1">
                <a:latin typeface="American Typewriter" panose="02090604020004020304" pitchFamily="18" charset="77"/>
              </a:rPr>
              <a:t>myname</a:t>
            </a:r>
            <a:r>
              <a:rPr lang="en-US" b="1" dirty="0">
                <a:latin typeface="American Typewriter" panose="02090604020004020304" pitchFamily="18" charset="77"/>
              </a:rPr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}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i="1" dirty="0"/>
              <a:t>will work but: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/>
              <a:t>myname</a:t>
            </a:r>
            <a:r>
              <a:rPr lang="en-US" b="1" dirty="0"/>
              <a:t> := “Fernando”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/>
              <a:t>func</a:t>
            </a:r>
            <a:r>
              <a:rPr lang="en-US" b="1" dirty="0"/>
              <a:t> main() {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fmt.Println</a:t>
            </a:r>
            <a:r>
              <a:rPr lang="en-US" b="1" dirty="0"/>
              <a:t>(</a:t>
            </a:r>
            <a:r>
              <a:rPr lang="en-US" b="1" dirty="0" err="1"/>
              <a:t>myname</a:t>
            </a:r>
            <a:r>
              <a:rPr lang="en-US" b="1" dirty="0"/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/>
              <a:t>}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i="1" dirty="0"/>
              <a:t>will fail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/>
              <a:t> </a:t>
            </a:r>
            <a:endParaRPr lang="en-US" b="1" u="sng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2052" name="Picture 4" descr="Image result for golang gopher">
            <a:extLst>
              <a:ext uri="{FF2B5EF4-FFF2-40B4-BE49-F238E27FC236}">
                <a16:creationId xmlns:a16="http://schemas.microsoft.com/office/drawing/2014/main" id="{3F953929-7D21-3C41-B048-F649FCFF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78" y="267749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9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Golang uses similar string replacement to most </a:t>
            </a:r>
            <a:r>
              <a:rPr lang="en-US" b="1" dirty="0"/>
              <a:t>bash</a:t>
            </a:r>
            <a:r>
              <a:rPr lang="en-US" dirty="0"/>
              <a:t> or </a:t>
            </a:r>
            <a:r>
              <a:rPr lang="en-US" b="1" dirty="0"/>
              <a:t>old python</a:t>
            </a:r>
            <a:r>
              <a:rPr lang="en-US" dirty="0"/>
              <a:t> methods (with some slight differences). Follow along in </a:t>
            </a:r>
            <a:r>
              <a:rPr lang="en-US" b="1" dirty="0"/>
              <a:t>step 5 of the lab</a:t>
            </a:r>
            <a:r>
              <a:rPr lang="en-US" dirty="0"/>
              <a:t> to see how this works.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/>
              <a:t>The next slide will run through each of the replacement values in a </a:t>
            </a:r>
            <a:r>
              <a:rPr lang="en-US" dirty="0" err="1"/>
              <a:t>golang</a:t>
            </a:r>
            <a:r>
              <a:rPr lang="en-US" dirty="0"/>
              <a:t> </a:t>
            </a:r>
            <a:r>
              <a:rPr lang="en-US" dirty="0" err="1"/>
              <a:t>fmt.Println</a:t>
            </a:r>
            <a:endParaRPr lang="en-US" b="1" dirty="0"/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DFFA84FD-4FB0-D54D-9B47-A06BFF02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27" y="4558677"/>
            <a:ext cx="2233694" cy="207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8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General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%v is </a:t>
            </a:r>
            <a:r>
              <a:rPr lang="en-US" dirty="0"/>
              <a:t>the value in a default format when </a:t>
            </a:r>
            <a:r>
              <a:rPr lang="en-US" b="1" dirty="0"/>
              <a:t>printing structs</a:t>
            </a:r>
            <a:r>
              <a:rPr lang="en-US" dirty="0"/>
              <a:t>, the plus flag (%+v) adds field names %#v a Go-syntax representation of the value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%T </a:t>
            </a:r>
            <a:r>
              <a:rPr lang="en-US" dirty="0"/>
              <a:t>a Go-syntax representation of the type of the value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%% a literal percent sign; consumes no value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Integer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%b </a:t>
            </a:r>
            <a:r>
              <a:rPr lang="en-US" sz="2000" dirty="0"/>
              <a:t>base 2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%c </a:t>
            </a:r>
            <a:r>
              <a:rPr lang="en-US" sz="2000" dirty="0"/>
              <a:t>the character represented by the corresponding Unicode code point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%d </a:t>
            </a:r>
            <a:r>
              <a:rPr lang="en-US" sz="2000" dirty="0"/>
              <a:t>base 10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%o </a:t>
            </a:r>
            <a:r>
              <a:rPr lang="en-US" sz="2000" dirty="0"/>
              <a:t>base 8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%q </a:t>
            </a:r>
            <a:r>
              <a:rPr lang="en-US" sz="2000" dirty="0"/>
              <a:t>a single-quoted character literal safely escaped with Go syntax.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%x </a:t>
            </a:r>
            <a:r>
              <a:rPr lang="en-US" sz="2000" dirty="0"/>
              <a:t>base 16, with lower-case letters for a-f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%X </a:t>
            </a:r>
            <a:r>
              <a:rPr lang="en-US" sz="2000" dirty="0"/>
              <a:t>base 16, with upper-case letters for A-F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%U </a:t>
            </a:r>
            <a:r>
              <a:rPr lang="en-US" sz="2000" dirty="0"/>
              <a:t>Unicode format: U+1234; same as "U+%04X"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0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String</a:t>
            </a:r>
          </a:p>
          <a:p>
            <a:pPr lvl="2">
              <a:spcBef>
                <a:spcPts val="0"/>
              </a:spcBef>
            </a:pPr>
            <a:r>
              <a:rPr lang="en-US" dirty="0"/>
              <a:t>%s the uninterpreted bytes of the string or slice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%q a double-quoted string safely escaped with Go syntax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%x base 16, lower-case, two characters per byte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%X base 16, upper-case, two characters per byte</a:t>
            </a:r>
          </a:p>
          <a:p>
            <a:pPr lvl="2">
              <a:spcBef>
                <a:spcPts val="0"/>
              </a:spcBef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dirty="0"/>
              <a:t>There are more of these but realistically- you will use </a:t>
            </a:r>
            <a:r>
              <a:rPr lang="en-US" b="1" dirty="0"/>
              <a:t>%v </a:t>
            </a:r>
            <a:r>
              <a:rPr lang="en-US" dirty="0"/>
              <a:t>and </a:t>
            </a:r>
            <a:r>
              <a:rPr lang="en-US" b="1" dirty="0"/>
              <a:t>%T</a:t>
            </a:r>
            <a:r>
              <a:rPr lang="en-US" dirty="0"/>
              <a:t> MOST of the time (especially when you want to print out structs)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D99CB437-F5A1-E54F-9437-098AFAE30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1" y="4241800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6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Casting in Golang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Casting in Golang follows the same pattern as most other languages- where T is the </a:t>
            </a:r>
            <a:r>
              <a:rPr lang="en-US" b="1" dirty="0"/>
              <a:t>type</a:t>
            </a:r>
            <a:r>
              <a:rPr lang="en-US" dirty="0"/>
              <a:t> that you want to cast the variable to:</a:t>
            </a:r>
          </a:p>
          <a:p>
            <a:pPr lvl="2">
              <a:spcBef>
                <a:spcPts val="0"/>
              </a:spcBef>
            </a:pPr>
            <a:r>
              <a:rPr lang="en-US" dirty="0"/>
              <a:t>T(v) will convert value “v” to type “T”. SO: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str</a:t>
            </a:r>
            <a:r>
              <a:rPr lang="en-US" dirty="0"/>
              <a:t>(0) becomes “0”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int</a:t>
            </a:r>
            <a:r>
              <a:rPr lang="en-US" dirty="0"/>
              <a:t>(3.1415) evaluates to 3</a:t>
            </a:r>
          </a:p>
          <a:p>
            <a:pPr lvl="3">
              <a:spcBef>
                <a:spcPts val="0"/>
              </a:spcBef>
            </a:pPr>
            <a:r>
              <a:rPr lang="en-US" dirty="0"/>
              <a:t>…and so on. You can use </a:t>
            </a:r>
            <a:r>
              <a:rPr lang="en-US" b="1" dirty="0"/>
              <a:t>float, integer, Boolean, </a:t>
            </a:r>
            <a:r>
              <a:rPr lang="en-US" b="1" dirty="0" err="1"/>
              <a:t>etc</a:t>
            </a:r>
            <a:endParaRPr lang="en-US" dirty="0"/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495BCA24-1AC6-A644-AEB4-27AD7E305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693605"/>
            <a:ext cx="2667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0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Constants	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Just as in other languages that you (probably) have used- constants are just what the name implies. They are declared with the </a:t>
            </a:r>
            <a:r>
              <a:rPr lang="en-US" b="1" dirty="0" err="1"/>
              <a:t>const</a:t>
            </a:r>
            <a:r>
              <a:rPr lang="en-US" dirty="0"/>
              <a:t> keyword.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You cannot change constants (obviously) and you cannot declare them </a:t>
            </a:r>
            <a:r>
              <a:rPr lang="en-US" b="1" dirty="0"/>
              <a:t>implicitly </a:t>
            </a:r>
            <a:r>
              <a:rPr lang="en-US" dirty="0"/>
              <a:t>for obvious reasons…so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b="1" dirty="0" err="1"/>
              <a:t>const</a:t>
            </a:r>
            <a:r>
              <a:rPr lang="en-US" b="1" dirty="0"/>
              <a:t> a := “</a:t>
            </a:r>
            <a:r>
              <a:rPr lang="en-US" b="1" dirty="0" err="1"/>
              <a:t>WillNotWork</a:t>
            </a:r>
            <a:r>
              <a:rPr lang="en-US" b="1" dirty="0"/>
              <a:t>” </a:t>
            </a:r>
            <a:r>
              <a:rPr lang="en-US" b="1" i="1" dirty="0"/>
              <a:t>will not work</a:t>
            </a:r>
            <a:r>
              <a:rPr lang="en-US" dirty="0"/>
              <a:t>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7170" name="Picture 2" descr="Image result for golang gopher">
            <a:extLst>
              <a:ext uri="{FF2B5EF4-FFF2-40B4-BE49-F238E27FC236}">
                <a16:creationId xmlns:a16="http://schemas.microsoft.com/office/drawing/2014/main" id="{47C07344-AF42-EC4C-9150-D0A949F7D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762" y="4076699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Functions in Go take ZERO or more arguments.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For the inputs you must declare the type</a:t>
            </a:r>
          </a:p>
          <a:p>
            <a:pPr lvl="1">
              <a:spcBef>
                <a:spcPts val="0"/>
              </a:spcBef>
            </a:pPr>
            <a:r>
              <a:rPr lang="en-US" dirty="0"/>
              <a:t> You must also declare a type for the outputs (like in Java)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The layout is 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&lt;function name&gt; (&lt;input&gt; &lt;</a:t>
            </a:r>
            <a:r>
              <a:rPr lang="en-US" dirty="0" err="1">
                <a:latin typeface="American Typewriter" panose="02090604020004020304" pitchFamily="18" charset="77"/>
              </a:rPr>
              <a:t>inputtype</a:t>
            </a:r>
            <a:r>
              <a:rPr lang="en-US" dirty="0">
                <a:latin typeface="American Typewriter" panose="02090604020004020304" pitchFamily="18" charset="77"/>
              </a:rPr>
              <a:t>&gt;) &lt;return type if any&gt; {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var</a:t>
            </a:r>
            <a:r>
              <a:rPr lang="en-US" dirty="0">
                <a:latin typeface="American Typewriter" panose="02090604020004020304" pitchFamily="18" charset="77"/>
              </a:rPr>
              <a:t> := something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</a:t>
            </a:r>
            <a:r>
              <a:rPr lang="en-US" dirty="0" err="1">
                <a:latin typeface="American Typewriter" panose="02090604020004020304" pitchFamily="18" charset="77"/>
              </a:rPr>
              <a:t>var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9218" name="Picture 2" descr="Image result for golang gopher">
            <a:extLst>
              <a:ext uri="{FF2B5EF4-FFF2-40B4-BE49-F238E27FC236}">
                <a16:creationId xmlns:a16="http://schemas.microsoft.com/office/drawing/2014/main" id="{71C33463-7FD1-6E40-A886-9C5EA1DF4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46" y="4119972"/>
            <a:ext cx="32385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9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Functions can return as many values as you’d like (similar to Python)- which you can then return 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swap(x, y string) (string, string)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y, x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main()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a, b := swap("hello", "world")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latin typeface="American Typewriter" panose="02090604020004020304" pitchFamily="18" charset="77"/>
              </a:rPr>
              <a:t>(a, b)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</p:txBody>
      </p:sp>
      <p:pic>
        <p:nvPicPr>
          <p:cNvPr id="10242" name="Picture 2" descr="Image result for golang gopher">
            <a:extLst>
              <a:ext uri="{FF2B5EF4-FFF2-40B4-BE49-F238E27FC236}">
                <a16:creationId xmlns:a16="http://schemas.microsoft.com/office/drawing/2014/main" id="{1493CE61-60D7-1B4D-AA4A-897FDDDF9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110" y="3543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55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TWO:</a:t>
            </a:r>
            <a:br>
              <a:rPr lang="en-US" sz="3600" b="1" dirty="0"/>
            </a:br>
            <a:r>
              <a:rPr lang="en-US" sz="3600" b="1" dirty="0"/>
              <a:t>Primitive types, Data Structures, and functions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Naked returns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Golang has a weird feature called “naked returns”- which is when a return statement is run without arguments. </a:t>
            </a:r>
          </a:p>
          <a:p>
            <a:pPr lvl="1">
              <a:spcBef>
                <a:spcPts val="0"/>
              </a:spcBef>
            </a:pPr>
            <a:r>
              <a:rPr lang="en-US" b="1" i="1" dirty="0">
                <a:latin typeface="American Typewriter" panose="02090604020004020304" pitchFamily="18" charset="77"/>
              </a:rPr>
              <a:t> Do not use this</a:t>
            </a:r>
            <a:endParaRPr lang="en-US" i="1" dirty="0">
              <a:latin typeface="American Typewriter" panose="02090604020004020304" pitchFamily="18" charset="77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 …but you should know that it exists </a:t>
            </a:r>
            <a:r>
              <a:rPr lang="en-US" dirty="0">
                <a:latin typeface="American Typewriter" panose="02090604020004020304" pitchFamily="18" charset="77"/>
                <a:sym typeface="Wingdings" pitchFamily="2" charset="2"/>
              </a:rPr>
              <a:t>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  <a:sym typeface="Wingdings" pitchFamily="2" charset="2"/>
            </a:endParaRPr>
          </a:p>
        </p:txBody>
      </p:sp>
      <p:pic>
        <p:nvPicPr>
          <p:cNvPr id="12290" name="Picture 2" descr="Image result for golang gopher">
            <a:extLst>
              <a:ext uri="{FF2B5EF4-FFF2-40B4-BE49-F238E27FC236}">
                <a16:creationId xmlns:a16="http://schemas.microsoft.com/office/drawing/2014/main" id="{495F81A9-842A-934C-95BB-8B79B7C28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6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Variadic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>
              <a:latin typeface="+mj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</a:rPr>
              <a:t>Golang supports variadic inputs to the functions (like the **</a:t>
            </a:r>
            <a:r>
              <a:rPr lang="en-US" b="1" dirty="0" err="1">
                <a:latin typeface="+mj-lt"/>
              </a:rPr>
              <a:t>args</a:t>
            </a:r>
            <a:r>
              <a:rPr lang="en-US" dirty="0">
                <a:latin typeface="+mj-lt"/>
              </a:rPr>
              <a:t> or </a:t>
            </a:r>
            <a:r>
              <a:rPr lang="en-US" b="1" dirty="0">
                <a:latin typeface="+mj-lt"/>
              </a:rPr>
              <a:t>**</a:t>
            </a:r>
            <a:r>
              <a:rPr lang="en-US" b="1" dirty="0" err="1">
                <a:latin typeface="+mj-lt"/>
              </a:rPr>
              <a:t>kwargs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keywords in python)</a:t>
            </a:r>
          </a:p>
          <a:p>
            <a:pPr lvl="1">
              <a:spcBef>
                <a:spcPts val="0"/>
              </a:spcBef>
            </a:pPr>
            <a:endParaRPr lang="en-US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 You </a:t>
            </a:r>
            <a:r>
              <a:rPr lang="en-US" b="1" dirty="0">
                <a:latin typeface="+mj-lt"/>
                <a:sym typeface="Wingdings" pitchFamily="2" charset="2"/>
              </a:rPr>
              <a:t>still need</a:t>
            </a:r>
            <a:r>
              <a:rPr lang="en-US" dirty="0">
                <a:latin typeface="+mj-lt"/>
                <a:sym typeface="Wingdings" pitchFamily="2" charset="2"/>
              </a:rPr>
              <a:t> to declare the type (remember that Golang is strictly typed).</a:t>
            </a:r>
          </a:p>
          <a:p>
            <a:pPr lvl="1">
              <a:spcBef>
                <a:spcPts val="0"/>
              </a:spcBef>
            </a:pPr>
            <a:endParaRPr lang="en-US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In Go a variadic function is declared with the </a:t>
            </a:r>
            <a:r>
              <a:rPr lang="en-US" b="1" dirty="0">
                <a:latin typeface="+mj-lt"/>
                <a:sym typeface="Wingdings" pitchFamily="2" charset="2"/>
              </a:rPr>
              <a:t>…</a:t>
            </a:r>
            <a:r>
              <a:rPr lang="en-US" dirty="0">
                <a:latin typeface="+mj-lt"/>
                <a:sym typeface="Wingdings" pitchFamily="2" charset="2"/>
              </a:rPr>
              <a:t> declared before the </a:t>
            </a:r>
            <a:r>
              <a:rPr lang="en-US" b="1" dirty="0">
                <a:latin typeface="+mj-lt"/>
                <a:sym typeface="Wingdings" pitchFamily="2" charset="2"/>
              </a:rPr>
              <a:t>type declaration</a:t>
            </a:r>
            <a:r>
              <a:rPr lang="en-US" dirty="0">
                <a:latin typeface="+mj-lt"/>
                <a:sym typeface="Wingdings" pitchFamily="2" charset="2"/>
              </a:rPr>
              <a:t> in the function input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  <a:sym typeface="Wingdings" pitchFamily="2" charset="2"/>
            </a:endParaRPr>
          </a:p>
        </p:txBody>
      </p:sp>
      <p:pic>
        <p:nvPicPr>
          <p:cNvPr id="14338" name="Picture 2" descr="Image result for golang gopher">
            <a:extLst>
              <a:ext uri="{FF2B5EF4-FFF2-40B4-BE49-F238E27FC236}">
                <a16:creationId xmlns:a16="http://schemas.microsoft.com/office/drawing/2014/main" id="{5C826376-ED67-C347-81AA-DF48C18E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86" y="4647414"/>
            <a:ext cx="2058186" cy="20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40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Golang: Functions- a few more notes</a:t>
            </a:r>
            <a:endParaRPr lang="en-US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 Similar to one of the best things about Node/</a:t>
            </a:r>
            <a:r>
              <a:rPr lang="en-US" dirty="0" err="1">
                <a:latin typeface="+mj-lt"/>
                <a:sym typeface="Wingdings" pitchFamily="2" charset="2"/>
              </a:rPr>
              <a:t>Javascript</a:t>
            </a:r>
            <a:r>
              <a:rPr lang="en-US" dirty="0">
                <a:latin typeface="+mj-lt"/>
                <a:sym typeface="Wingdings" pitchFamily="2" charset="2"/>
              </a:rPr>
              <a:t>- </a:t>
            </a:r>
            <a:r>
              <a:rPr lang="en-US" b="1" dirty="0">
                <a:latin typeface="+mj-lt"/>
                <a:sym typeface="Wingdings" pitchFamily="2" charset="2"/>
              </a:rPr>
              <a:t>Functions in go can be passed around just like any other value. </a:t>
            </a:r>
            <a:r>
              <a:rPr lang="en-US" dirty="0">
                <a:latin typeface="+mj-lt"/>
                <a:sym typeface="Wingdings" pitchFamily="2" charset="2"/>
              </a:rPr>
              <a:t>This means that we can return </a:t>
            </a:r>
            <a:r>
              <a:rPr lang="en-US" b="1" i="1" dirty="0">
                <a:latin typeface="+mj-lt"/>
                <a:sym typeface="Wingdings" pitchFamily="2" charset="2"/>
              </a:rPr>
              <a:t>anonymous functions</a:t>
            </a:r>
            <a:r>
              <a:rPr lang="en-US" i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which can form</a:t>
            </a:r>
            <a:r>
              <a:rPr lang="en-US" b="1" dirty="0">
                <a:latin typeface="+mj-lt"/>
                <a:sym typeface="Wingdings" pitchFamily="2" charset="2"/>
              </a:rPr>
              <a:t> closures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When you return a </a:t>
            </a:r>
            <a:r>
              <a:rPr lang="en-US" b="1" dirty="0">
                <a:latin typeface="+mj-lt"/>
                <a:sym typeface="Wingdings" pitchFamily="2" charset="2"/>
              </a:rPr>
              <a:t>function</a:t>
            </a:r>
            <a:r>
              <a:rPr lang="en-US" dirty="0">
                <a:latin typeface="+mj-lt"/>
                <a:sym typeface="Wingdings" pitchFamily="2" charset="2"/>
              </a:rPr>
              <a:t> you use the keywords for </a:t>
            </a:r>
            <a:r>
              <a:rPr lang="en-US" b="1" dirty="0">
                <a:latin typeface="+mj-lt"/>
                <a:sym typeface="Wingdings" pitchFamily="2" charset="2"/>
              </a:rPr>
              <a:t>both the function and the return from that function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package main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import "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fmt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"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intSeq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{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:= 0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return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{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   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++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    return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endParaRPr lang="en-US" sz="2000" dirty="0">
              <a:latin typeface="American Typewriter" panose="02090604020004020304" pitchFamily="18" charset="77"/>
              <a:sym typeface="Wingdings" pitchFamily="2" charset="2"/>
            </a:endParaRP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}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}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b="1" dirty="0">
              <a:latin typeface="+mj-lt"/>
              <a:sym typeface="Wingdings" pitchFamily="2" charset="2"/>
            </a:endParaRPr>
          </a:p>
        </p:txBody>
      </p:sp>
      <p:pic>
        <p:nvPicPr>
          <p:cNvPr id="13314" name="Picture 2" descr="Image result for golang gopher">
            <a:extLst>
              <a:ext uri="{FF2B5EF4-FFF2-40B4-BE49-F238E27FC236}">
                <a16:creationId xmlns:a16="http://schemas.microsoft.com/office/drawing/2014/main" id="{FE63DBBD-E0F5-1D44-918E-DCF7DA808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67" y="4470400"/>
            <a:ext cx="40132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12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The INIT() function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Like the python __</a:t>
            </a:r>
            <a:r>
              <a:rPr lang="en-US" dirty="0" err="1">
                <a:latin typeface="+mj-lt"/>
                <a:sym typeface="Wingdings" pitchFamily="2" charset="2"/>
              </a:rPr>
              <a:t>init</a:t>
            </a:r>
            <a:r>
              <a:rPr lang="en-US" dirty="0">
                <a:latin typeface="+mj-lt"/>
                <a:sym typeface="Wingdings" pitchFamily="2" charset="2"/>
              </a:rPr>
              <a:t>__ function that can be used to initialize an object, the </a:t>
            </a:r>
            <a:r>
              <a:rPr lang="en-US" dirty="0" err="1">
                <a:latin typeface="+mj-lt"/>
                <a:sym typeface="Wingdings" pitchFamily="2" charset="2"/>
              </a:rPr>
              <a:t>golang</a:t>
            </a:r>
            <a:r>
              <a:rPr lang="en-US" dirty="0">
                <a:latin typeface="+mj-lt"/>
                <a:sym typeface="Wingdings" pitchFamily="2" charset="2"/>
              </a:rPr>
              <a:t> </a:t>
            </a:r>
            <a:r>
              <a:rPr lang="en-US" b="1" dirty="0" err="1">
                <a:latin typeface="+mj-lt"/>
                <a:sym typeface="Wingdings" pitchFamily="2" charset="2"/>
              </a:rPr>
              <a:t>init</a:t>
            </a:r>
            <a:r>
              <a:rPr lang="en-US" b="1" dirty="0">
                <a:latin typeface="+mj-lt"/>
                <a:sym typeface="Wingdings" pitchFamily="2" charset="2"/>
              </a:rPr>
              <a:t>()</a:t>
            </a:r>
            <a:r>
              <a:rPr lang="en-US" dirty="0">
                <a:latin typeface="+mj-lt"/>
                <a:sym typeface="Wingdings" pitchFamily="2" charset="2"/>
              </a:rPr>
              <a:t> function can be utilized to do things like </a:t>
            </a:r>
            <a:r>
              <a:rPr lang="en-US" dirty="0" err="1">
                <a:latin typeface="+mj-lt"/>
                <a:sym typeface="Wingdings" pitchFamily="2" charset="2"/>
              </a:rPr>
              <a:t>inititalize</a:t>
            </a:r>
            <a:r>
              <a:rPr lang="en-US" dirty="0">
                <a:latin typeface="+mj-lt"/>
                <a:sym typeface="Wingdings" pitchFamily="2" charset="2"/>
              </a:rPr>
              <a:t> variables, set up some form of state for the package, initialize database connections, etc.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dirty="0">
                <a:latin typeface="+mj-lt"/>
                <a:sym typeface="Wingdings" pitchFamily="2" charset="2"/>
              </a:rPr>
              <a:t>UNLIKE</a:t>
            </a:r>
            <a:r>
              <a:rPr lang="en-US" dirty="0">
                <a:latin typeface="+mj-lt"/>
                <a:sym typeface="Wingdings" pitchFamily="2" charset="2"/>
              </a:rPr>
              <a:t> the python __</a:t>
            </a:r>
            <a:r>
              <a:rPr lang="en-US" dirty="0" err="1">
                <a:latin typeface="+mj-lt"/>
                <a:sym typeface="Wingdings" pitchFamily="2" charset="2"/>
              </a:rPr>
              <a:t>init</a:t>
            </a:r>
            <a:r>
              <a:rPr lang="en-US" dirty="0">
                <a:latin typeface="+mj-lt"/>
                <a:sym typeface="Wingdings" pitchFamily="2" charset="2"/>
              </a:rPr>
              <a:t>__ function, the </a:t>
            </a:r>
            <a:r>
              <a:rPr lang="en-US" dirty="0" err="1">
                <a:latin typeface="+mj-lt"/>
                <a:sym typeface="Wingdings" pitchFamily="2" charset="2"/>
              </a:rPr>
              <a:t>golang</a:t>
            </a:r>
            <a:r>
              <a:rPr lang="en-US" dirty="0">
                <a:latin typeface="+mj-lt"/>
                <a:sym typeface="Wingdings" pitchFamily="2" charset="2"/>
              </a:rPr>
              <a:t> </a:t>
            </a:r>
            <a:r>
              <a:rPr lang="en-US" b="1" dirty="0" err="1">
                <a:latin typeface="+mj-lt"/>
                <a:sym typeface="Wingdings" pitchFamily="2" charset="2"/>
              </a:rPr>
              <a:t>init</a:t>
            </a:r>
            <a:r>
              <a:rPr lang="en-US" dirty="0">
                <a:latin typeface="+mj-lt"/>
                <a:sym typeface="Wingdings" pitchFamily="2" charset="2"/>
              </a:rPr>
              <a:t> is called only once. This is nice if you have, say, a database connection that is needed in multiple packages in a complex production environment. You can import the </a:t>
            </a:r>
            <a:r>
              <a:rPr lang="en-US" b="1" dirty="0">
                <a:latin typeface="+mj-lt"/>
                <a:sym typeface="Wingdings" pitchFamily="2" charset="2"/>
              </a:rPr>
              <a:t>database</a:t>
            </a:r>
            <a:r>
              <a:rPr lang="en-US" dirty="0">
                <a:latin typeface="+mj-lt"/>
                <a:sym typeface="Wingdings" pitchFamily="2" charset="2"/>
              </a:rPr>
              <a:t> package multiple times but only connect to the DB once.</a:t>
            </a:r>
            <a:endParaRPr lang="en-US" b="1" dirty="0">
              <a:latin typeface="+mj-lt"/>
              <a:sym typeface="Wingdings" pitchFamily="2" charset="2"/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b="1" dirty="0">
              <a:latin typeface="+mj-lt"/>
              <a:sym typeface="Wingdings" pitchFamily="2" charset="2"/>
            </a:endParaRPr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A534520A-06EA-E142-8685-AE214863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34" y="4939253"/>
            <a:ext cx="1690932" cy="169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818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DF43-912E-464A-B6ED-9C5F4B7A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Recursion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0084A-84C4-7C40-8987-9CC2452CB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Recursion in Golang works just like in other languages- functions *can* call themselves.</a:t>
            </a:r>
          </a:p>
          <a:p>
            <a:endParaRPr lang="en-US" dirty="0"/>
          </a:p>
          <a:p>
            <a:r>
              <a:rPr lang="en-US" dirty="0"/>
              <a:t> If anyone does tech interviews- there is </a:t>
            </a:r>
            <a:r>
              <a:rPr lang="en-US" b="1" i="1" dirty="0"/>
              <a:t>always</a:t>
            </a:r>
            <a:r>
              <a:rPr lang="en-US" dirty="0"/>
              <a:t> a recursion function in the questions somewhere!</a:t>
            </a:r>
          </a:p>
          <a:p>
            <a:endParaRPr lang="en-US" dirty="0"/>
          </a:p>
          <a:p>
            <a:r>
              <a:rPr lang="en-US" dirty="0"/>
              <a:t>Pretty straightforward on this one… </a:t>
            </a:r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502D077B-88CF-A14A-9936-9C9018789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06" y="4801386"/>
            <a:ext cx="2529187" cy="183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510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791F-EBEE-8544-A1C7-CF5C7475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E9FD8-90EC-C141-B0A7-2F479F1D9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Golang comes with a series of built in functions that can be called without the need for importing them at the top of the function.</a:t>
            </a:r>
          </a:p>
          <a:p>
            <a:endParaRPr lang="en-US" dirty="0"/>
          </a:p>
          <a:p>
            <a:r>
              <a:rPr lang="en-US" dirty="0"/>
              <a:t>We’re going to go through quite a few of the most common built-in functions that will come in handy for you.  </a:t>
            </a:r>
          </a:p>
          <a:p>
            <a:endParaRPr lang="en-US" dirty="0"/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12B0A715-BBC0-8146-9A48-5CF67751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42" y="4380526"/>
            <a:ext cx="1521055" cy="202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38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031C-5998-C34A-838B-F6ABC813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Defer, panic, Recover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BE410-10D1-8B49-9DA2-93F753246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 </a:t>
            </a:r>
            <a:r>
              <a:rPr lang="en-US" sz="2000" b="1" dirty="0"/>
              <a:t>defer():</a:t>
            </a:r>
            <a:r>
              <a:rPr lang="en-US" sz="2000" dirty="0"/>
              <a:t> basically schedules a function call to be run after the first one. Usually this one is used for things like opening and closing files (</a:t>
            </a:r>
            <a:r>
              <a:rPr lang="en-US" sz="2000" dirty="0" err="1"/>
              <a:t>i.e</a:t>
            </a:r>
            <a:r>
              <a:rPr lang="en-US" sz="2000" dirty="0"/>
              <a:t>: “Open the file, defer closing until after we DOATHING”)</a:t>
            </a:r>
          </a:p>
          <a:p>
            <a:endParaRPr lang="en-US" sz="2000" b="1" dirty="0"/>
          </a:p>
          <a:p>
            <a:r>
              <a:rPr lang="en-US" sz="2000" b="1" dirty="0"/>
              <a:t>panic(): </a:t>
            </a:r>
            <a:r>
              <a:rPr lang="en-US" sz="2000" dirty="0"/>
              <a:t>This is basically an error handler to return </a:t>
            </a:r>
            <a:r>
              <a:rPr lang="en-US" sz="2000" b="1" dirty="0"/>
              <a:t>exit code 1. </a:t>
            </a:r>
            <a:r>
              <a:rPr lang="en-US" sz="2000" dirty="0"/>
              <a:t>It should be called in two situations only:</a:t>
            </a:r>
          </a:p>
          <a:p>
            <a:pPr lvl="1"/>
            <a:r>
              <a:rPr lang="en-US" sz="1500" dirty="0"/>
              <a:t>An unrecoverable error where the program cannot continue it’s execution (</a:t>
            </a:r>
            <a:r>
              <a:rPr lang="en-US" sz="1500" dirty="0" err="1"/>
              <a:t>i.e</a:t>
            </a:r>
            <a:r>
              <a:rPr lang="en-US" sz="1500" dirty="0"/>
              <a:t>: Failure to bind to a required port by a webserver)</a:t>
            </a:r>
          </a:p>
          <a:p>
            <a:pPr lvl="1"/>
            <a:r>
              <a:rPr lang="en-US" sz="1500" dirty="0"/>
              <a:t>A programmer error </a:t>
            </a:r>
          </a:p>
          <a:p>
            <a:r>
              <a:rPr lang="en-US" sz="2000" b="1" i="1" dirty="0"/>
              <a:t>Important note about a panic: </a:t>
            </a:r>
            <a:r>
              <a:rPr lang="en-US" sz="2000" i="1" dirty="0"/>
              <a:t>execution is stopped </a:t>
            </a:r>
            <a:r>
              <a:rPr lang="en-US" sz="2000" b="1" i="1" dirty="0"/>
              <a:t>BUT</a:t>
            </a:r>
            <a:r>
              <a:rPr lang="en-US" sz="2000" i="1" dirty="0"/>
              <a:t>- </a:t>
            </a:r>
            <a:r>
              <a:rPr lang="en-US" sz="2000" i="1" u="sng" dirty="0"/>
              <a:t>any deferred functions are executed and then the call returns to the caller</a:t>
            </a:r>
            <a:r>
              <a:rPr lang="en-US" sz="2000" u="sng" dirty="0"/>
              <a:t>.</a:t>
            </a:r>
            <a:endParaRPr lang="en-US" sz="2000" b="1" i="1" dirty="0"/>
          </a:p>
          <a:p>
            <a:pPr marL="177800" indent="0">
              <a:buNone/>
            </a:pPr>
            <a:endParaRPr lang="en-US" dirty="0"/>
          </a:p>
        </p:txBody>
      </p:sp>
      <p:pic>
        <p:nvPicPr>
          <p:cNvPr id="4098" name="Picture 2" descr="Image result for golang gopher">
            <a:extLst>
              <a:ext uri="{FF2B5EF4-FFF2-40B4-BE49-F238E27FC236}">
                <a16:creationId xmlns:a16="http://schemas.microsoft.com/office/drawing/2014/main" id="{D5F550AB-A881-7647-BC0D-D38748C1F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101" y="5094176"/>
            <a:ext cx="2032524" cy="13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0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76DA-B5EB-F346-A0A1-521C85BA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Recover()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DECB0-5326-F740-99D1-605449278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recover():</a:t>
            </a:r>
            <a:r>
              <a:rPr lang="en-US" dirty="0"/>
              <a:t> A built-in function used to regain control of a panicking goroutine. </a:t>
            </a:r>
            <a:r>
              <a:rPr lang="en-US" b="1" i="1" dirty="0"/>
              <a:t>It is only useful when called inside a deferred function</a:t>
            </a:r>
            <a:r>
              <a:rPr lang="en-US" dirty="0"/>
              <a:t>. This is how you stop a panicking function by returning to normal execution and retrieving the error value that was passed that called the panic(). </a:t>
            </a:r>
          </a:p>
        </p:txBody>
      </p:sp>
      <p:pic>
        <p:nvPicPr>
          <p:cNvPr id="5122" name="Picture 2" descr="Image result for golang gopher">
            <a:extLst>
              <a:ext uri="{FF2B5EF4-FFF2-40B4-BE49-F238E27FC236}">
                <a16:creationId xmlns:a16="http://schemas.microsoft.com/office/drawing/2014/main" id="{787A19C1-89EC-E848-B5CE-63B3CB10A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89399"/>
            <a:ext cx="35052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85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1C9F-F044-F545-82D2-E0389234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7A782-2407-954E-B400-0E5740D96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error()</a:t>
            </a:r>
            <a:r>
              <a:rPr lang="en-US" dirty="0"/>
              <a:t> is another built in function that you’ll be using a lot. The two common methods for handling errors in GO are:</a:t>
            </a:r>
          </a:p>
          <a:p>
            <a:pPr lvl="1"/>
            <a:r>
              <a:rPr lang="en-US" dirty="0"/>
              <a:t> multiple return values</a:t>
            </a:r>
          </a:p>
          <a:p>
            <a:pPr marL="977900" lvl="2" indent="0">
              <a:buNone/>
            </a:pPr>
            <a:r>
              <a:rPr lang="en-US" sz="1300" dirty="0">
                <a:latin typeface="American Typewriter" panose="02090604020004020304" pitchFamily="18" charset="77"/>
              </a:rPr>
              <a:t> </a:t>
            </a:r>
            <a:r>
              <a:rPr lang="en-US" sz="1800" dirty="0">
                <a:latin typeface="American Typewriter" panose="02090604020004020304" pitchFamily="18" charset="77"/>
              </a:rPr>
              <a:t>f, err := </a:t>
            </a:r>
            <a:r>
              <a:rPr lang="en-US" sz="1800" dirty="0" err="1">
                <a:latin typeface="American Typewriter" panose="02090604020004020304" pitchFamily="18" charset="77"/>
              </a:rPr>
              <a:t>os.Open</a:t>
            </a:r>
            <a:r>
              <a:rPr lang="en-US" sz="1800" dirty="0">
                <a:latin typeface="American Typewriter" panose="02090604020004020304" pitchFamily="18" charset="77"/>
              </a:rPr>
              <a:t>("</a:t>
            </a:r>
            <a:r>
              <a:rPr lang="en-US" sz="1800" dirty="0" err="1">
                <a:latin typeface="American Typewriter" panose="02090604020004020304" pitchFamily="18" charset="77"/>
              </a:rPr>
              <a:t>filename.ext</a:t>
            </a:r>
            <a:r>
              <a:rPr lang="en-US" sz="1800" dirty="0">
                <a:latin typeface="American Typewriter" panose="02090604020004020304" pitchFamily="18" charset="77"/>
              </a:rPr>
              <a:t>")</a:t>
            </a:r>
          </a:p>
          <a:p>
            <a:pPr marL="1460500" lvl="3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if err != nil {</a:t>
            </a:r>
          </a:p>
          <a:p>
            <a:pPr marL="1460500" lvl="3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log.fatal</a:t>
            </a:r>
            <a:r>
              <a:rPr lang="en-US" dirty="0">
                <a:latin typeface="American Typewriter" panose="02090604020004020304" pitchFamily="18" charset="77"/>
              </a:rPr>
              <a:t>(err)</a:t>
            </a:r>
          </a:p>
          <a:p>
            <a:pPr marL="1460500" lvl="3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  <a:endParaRPr lang="en-US" dirty="0"/>
          </a:p>
          <a:p>
            <a:pPr lvl="1"/>
            <a:r>
              <a:rPr lang="en-US" dirty="0"/>
              <a:t> panic()- which we just went over. </a:t>
            </a:r>
          </a:p>
          <a:p>
            <a:r>
              <a:rPr lang="en-US" dirty="0"/>
              <a:t>Notice that with the error the order of multiple returns that is standard is </a:t>
            </a:r>
            <a:r>
              <a:rPr lang="en-US" i="1" dirty="0"/>
              <a:t>value, ERROR</a:t>
            </a:r>
            <a:r>
              <a:rPr lang="en-US" dirty="0"/>
              <a:t>- which is stupid- but a convention.</a:t>
            </a:r>
          </a:p>
          <a:p>
            <a:pPr marL="603250" lvl="1" indent="0">
              <a:buNone/>
            </a:pPr>
            <a:endParaRPr lang="en-US" sz="2000" dirty="0">
              <a:latin typeface="American Typewriter" panose="02090604020004020304" pitchFamily="18" charset="77"/>
            </a:endParaRPr>
          </a:p>
          <a:p>
            <a:pPr marL="603250" lvl="1" indent="0">
              <a:buNone/>
            </a:pPr>
            <a:endParaRPr lang="en-US" sz="2000" dirty="0">
              <a:latin typeface="American Typewriter" panose="02090604020004020304" pitchFamily="18" charset="77"/>
            </a:endParaRPr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2550E13D-D5E1-6A4C-AA00-8641980DB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24886"/>
            <a:ext cx="3962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291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8AB0-51F7-EC4F-99DC-E977C14C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Handling- making our 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D76DA-F9BA-C041-86C2-2A86B8B75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So- GO is not as advanced as a lot of languages on the error handling front. This means that you might have to create your own error handling methods.</a:t>
            </a:r>
          </a:p>
          <a:p>
            <a:r>
              <a:rPr lang="en-US" dirty="0"/>
              <a:t>For most standard go functions look like this: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f1(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arg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(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, error) {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if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arg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== 42 {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return -1,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errors.New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("can't work with 42")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return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arg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+ 3, nil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2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194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package main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So, obviously the MAIN package- which is where we will start our code from (goes in the </a:t>
            </a:r>
            <a:r>
              <a:rPr lang="en-US" b="1" dirty="0" err="1">
                <a:solidFill>
                  <a:schemeClr val="tx1"/>
                </a:solidFill>
              </a:rPr>
              <a:t>cmd</a:t>
            </a:r>
            <a:r>
              <a:rPr lang="en-US" dirty="0">
                <a:solidFill>
                  <a:schemeClr val="tx1"/>
                </a:solidFill>
              </a:rPr>
              <a:t> folder).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When we want to run our package we will go to the cli and run </a:t>
            </a:r>
            <a:r>
              <a:rPr lang="en-US" b="1" dirty="0">
                <a:solidFill>
                  <a:schemeClr val="tx1"/>
                </a:solidFill>
              </a:rPr>
              <a:t>go run </a:t>
            </a:r>
            <a:r>
              <a:rPr lang="en-US" b="1" dirty="0" err="1">
                <a:solidFill>
                  <a:schemeClr val="tx1"/>
                </a:solidFill>
              </a:rPr>
              <a:t>main.go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IF we want to run a different package THIS is the namespace</a:t>
            </a:r>
          </a:p>
          <a:p>
            <a:pPr lvl="3">
              <a:spcBef>
                <a:spcPts val="0"/>
              </a:spcBef>
            </a:pPr>
            <a:r>
              <a:rPr lang="en-US" b="1" dirty="0"/>
              <a:t>packages</a:t>
            </a:r>
            <a:r>
              <a:rPr lang="en-US" dirty="0"/>
              <a:t> reduces the chance of having overlapping names. This keeps our function names short and succinct</a:t>
            </a:r>
          </a:p>
          <a:p>
            <a:pPr lvl="3"/>
            <a:r>
              <a:rPr lang="en-US" b="1" dirty="0"/>
              <a:t>packages</a:t>
            </a:r>
            <a:r>
              <a:rPr lang="en-US" dirty="0"/>
              <a:t> organize code so that its easier to find code you want to reuse </a:t>
            </a:r>
          </a:p>
          <a:p>
            <a:pPr lvl="3"/>
            <a:r>
              <a:rPr lang="en-US" b="1" dirty="0"/>
              <a:t>packages</a:t>
            </a:r>
            <a:r>
              <a:rPr lang="en-US" dirty="0"/>
              <a:t> speed up the compiler by only requiring recompilation of smaller chunks of a program. Although we use the package </a:t>
            </a:r>
            <a:r>
              <a:rPr lang="en-US" dirty="0" err="1"/>
              <a:t>fmt</a:t>
            </a:r>
            <a:r>
              <a:rPr lang="en-US" dirty="0"/>
              <a:t>, we don't have to recompile it every time we change our program.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7410" name="Picture 2" descr="Image result for golang gopher">
            <a:extLst>
              <a:ext uri="{FF2B5EF4-FFF2-40B4-BE49-F238E27FC236}">
                <a16:creationId xmlns:a16="http://schemas.microsoft.com/office/drawing/2014/main" id="{5E564F79-1D51-6C45-B1C4-81DA3A93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8" y="5648040"/>
            <a:ext cx="2392309" cy="100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4C59-B4F6-344B-AB49-53BC6F82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Golang: Error handling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9EEA8-B933-414C-AEE8-16440A5EA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again- in error handling in Golang the error is passed FIRST. In a function where there is no default return value (a </a:t>
            </a:r>
            <a:r>
              <a:rPr lang="en-US" i="1" dirty="0"/>
              <a:t>void</a:t>
            </a:r>
            <a:r>
              <a:rPr lang="en-US" dirty="0"/>
              <a:t> in Java) you pass </a:t>
            </a:r>
            <a:r>
              <a:rPr lang="en-US" b="1" dirty="0"/>
              <a:t>just</a:t>
            </a:r>
            <a:r>
              <a:rPr lang="en-US" dirty="0"/>
              <a:t> the error, </a:t>
            </a:r>
            <a:r>
              <a:rPr lang="en-US" dirty="0" err="1"/>
              <a:t>i.e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err :=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json.Unmarshal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jsonData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, &amp;basket)</a:t>
            </a:r>
          </a:p>
          <a:p>
            <a:pPr marL="1778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(if you are curious- that </a:t>
            </a:r>
            <a:r>
              <a:rPr lang="en-US" dirty="0" err="1">
                <a:latin typeface="+mn-lt"/>
              </a:rPr>
              <a:t>json</a:t>
            </a:r>
            <a:r>
              <a:rPr lang="en-US" dirty="0">
                <a:latin typeface="+mn-lt"/>
              </a:rPr>
              <a:t> function </a:t>
            </a:r>
            <a:r>
              <a:rPr lang="en-US" dirty="0" err="1">
                <a:latin typeface="+mn-lt"/>
              </a:rPr>
              <a:t>unmarshal’s</a:t>
            </a:r>
            <a:r>
              <a:rPr lang="en-US" dirty="0">
                <a:latin typeface="+mn-lt"/>
              </a:rPr>
              <a:t> data into a basket type via pointer)</a:t>
            </a:r>
          </a:p>
          <a:p>
            <a:pPr marL="177800" indent="0">
              <a:buNone/>
            </a:pPr>
            <a:endParaRPr lang="en-US" dirty="0"/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8D667465-4E25-4B4D-B1E6-1B655A59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949" y="4805315"/>
            <a:ext cx="1834102" cy="18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38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A5BB-04D0-AC47-8CC4-5628421D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CB9C5-B6AF-3C42-9F96-21915D9F7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Finally- there is a standard way to </a:t>
            </a:r>
            <a:r>
              <a:rPr lang="en-US" sz="2400" b="1" i="1" dirty="0"/>
              <a:t>ignore</a:t>
            </a:r>
            <a:r>
              <a:rPr lang="en-US" sz="2400" dirty="0"/>
              <a:t> errors- though I would strongly recommend against using it (or using it sparingly)</a:t>
            </a:r>
          </a:p>
          <a:p>
            <a:endParaRPr lang="en-US" sz="2400" dirty="0"/>
          </a:p>
          <a:p>
            <a:r>
              <a:rPr lang="en-US" sz="2400" dirty="0"/>
              <a:t>In GO the “_” variable is basically the equivalent of sending the output from a function to </a:t>
            </a:r>
            <a:r>
              <a:rPr lang="en-US" sz="2400" b="1" dirty="0"/>
              <a:t>dev/null</a:t>
            </a:r>
            <a:r>
              <a:rPr lang="en-US" sz="2400" dirty="0"/>
              <a:t>… into the ether. SO, to ignore an error:</a:t>
            </a:r>
            <a:br>
              <a:rPr lang="en-US" sz="2400" dirty="0"/>
            </a:br>
            <a:endParaRPr lang="en-US" sz="2400" dirty="0"/>
          </a:p>
          <a:p>
            <a:pPr marL="17780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var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whatIwant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, _ :=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fnthatreturnsa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thing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24CF344A-FD08-3F4C-ABA1-65518319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31" y="4473219"/>
            <a:ext cx="2234152" cy="132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80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21EA-9D86-EA43-88ED-25584EF4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Golang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61A22-37AE-8F4A-8E8D-1A2FD2658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Remember that Golang doesn’t have type hierarchy. Just as we can declare </a:t>
            </a:r>
            <a:r>
              <a:rPr lang="en-US" b="1" dirty="0" err="1"/>
              <a:t>var</a:t>
            </a:r>
            <a:r>
              <a:rPr lang="en-US" dirty="0"/>
              <a:t> in the outer scope of a go package (outside a function) we can also declare functions with the </a:t>
            </a:r>
            <a:r>
              <a:rPr lang="en-US" b="1" dirty="0"/>
              <a:t>type</a:t>
            </a:r>
            <a:r>
              <a:rPr lang="en-US" dirty="0"/>
              <a:t> keyword. </a:t>
            </a:r>
          </a:p>
          <a:p>
            <a:endParaRPr lang="en-US" dirty="0"/>
          </a:p>
          <a:p>
            <a:r>
              <a:rPr lang="en-US" dirty="0"/>
              <a:t> In the lab please note how the type is being called. You can pass functions around just like anything else!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C8E44AAC-381E-BB46-B451-C0011A18E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14" y="4788816"/>
            <a:ext cx="1373171" cy="161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634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F15D-7026-3F44-BD1F-3027ACEF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TIME!!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17057-D0FC-3D46-995C-24EEC024B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fifteen! We have completed a sub-section!</a:t>
            </a:r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C5E8D47F-3250-1949-9CBB-7B0A921C4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38" y="2193238"/>
            <a:ext cx="4550397" cy="379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251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74D3-627F-4C49-8E54-A137134E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EEA8A-EB41-0746-A770-E16756E0B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There are Five basic data structures that every Go developer needs: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Slice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Interface</a:t>
            </a:r>
          </a:p>
        </p:txBody>
      </p:sp>
      <p:pic>
        <p:nvPicPr>
          <p:cNvPr id="4098" name="Picture 2" descr="Image result for golang gopher">
            <a:extLst>
              <a:ext uri="{FF2B5EF4-FFF2-40B4-BE49-F238E27FC236}">
                <a16:creationId xmlns:a16="http://schemas.microsoft.com/office/drawing/2014/main" id="{12979F90-AF4B-A242-B5C6-5C3B59141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77" y="2156578"/>
            <a:ext cx="22479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563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B05C-D683-3940-9C4F-03D877A1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E6FBF-79D7-C04C-9CF4-1F73D4ED2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Generally the *right* way to do arrays is to declare the number of indexes that you’ll need:</a:t>
            </a:r>
          </a:p>
          <a:p>
            <a:pPr marL="177800" indent="0">
              <a:buNone/>
            </a:pPr>
            <a:endParaRPr lang="en-US" dirty="0"/>
          </a:p>
          <a:p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var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newArr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[4]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make a 4 index empty array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newArr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[0] = 2 </a:t>
            </a:r>
            <a:r>
              <a:rPr lang="en-US" dirty="0">
                <a:latin typeface="+mn-lt"/>
              </a:rPr>
              <a:t>will assign the number “2” to the front of the array</a:t>
            </a:r>
          </a:p>
        </p:txBody>
      </p:sp>
      <p:pic>
        <p:nvPicPr>
          <p:cNvPr id="5122" name="Picture 2" descr="Image result for golang gopher">
            <a:extLst>
              <a:ext uri="{FF2B5EF4-FFF2-40B4-BE49-F238E27FC236}">
                <a16:creationId xmlns:a16="http://schemas.microsoft.com/office/drawing/2014/main" id="{FE201770-DC59-6F44-8EA9-49C63615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25" y="4534292"/>
            <a:ext cx="1103749" cy="204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198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B408-A131-A24B-A3C5-ACC6BDF8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6D462-C7E4-3343-880E-14303E51A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First off- yes- you need to declare the length of arrays</a:t>
            </a:r>
          </a:p>
          <a:p>
            <a:r>
              <a:rPr lang="en-US" dirty="0"/>
              <a:t>That being said- they can be of ANY data type- so:</a:t>
            </a:r>
          </a:p>
          <a:p>
            <a:endParaRPr lang="en-US" sz="2400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var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BestMoviesEver</a:t>
            </a:r>
            <a:r>
              <a:rPr lang="en-US" sz="2400" dirty="0">
                <a:highlight>
                  <a:srgbClr val="FFFF00"/>
                </a:highlight>
              </a:rPr>
              <a:t> = []string{“Troll 2”, “Samurai Cop”, “Manos: Hands of Fate”, “Ballistic: </a:t>
            </a:r>
            <a:r>
              <a:rPr lang="en-US" sz="2400" dirty="0" err="1">
                <a:highlight>
                  <a:srgbClr val="FFFF00"/>
                </a:highlight>
              </a:rPr>
              <a:t>Ecks</a:t>
            </a:r>
            <a:r>
              <a:rPr lang="en-US" sz="2400" dirty="0">
                <a:highlight>
                  <a:srgbClr val="FFFF00"/>
                </a:highlight>
              </a:rPr>
              <a:t> vs Sever”}</a:t>
            </a:r>
          </a:p>
        </p:txBody>
      </p:sp>
      <p:pic>
        <p:nvPicPr>
          <p:cNvPr id="7170" name="Picture 2" descr="Image result for golang gopher">
            <a:extLst>
              <a:ext uri="{FF2B5EF4-FFF2-40B4-BE49-F238E27FC236}">
                <a16:creationId xmlns:a16="http://schemas.microsoft.com/office/drawing/2014/main" id="{574141D9-0897-8048-92F1-34AC28D94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698" y="4260914"/>
            <a:ext cx="2288052" cy="227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054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118C-0265-064E-A309-82AF609F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GO: A couple more things…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55C3C-BC4B-0D4B-8628-E5068BB0B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Arrays can only be of a single data type</a:t>
            </a:r>
          </a:p>
          <a:p>
            <a:r>
              <a:rPr lang="en-US" dirty="0"/>
              <a:t> Yes- Arrays have to have an index range declared when they are initialized. </a:t>
            </a:r>
            <a:r>
              <a:rPr lang="en-US" i="1" dirty="0"/>
              <a:t>You can’t have a dynamically sized </a:t>
            </a:r>
            <a:r>
              <a:rPr lang="en-US" b="1" i="1" dirty="0"/>
              <a:t>array</a:t>
            </a:r>
            <a:r>
              <a:rPr lang="en-US" i="1" dirty="0"/>
              <a:t>. </a:t>
            </a:r>
          </a:p>
          <a:p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dirty="0"/>
              <a:t> have a dynamically sized </a:t>
            </a:r>
            <a:r>
              <a:rPr lang="en-US" b="1" dirty="0"/>
              <a:t>slice- </a:t>
            </a:r>
            <a:r>
              <a:rPr lang="en-US" dirty="0"/>
              <a:t>which we’ll get to in a minute.</a:t>
            </a:r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34B8797E-3CA4-0C4E-AF4B-BC22A4C5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48" y="4063608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623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B661-D496-FE40-9D9D-0ADFDEE8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6BB0-459D-6844-A630-FA8ACC8EB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At a first look- SLICES look the same as they do in most languages (Java, </a:t>
            </a:r>
            <a:r>
              <a:rPr lang="en-US" dirty="0" err="1"/>
              <a:t>javascript</a:t>
            </a:r>
            <a:r>
              <a:rPr lang="en-US" dirty="0"/>
              <a:t>, python)- you can pull a range from an array:</a:t>
            </a:r>
          </a:p>
          <a:p>
            <a:endParaRPr lang="en-US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chars := []string{ “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Torgo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”, “Master”, “Debbie”, “Michael”, “Margaret”}</a:t>
            </a:r>
          </a:p>
          <a:p>
            <a:pPr marL="177800" indent="0">
              <a:buNone/>
            </a:pPr>
            <a:endParaRPr lang="en-US" sz="2400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family := chars[2:5]</a:t>
            </a:r>
          </a:p>
        </p:txBody>
      </p:sp>
      <p:pic>
        <p:nvPicPr>
          <p:cNvPr id="9218" name="Picture 2" descr="Image result for golang gopher">
            <a:extLst>
              <a:ext uri="{FF2B5EF4-FFF2-40B4-BE49-F238E27FC236}">
                <a16:creationId xmlns:a16="http://schemas.microsoft.com/office/drawing/2014/main" id="{3618DAD1-A0B8-BC4E-B7CB-902158876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68" y="3797907"/>
            <a:ext cx="2591324" cy="260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26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04C0-4B48-5D41-B600-A4A6C3C1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Slices- a couple more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F13DC-0CE4-5F43-9FBF-FA8F5FDF5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So- something else to know about slices:</a:t>
            </a:r>
          </a:p>
          <a:p>
            <a:pPr lvl="1"/>
            <a:r>
              <a:rPr lang="en-US" dirty="0"/>
              <a:t>When they come from Pre- created arrays you cannot extend the length of the array. They are reference types- they refer to an underlying array so modifying the elements of a slice will modify the corresponding elements in the referenced array.</a:t>
            </a:r>
          </a:p>
          <a:p>
            <a:pPr lvl="1"/>
            <a:r>
              <a:rPr lang="en-US" dirty="0"/>
              <a:t>IF you modify in a slice then other slices that refer to that same array </a:t>
            </a:r>
            <a:r>
              <a:rPr lang="en-US" b="1" i="1" dirty="0"/>
              <a:t>will see those changes</a:t>
            </a:r>
            <a:r>
              <a:rPr lang="en-US" i="1" dirty="0"/>
              <a:t>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42" name="Picture 2" descr="Image result for golang gopher">
            <a:extLst>
              <a:ext uri="{FF2B5EF4-FFF2-40B4-BE49-F238E27FC236}">
                <a16:creationId xmlns:a16="http://schemas.microsoft.com/office/drawing/2014/main" id="{E05E0972-8C92-1144-824D-6E8B3D598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4318000"/>
            <a:ext cx="34798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import ( “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fmt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” 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This is the way we import </a:t>
            </a:r>
            <a:r>
              <a:rPr lang="en-US" b="1" dirty="0">
                <a:solidFill>
                  <a:schemeClr val="tx1"/>
                </a:solidFill>
              </a:rPr>
              <a:t>all </a:t>
            </a:r>
            <a:r>
              <a:rPr lang="en-US" dirty="0">
                <a:solidFill>
                  <a:schemeClr val="tx1"/>
                </a:solidFill>
              </a:rPr>
              <a:t>packages- whether they be local or downloaded- so a namespace could also be brought in this way.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Note the </a:t>
            </a:r>
            <a:r>
              <a:rPr lang="en-US" b="1" dirty="0">
                <a:solidFill>
                  <a:schemeClr val="tx1"/>
                </a:solidFill>
              </a:rPr>
              <a:t>DOUBLE QUOTES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In this case we are importing a package called “</a:t>
            </a:r>
            <a:r>
              <a:rPr lang="en-US" dirty="0" err="1">
                <a:solidFill>
                  <a:schemeClr val="tx1"/>
                </a:solidFill>
              </a:rPr>
              <a:t>fmt</a:t>
            </a:r>
            <a:r>
              <a:rPr lang="en-US" dirty="0">
                <a:solidFill>
                  <a:schemeClr val="tx1"/>
                </a:solidFill>
              </a:rPr>
              <a:t>”- which is short for “format” (I might be making that up).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It is basically similar to C’s </a:t>
            </a:r>
            <a:r>
              <a:rPr lang="en-US" b="1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 err="1">
                <a:solidFill>
                  <a:schemeClr val="tx1"/>
                </a:solidFill>
              </a:rPr>
              <a:t>scanf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We will be playing with this a lot in string manipulation.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8434" name="Picture 2" descr="Image result for golang gopher">
            <a:extLst>
              <a:ext uri="{FF2B5EF4-FFF2-40B4-BE49-F238E27FC236}">
                <a16:creationId xmlns:a16="http://schemas.microsoft.com/office/drawing/2014/main" id="{9791679D-0259-1844-ABB0-4850950F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196" y="4356243"/>
            <a:ext cx="1935181" cy="21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8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25FF-6012-CA44-AAA4-A1EA6C70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Slices as Dynamic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093EE-A940-8C4B-BD5C-CF6BC6B19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You can use the </a:t>
            </a:r>
            <a:r>
              <a:rPr lang="en-US" b="1" dirty="0"/>
              <a:t>make</a:t>
            </a:r>
            <a:r>
              <a:rPr lang="en-US" dirty="0"/>
              <a:t> built-in function to create a slice that will generate whatever length you like-– so, for example, if you have an </a:t>
            </a:r>
            <a:r>
              <a:rPr lang="en-US" dirty="0" err="1"/>
              <a:t>api</a:t>
            </a:r>
            <a:r>
              <a:rPr lang="en-US" dirty="0"/>
              <a:t> hit that returns a various length JSON list you can use the MAKE to create the proper size GO array:</a:t>
            </a:r>
          </a:p>
          <a:p>
            <a:endParaRPr lang="en-US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a :=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len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someJSONlist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b := make([]string, a)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// THIS creates an array of “a” size…so the last element will be b[a]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069BE-B542-C24F-ADE6-7D568E4062B1}"/>
              </a:ext>
            </a:extLst>
          </p:cNvPr>
          <p:cNvSpPr txBox="1"/>
          <p:nvPr/>
        </p:nvSpPr>
        <p:spPr>
          <a:xfrm>
            <a:off x="-575035" y="54769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266" name="Picture 2" descr="Image result for golang gopher">
            <a:extLst>
              <a:ext uri="{FF2B5EF4-FFF2-40B4-BE49-F238E27FC236}">
                <a16:creationId xmlns:a16="http://schemas.microsoft.com/office/drawing/2014/main" id="{E0F22052-A85B-F747-A4B2-58AC34F9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45" y="3416265"/>
            <a:ext cx="2303020" cy="143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267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8099-0508-D848-A00A-BD861CFF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78797-0EC7-4F45-9CD8-4C7D3E1EF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Dictionaries in python. OBJECTS in node. </a:t>
            </a:r>
            <a:r>
              <a:rPr lang="en-US" b="1" dirty="0"/>
              <a:t>Maps in GO. </a:t>
            </a:r>
          </a:p>
          <a:p>
            <a:r>
              <a:rPr lang="en-US" dirty="0"/>
              <a:t> Maps are hash table implementations 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map[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KeyType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]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ValueType</a:t>
            </a: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dirty="0">
                <a:latin typeface="+mn-lt"/>
              </a:rPr>
              <a:t>Use the “make” built in function to create maps. Remember- the original initialization is ”nil”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DD0D59AE-A946-AA4C-A9B1-4092E8A8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287" y="2366128"/>
            <a:ext cx="1328004" cy="181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099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E848-6F7B-B142-9787-789275D7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679C0-D617-9241-86A4-6851A95F8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As with other data types, maps can be sub maps, sub-sub maps, and maps of lists.</a:t>
            </a:r>
          </a:p>
          <a:p>
            <a:endParaRPr lang="en-US" dirty="0"/>
          </a:p>
          <a:p>
            <a:r>
              <a:rPr lang="en-US" dirty="0"/>
              <a:t>Again- you can *make* maps with the </a:t>
            </a:r>
            <a:r>
              <a:rPr lang="en-US" b="1" dirty="0"/>
              <a:t>make</a:t>
            </a:r>
            <a:r>
              <a:rPr lang="en-US" dirty="0"/>
              <a:t> built-in function so: 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make(map[string]map[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]bool)</a:t>
            </a:r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7FBABA5C-48B0-7D46-A2DD-798BBEFF5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045" y="4126387"/>
            <a:ext cx="43434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058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1F30-7997-094F-A603-ADC1FA9F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5848-5116-624A-B155-0BED7753A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There are no OBJECTS in GO…</a:t>
            </a:r>
          </a:p>
          <a:p>
            <a:r>
              <a:rPr lang="en-US" dirty="0"/>
              <a:t> Instead we have STRUCTS (structures)</a:t>
            </a:r>
          </a:p>
          <a:p>
            <a:r>
              <a:rPr lang="en-US" dirty="0"/>
              <a:t>GO are typed collections of fields. They are useful for grouping data together to form records. SO- whereas where you might use an object in python- in GO we do: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type person struct {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name string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age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874B6858-7AAE-AF46-8B41-24BDBDE56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595" y="3806071"/>
            <a:ext cx="2729649" cy="272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442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790C-B006-0C47-81A8-22397CDC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FAD81-74EF-B248-9BAE-8B367BB8B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Think of structs are like the abstract object definition</a:t>
            </a:r>
          </a:p>
          <a:p>
            <a:r>
              <a:rPr lang="en-US" dirty="0"/>
              <a:t> To instantiate we just use </a:t>
            </a:r>
            <a:r>
              <a:rPr lang="en-US" i="1" dirty="0" err="1"/>
              <a:t>struct_name</a:t>
            </a:r>
            <a:r>
              <a:rPr lang="en-US" i="1" dirty="0"/>
              <a:t>(inputs)…</a:t>
            </a:r>
            <a:r>
              <a:rPr lang="en-US" dirty="0"/>
              <a:t>so:</a:t>
            </a:r>
          </a:p>
          <a:p>
            <a:endParaRPr lang="en-US" dirty="0"/>
          </a:p>
          <a:p>
            <a:pPr marL="6032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person{ “name”: ”Mark”, ”age”: 20 }</a:t>
            </a:r>
          </a:p>
          <a:p>
            <a:pPr marL="6032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or</a:t>
            </a:r>
          </a:p>
          <a:p>
            <a:pPr marL="6032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person{“name”: “Lisa”, 23 } //Note that we don’t need the index</a:t>
            </a:r>
          </a:p>
          <a:p>
            <a:pPr marL="6032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or </a:t>
            </a:r>
          </a:p>
          <a:p>
            <a:pPr marL="6032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a := person{“name”: “Johnny”, age: “Unknown” }</a:t>
            </a:r>
          </a:p>
          <a:p>
            <a:pPr marL="60325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603250" lvl="1" indent="0">
              <a:buNone/>
            </a:pPr>
            <a:r>
              <a:rPr lang="en-US" dirty="0" err="1">
                <a:highlight>
                  <a:srgbClr val="FFFF00"/>
                </a:highlight>
              </a:rPr>
              <a:t>fmt.Println</a:t>
            </a:r>
            <a:r>
              <a:rPr lang="en-US" dirty="0">
                <a:highlight>
                  <a:srgbClr val="FFFF00"/>
                </a:highlight>
              </a:rPr>
              <a:t>(”How old is Johnny?”, </a:t>
            </a:r>
            <a:r>
              <a:rPr lang="en-US" dirty="0" err="1">
                <a:highlight>
                  <a:srgbClr val="FFFF00"/>
                </a:highlight>
              </a:rPr>
              <a:t>a.age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  <p:pic>
        <p:nvPicPr>
          <p:cNvPr id="4098" name="Picture 2" descr="Image result for golang gopher">
            <a:extLst>
              <a:ext uri="{FF2B5EF4-FFF2-40B4-BE49-F238E27FC236}">
                <a16:creationId xmlns:a16="http://schemas.microsoft.com/office/drawing/2014/main" id="{9252CB0C-F216-1244-BE3C-BD249833A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930" y="4901937"/>
            <a:ext cx="1795590" cy="149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657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E4E9-2AFC-8D4C-8B51-87447722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41710-1323-4240-B057-42AD25B9E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As with other items- structs can contain other structs and any data type. They can even contain functions (as you will see in your lab)</a:t>
            </a:r>
          </a:p>
        </p:txBody>
      </p:sp>
      <p:pic>
        <p:nvPicPr>
          <p:cNvPr id="5122" name="Picture 2" descr="Image result for golang gopher">
            <a:extLst>
              <a:ext uri="{FF2B5EF4-FFF2-40B4-BE49-F238E27FC236}">
                <a16:creationId xmlns:a16="http://schemas.microsoft.com/office/drawing/2014/main" id="{D45817FE-DC33-E446-9181-4E615A122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3114904"/>
            <a:ext cx="26924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161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5AAE-FF27-0A4F-BE73-02B3F4FE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Structs (continued some more)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1DF19-814D-2B4B-98DE-8FA8E1974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you might be thinking “Yeah- well if structs are basically OBJECTS- how do I run FUNCTIONS against them?!?”</a:t>
            </a:r>
          </a:p>
          <a:p>
            <a:r>
              <a:rPr lang="en-US" dirty="0"/>
              <a:t> Glad you asked! Let’s take a quick look at how to reference a struct!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5F0288C4-4AB2-FA49-B025-049A86FB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063" y="3865838"/>
            <a:ext cx="2127839" cy="268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624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C771-577D-4E47-9637-6A35C6A1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Structs some 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2AFC4-A676-AB4A-AD15-5B865FDB5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We have functions work on structs using </a:t>
            </a:r>
            <a:r>
              <a:rPr lang="en-US" b="1" dirty="0"/>
              <a:t>receiver</a:t>
            </a:r>
            <a:r>
              <a:rPr lang="en-US" dirty="0"/>
              <a:t> functions that point </a:t>
            </a:r>
            <a:r>
              <a:rPr lang="en-US" b="1" dirty="0"/>
              <a:t>back</a:t>
            </a:r>
            <a:r>
              <a:rPr lang="en-US" dirty="0"/>
              <a:t> to our structs</a:t>
            </a:r>
          </a:p>
          <a:p>
            <a:r>
              <a:rPr lang="en-US" dirty="0"/>
              <a:t> Consider a “</a:t>
            </a:r>
            <a:r>
              <a:rPr lang="en-US" dirty="0" err="1"/>
              <a:t>rect</a:t>
            </a:r>
            <a:r>
              <a:rPr lang="en-US" dirty="0"/>
              <a:t>” struct with a width and height: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type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rect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struct {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   width, height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endParaRPr lang="en-US" sz="2400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r>
              <a:rPr lang="en-US" sz="2400" dirty="0"/>
              <a:t>Now we want to be able to get the area of that rectangle:</a:t>
            </a:r>
          </a:p>
          <a:p>
            <a:pPr marL="17780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(r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rect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perim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{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   return 2*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r.width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+ 2*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r.height</a:t>
            </a:r>
            <a:endParaRPr lang="en-US" sz="2400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11BB026F-0C31-6D43-96A8-8E903F5C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59" y="5024486"/>
            <a:ext cx="3401677" cy="158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470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AEB5-C77A-3047-AE1A-EC458E3A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function: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028F2-ECED-6F45-82FA-8F43A9533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(r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rect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perim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{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   return 2*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r.width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+ 2*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r.height</a:t>
            </a: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dirty="0"/>
              <a:t>Then to call it: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//first define: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r :=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rect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{width: 10, height: 5}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//then call</a:t>
            </a: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r.perim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())</a:t>
            </a:r>
          </a:p>
        </p:txBody>
      </p:sp>
      <p:pic>
        <p:nvPicPr>
          <p:cNvPr id="9220" name="Picture 4" descr="Image result for golang gopher">
            <a:extLst>
              <a:ext uri="{FF2B5EF4-FFF2-40B4-BE49-F238E27FC236}">
                <a16:creationId xmlns:a16="http://schemas.microsoft.com/office/drawing/2014/main" id="{C2A27611-662D-B542-87D7-A6A970862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243" y="255973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440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3B22-1FBF-1545-9CB1-7A87EEC6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and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6EF7F-6539-C844-A3A1-167916391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as you can see- we altered the function method and we are pointing back at our struct as the </a:t>
            </a:r>
            <a:r>
              <a:rPr lang="en-US" b="1" dirty="0"/>
              <a:t>receiver</a:t>
            </a:r>
            <a:r>
              <a:rPr lang="en-US" dirty="0"/>
              <a:t> of the output of the function. </a:t>
            </a:r>
          </a:p>
          <a:p>
            <a:r>
              <a:rPr lang="en-US" dirty="0"/>
              <a:t>You then call the function the same way you would normally (in most languages) call a function within the object- with </a:t>
            </a:r>
            <a:r>
              <a:rPr lang="en-US" b="1" dirty="0" err="1"/>
              <a:t>structName.functionName</a:t>
            </a:r>
            <a:r>
              <a:rPr lang="en-US" b="1" dirty="0"/>
              <a:t>()</a:t>
            </a:r>
            <a:endParaRPr lang="en-US" dirty="0"/>
          </a:p>
        </p:txBody>
      </p:sp>
      <p:pic>
        <p:nvPicPr>
          <p:cNvPr id="10242" name="Picture 2" descr="Image result for golang gopher">
            <a:extLst>
              <a:ext uri="{FF2B5EF4-FFF2-40B4-BE49-F238E27FC236}">
                <a16:creationId xmlns:a16="http://schemas.microsoft.com/office/drawing/2014/main" id="{C26AFA25-03D2-7644-9D07-F355C0EE7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229" y="4267199"/>
            <a:ext cx="37973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76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main () {}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Function structure- uses brackets to bracket the function.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 function is special (you don’t have to name the return data type- though normally you would).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This is where, when you are done with your application, you will kick it off from. </a:t>
            </a:r>
            <a:r>
              <a:rPr lang="en-US" b="1" dirty="0">
                <a:solidFill>
                  <a:schemeClr val="tx1"/>
                </a:solidFill>
              </a:rPr>
              <a:t>go run </a:t>
            </a:r>
            <a:r>
              <a:rPr lang="en-US" b="1" dirty="0" err="1">
                <a:solidFill>
                  <a:schemeClr val="tx1"/>
                </a:solidFill>
              </a:rPr>
              <a:t>main.go</a:t>
            </a:r>
            <a:r>
              <a:rPr lang="en-US" dirty="0">
                <a:solidFill>
                  <a:schemeClr val="tx1"/>
                </a:solidFill>
              </a:rPr>
              <a:t> tests your entire application.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482" name="Picture 2" descr="Image result for golang gopher, images">
            <a:extLst>
              <a:ext uri="{FF2B5EF4-FFF2-40B4-BE49-F238E27FC236}">
                <a16:creationId xmlns:a16="http://schemas.microsoft.com/office/drawing/2014/main" id="{B37D5028-635A-4343-8075-30C76AAA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37" y="3626777"/>
            <a:ext cx="2168322" cy="278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15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0346-CF4A-B843-883D-FFB45B50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8264F-2C28-574A-9294-8BCE2E548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In coding the term “interface” comes with a lot of baggage. For GO you can think of it a lot like how we use it in </a:t>
            </a:r>
            <a:r>
              <a:rPr lang="en-US" b="1" dirty="0"/>
              <a:t>Java</a:t>
            </a:r>
            <a:r>
              <a:rPr lang="en-US" dirty="0"/>
              <a:t>. </a:t>
            </a:r>
          </a:p>
          <a:p>
            <a:r>
              <a:rPr lang="en-US" dirty="0"/>
              <a:t>An interface is primarily used to achieve </a:t>
            </a:r>
            <a:r>
              <a:rPr lang="en-US" i="1" dirty="0"/>
              <a:t>polymorphism</a:t>
            </a:r>
            <a:r>
              <a:rPr lang="en-US" dirty="0"/>
              <a:t> by creating a collection of </a:t>
            </a:r>
            <a:r>
              <a:rPr lang="en-US" i="1" dirty="0"/>
              <a:t>methods </a:t>
            </a:r>
            <a:r>
              <a:rPr lang="en-US" dirty="0"/>
              <a:t>that can act on any struct.</a:t>
            </a:r>
          </a:p>
          <a:p>
            <a:r>
              <a:rPr lang="en-US" dirty="0"/>
              <a:t>We are encapsulating </a:t>
            </a:r>
            <a:r>
              <a:rPr lang="en-US" b="1" dirty="0"/>
              <a:t>behavior</a:t>
            </a:r>
            <a:r>
              <a:rPr lang="en-US" dirty="0"/>
              <a:t> and not an object.</a:t>
            </a:r>
          </a:p>
        </p:txBody>
      </p:sp>
      <p:pic>
        <p:nvPicPr>
          <p:cNvPr id="11266" name="Picture 2" descr="Image result for golang gopher">
            <a:extLst>
              <a:ext uri="{FF2B5EF4-FFF2-40B4-BE49-F238E27FC236}">
                <a16:creationId xmlns:a16="http://schemas.microsoft.com/office/drawing/2014/main" id="{DE8B74A5-B5E4-9F4A-9FD3-3A8924BD3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311" y="4615796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6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263E-582B-A840-8461-E68019F0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F6C2-F543-5E42-985D-7CF7C108F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Instantiating interfaces looks a </a:t>
            </a:r>
            <a:r>
              <a:rPr lang="en-US" b="1" dirty="0"/>
              <a:t>lot</a:t>
            </a:r>
            <a:r>
              <a:rPr lang="en-US" dirty="0"/>
              <a:t> like structs. </a:t>
            </a:r>
          </a:p>
          <a:p>
            <a:r>
              <a:rPr lang="en-US" dirty="0"/>
              <a:t>They have the function call as the name and the return type as the value: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type geometry interface {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   area() float64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perim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 float64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endParaRPr lang="en-US" dirty="0"/>
          </a:p>
        </p:txBody>
      </p:sp>
      <p:pic>
        <p:nvPicPr>
          <p:cNvPr id="12290" name="Picture 2" descr="Image result for golang gopher">
            <a:extLst>
              <a:ext uri="{FF2B5EF4-FFF2-40B4-BE49-F238E27FC236}">
                <a16:creationId xmlns:a16="http://schemas.microsoft.com/office/drawing/2014/main" id="{BF10D233-C6F3-5C40-8508-A82185E8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48" y="2697964"/>
            <a:ext cx="2362200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1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2815-CF81-5844-9510-1B4278D8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2CF9B-1F92-FB42-8AA1-8B15DD867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There are two primary ways to use Interfaces in GO:</a:t>
            </a:r>
          </a:p>
          <a:p>
            <a:pPr lvl="1"/>
            <a:r>
              <a:rPr lang="en-US" dirty="0"/>
              <a:t>As a set of methods to achieve polymorphism and</a:t>
            </a:r>
          </a:p>
          <a:p>
            <a:pPr lvl="1"/>
            <a:r>
              <a:rPr lang="en-US" dirty="0"/>
              <a:t>As a type </a:t>
            </a:r>
            <a:r>
              <a:rPr lang="en-US" i="1" dirty="0"/>
              <a:t>that is dynamic</a:t>
            </a:r>
            <a:r>
              <a:rPr lang="en-US" dirty="0"/>
              <a:t>. </a:t>
            </a:r>
          </a:p>
          <a:p>
            <a:r>
              <a:rPr lang="en-US" dirty="0"/>
              <a:t>We’ve been over the first one of these so let’s talk about the second one here: </a:t>
            </a:r>
            <a:r>
              <a:rPr lang="en-US" i="1" dirty="0"/>
              <a:t>the empty interface</a:t>
            </a:r>
            <a:endParaRPr lang="en-US" dirty="0"/>
          </a:p>
        </p:txBody>
      </p:sp>
      <p:pic>
        <p:nvPicPr>
          <p:cNvPr id="13314" name="Picture 2" descr="Image result for golang gopher">
            <a:extLst>
              <a:ext uri="{FF2B5EF4-FFF2-40B4-BE49-F238E27FC236}">
                <a16:creationId xmlns:a16="http://schemas.microsoft.com/office/drawing/2014/main" id="{D8338E18-F367-7049-903F-F237BD6E0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4031268"/>
            <a:ext cx="30734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6896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F22A-913A-E941-A316-326479C8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and Generic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5E67-48F2-2641-BDA1-311B5C71C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From lesson one we must remember that </a:t>
            </a:r>
            <a:r>
              <a:rPr lang="en-US" b="1" i="1" dirty="0" err="1"/>
              <a:t>ther</a:t>
            </a:r>
            <a:r>
              <a:rPr lang="en-US" b="1" i="1" dirty="0"/>
              <a:t> are no generics in GO!</a:t>
            </a:r>
          </a:p>
          <a:p>
            <a:r>
              <a:rPr lang="en-US" dirty="0"/>
              <a:t>BUT….</a:t>
            </a:r>
          </a:p>
          <a:p>
            <a:r>
              <a:rPr lang="en-US" dirty="0"/>
              <a:t>EMPTY INTERFACES (interfaces that are not pre-defined and have NO methods)--&gt; </a:t>
            </a:r>
            <a:r>
              <a:rPr lang="en-US" i="1" dirty="0"/>
              <a:t>all types satisfy an empty interface!</a:t>
            </a:r>
            <a:endParaRPr lang="en-US" dirty="0"/>
          </a:p>
        </p:txBody>
      </p:sp>
      <p:pic>
        <p:nvPicPr>
          <p:cNvPr id="14338" name="Picture 2" descr="Image result for golang gopher">
            <a:extLst>
              <a:ext uri="{FF2B5EF4-FFF2-40B4-BE49-F238E27FC236}">
                <a16:creationId xmlns:a16="http://schemas.microsoft.com/office/drawing/2014/main" id="{57CA7700-B6F9-CE45-88F5-829AE163E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21" y="4454034"/>
            <a:ext cx="47625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269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02CC-566B-7542-A64E-ED73A4F5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interfaces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E3FFB-C90E-3247-9403-7A655F412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what does this mean? Basically it means that when you have an interface as an input to a function it will accept any parameter but (and this is important): </a:t>
            </a:r>
            <a:r>
              <a:rPr lang="en-US" b="1" i="1" dirty="0"/>
              <a:t>That parameter will then be of interface TYPE</a:t>
            </a:r>
            <a:r>
              <a:rPr lang="en-US" dirty="0"/>
              <a:t>…</a:t>
            </a:r>
          </a:p>
          <a:p>
            <a:r>
              <a:rPr lang="en-US" dirty="0"/>
              <a:t>So you haven’t </a:t>
            </a:r>
            <a:r>
              <a:rPr lang="en-US" b="1" dirty="0"/>
              <a:t>really</a:t>
            </a:r>
            <a:r>
              <a:rPr lang="en-US" dirty="0"/>
              <a:t> created generics here- all you’ve done is delayed them (as we can see in the labs).</a:t>
            </a:r>
          </a:p>
        </p:txBody>
      </p:sp>
      <p:pic>
        <p:nvPicPr>
          <p:cNvPr id="15362" name="Picture 2" descr="Image result for golang gopher">
            <a:extLst>
              <a:ext uri="{FF2B5EF4-FFF2-40B4-BE49-F238E27FC236}">
                <a16:creationId xmlns:a16="http://schemas.microsoft.com/office/drawing/2014/main" id="{3F9548C3-FE99-C64C-A262-0A859B2D5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4" y="4628560"/>
            <a:ext cx="1373781" cy="191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7478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20F1-D1A3-CB47-8791-1850291D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(again)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48518-5250-FA42-86B7-3B5806B58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Fun fact- the vast majority of inputs for </a:t>
            </a:r>
            <a:r>
              <a:rPr lang="en-US" b="1" dirty="0"/>
              <a:t>built-in</a:t>
            </a:r>
            <a:r>
              <a:rPr lang="en-US" dirty="0"/>
              <a:t> functions in GO are of type interface. </a:t>
            </a:r>
          </a:p>
          <a:p>
            <a:r>
              <a:rPr lang="en-US" dirty="0"/>
              <a:t> If you really aren’t sure of the type of input coming in (if you are parsing JSON from an API or something) then use a combination of “interface{}” and “switch” statements to </a:t>
            </a:r>
            <a:r>
              <a:rPr lang="en-US" dirty="0" err="1"/>
              <a:t>unmarshal</a:t>
            </a:r>
            <a:r>
              <a:rPr lang="en-US" dirty="0"/>
              <a:t> into a struct.</a:t>
            </a:r>
          </a:p>
        </p:txBody>
      </p:sp>
      <p:pic>
        <p:nvPicPr>
          <p:cNvPr id="16386" name="Picture 2" descr="Image result for golang gopher">
            <a:extLst>
              <a:ext uri="{FF2B5EF4-FFF2-40B4-BE49-F238E27FC236}">
                <a16:creationId xmlns:a16="http://schemas.microsoft.com/office/drawing/2014/main" id="{45310AAA-33FB-3847-A2F2-87EA4507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805" y="4330699"/>
            <a:ext cx="3937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2053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0CC7-A7D1-D140-A656-A637A8D2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Type assertions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263CB-2213-054B-BA1A-4FBE06B3C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 </a:t>
            </a:r>
            <a:r>
              <a:rPr lang="en-US" i="1" dirty="0"/>
              <a:t>type assertion</a:t>
            </a:r>
            <a:r>
              <a:rPr lang="en-US" dirty="0"/>
              <a:t> provides access to an interface value's underlying concrete value.</a:t>
            </a:r>
          </a:p>
          <a:p>
            <a:r>
              <a:rPr lang="en-US" dirty="0"/>
              <a:t> So you can easily take an interface {} with various values and assert them as strings (check out the lab). </a:t>
            </a:r>
          </a:p>
        </p:txBody>
      </p:sp>
      <p:pic>
        <p:nvPicPr>
          <p:cNvPr id="1026" name="Picture 2" descr="Image result for go gopher">
            <a:extLst>
              <a:ext uri="{FF2B5EF4-FFF2-40B4-BE49-F238E27FC236}">
                <a16:creationId xmlns:a16="http://schemas.microsoft.com/office/drawing/2014/main" id="{EEF60A29-6E7B-CE40-A30C-E85512EC2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129" y="3596129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404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DATA TYPES!!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AND WE’RE DONE!</a:t>
            </a:r>
          </a:p>
          <a:p>
            <a:pPr lvl="2"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(“Hello, playground”)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Obviously this is using the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fmt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package an running a function called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Println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”. 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How can I find out more about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Println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”?</a:t>
            </a:r>
            <a:r>
              <a:rPr lang="en-US" dirty="0">
                <a:solidFill>
                  <a:schemeClr val="tx1"/>
                </a:solidFill>
                <a:latin typeface="American Typewriter" panose="02090604020004020304" pitchFamily="18" charset="77"/>
              </a:rPr>
              <a:t> 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3569749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4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Go to your command line and run the following: 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godoc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fmt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Println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How amazing is that? 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godoc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is a way for you to double check how a </a:t>
            </a:r>
            <a:r>
              <a:rPr lang="en-US">
                <a:solidFill>
                  <a:schemeClr val="tx1"/>
                </a:solidFill>
                <a:latin typeface="+mn-lt"/>
              </a:rPr>
              <a:t>function works! 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3569749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64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Golang Setup (command line commands)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Now that we’re set up let’s go over some of the command line commands with go. Let’s go over the most important ones to start with: </a:t>
            </a:r>
          </a:p>
          <a:p>
            <a:pPr lvl="3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go get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the package manager- basically the equivalent of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install.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Let’s “go get” a package.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Note that “go get” is using your $GOPATH to place the file in it’s correct location (notice how the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/” lined up?)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Now let’s try importing it! To do that we need to create a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file somewhere. </a:t>
            </a:r>
          </a:p>
          <a:p>
            <a:pPr lvl="4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WHERE should we put that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file??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A64A1A0B-422A-8743-9630-DC1F3A6A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69" y="4650955"/>
            <a:ext cx="2749192" cy="182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8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Golang Setup (command line commands)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47750" lvl="2" indent="0">
              <a:spcBef>
                <a:spcPts val="0"/>
              </a:spcBef>
              <a:buNone/>
            </a:pPr>
            <a:r>
              <a:rPr lang="en-US" b="1" i="1" dirty="0">
                <a:solidFill>
                  <a:schemeClr val="tx1"/>
                </a:solidFill>
                <a:latin typeface="+mn-lt"/>
              </a:rPr>
              <a:t>“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But what if I don’t like the current setup of my Go development environment?!?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everything that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 get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uses to decide where to put the packages that it downloads is based on your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$GOPATH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variable.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SO- if you are unhappy with where the packages are being put- simply update the variable for your current session using 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export GOPATH=$HOME/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/&lt;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myNewPath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&gt;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you should be good to go!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Under our current setup, however, all packages that we download will go into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folder.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218" name="Picture 2" descr="Image result for gopher image">
            <a:extLst>
              <a:ext uri="{FF2B5EF4-FFF2-40B4-BE49-F238E27FC236}">
                <a16:creationId xmlns:a16="http://schemas.microsoft.com/office/drawing/2014/main" id="{7CC41D33-31AB-7B4B-BDFA-A72F56016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20" y="4224391"/>
            <a:ext cx="4226960" cy="236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6648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36512</TotalTime>
  <Words>3556</Words>
  <Application>Microsoft Macintosh PowerPoint</Application>
  <PresentationFormat>On-screen Show (4:3)</PresentationFormat>
  <Paragraphs>399</Paragraphs>
  <Slides>57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American Typewriter</vt:lpstr>
      <vt:lpstr>Arial</vt:lpstr>
      <vt:lpstr>Calibri</vt:lpstr>
      <vt:lpstr>Noto Symbol</vt:lpstr>
      <vt:lpstr>Wingdings</vt:lpstr>
      <vt:lpstr>Default Theme</vt:lpstr>
      <vt:lpstr>Introduction to GoLang VMWare 19 November – 21 November 2018 by Fernando Pombeiro</vt:lpstr>
      <vt:lpstr>Module TWO: Primitive types, Data Structures, and functions</vt:lpstr>
      <vt:lpstr>Welcome to Coding!</vt:lpstr>
      <vt:lpstr>Welcome to Coding!</vt:lpstr>
      <vt:lpstr>Welcome to Coding!</vt:lpstr>
      <vt:lpstr>Welcome to Coding!</vt:lpstr>
      <vt:lpstr>Welcome to Coding!</vt:lpstr>
      <vt:lpstr>Golang Setup (command line commands)</vt:lpstr>
      <vt:lpstr>Golang Setup (command line commands)</vt:lpstr>
      <vt:lpstr>Golang Primitive types</vt:lpstr>
      <vt:lpstr>Golang Variable scope</vt:lpstr>
      <vt:lpstr>Golang Variable scope</vt:lpstr>
      <vt:lpstr>Golang String replacement</vt:lpstr>
      <vt:lpstr>Golang String Replacements</vt:lpstr>
      <vt:lpstr>Golang String Replacements</vt:lpstr>
      <vt:lpstr>Casting in Golang</vt:lpstr>
      <vt:lpstr>Constants </vt:lpstr>
      <vt:lpstr>Golang: Functions</vt:lpstr>
      <vt:lpstr>Golang: Functions</vt:lpstr>
      <vt:lpstr>Golang: Functions- Naked returns</vt:lpstr>
      <vt:lpstr>Golang: Functions- Variadic functions</vt:lpstr>
      <vt:lpstr>Golang: Functions- a few more notes</vt:lpstr>
      <vt:lpstr>Golang: Functions- The INIT() function</vt:lpstr>
      <vt:lpstr>Golang functions: Recursion </vt:lpstr>
      <vt:lpstr>Built in Functions</vt:lpstr>
      <vt:lpstr>Golang Functions: Defer, panic, Recover</vt:lpstr>
      <vt:lpstr>Golang Functions: Recover()</vt:lpstr>
      <vt:lpstr>Golang functions: Error Handling</vt:lpstr>
      <vt:lpstr>Error Handling- making our own</vt:lpstr>
      <vt:lpstr>Golang: Error handling </vt:lpstr>
      <vt:lpstr>Go Error Handling</vt:lpstr>
      <vt:lpstr>Calling Golang Functions</vt:lpstr>
      <vt:lpstr>BREAK TIME!!</vt:lpstr>
      <vt:lpstr>GO Data Structures</vt:lpstr>
      <vt:lpstr>Arrays in GO</vt:lpstr>
      <vt:lpstr>Arrays in GO (continued)</vt:lpstr>
      <vt:lpstr>Arrays in GO: A couple more things…</vt:lpstr>
      <vt:lpstr>Slices In GO</vt:lpstr>
      <vt:lpstr>Slices- a couple more notes</vt:lpstr>
      <vt:lpstr>Slices as Dynamic Arrays</vt:lpstr>
      <vt:lpstr>Maps in GO</vt:lpstr>
      <vt:lpstr>Maps in GO (continued)</vt:lpstr>
      <vt:lpstr>Structs in GO</vt:lpstr>
      <vt:lpstr>Structs in Go</vt:lpstr>
      <vt:lpstr>Structs in Go (continued)</vt:lpstr>
      <vt:lpstr>Go Structs (continued some more)</vt:lpstr>
      <vt:lpstr>Go Structs some more</vt:lpstr>
      <vt:lpstr>Consider this function:</vt:lpstr>
      <vt:lpstr>Structs and functions</vt:lpstr>
      <vt:lpstr>Interfaces In GO</vt:lpstr>
      <vt:lpstr>How to create Interfaces</vt:lpstr>
      <vt:lpstr>Interfaces</vt:lpstr>
      <vt:lpstr>Interfaces and Generic</vt:lpstr>
      <vt:lpstr>Empty interfaces (continued)</vt:lpstr>
      <vt:lpstr>Interfaces (again)</vt:lpstr>
      <vt:lpstr>Interface Type assertions</vt:lpstr>
      <vt:lpstr>DATA TYPES!!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Microsoft Office User</cp:lastModifiedBy>
  <cp:revision>293</cp:revision>
  <dcterms:modified xsi:type="dcterms:W3CDTF">2018-11-08T12:09:31Z</dcterms:modified>
</cp:coreProperties>
</file>