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0"/>
  </p:notesMasterIdLst>
  <p:sldIdLst>
    <p:sldId id="256" r:id="rId2"/>
    <p:sldId id="454" r:id="rId3"/>
    <p:sldId id="485" r:id="rId4"/>
    <p:sldId id="491" r:id="rId5"/>
    <p:sldId id="537" r:id="rId6"/>
    <p:sldId id="492" r:id="rId7"/>
    <p:sldId id="493" r:id="rId8"/>
    <p:sldId id="494" r:id="rId9"/>
    <p:sldId id="576" r:id="rId10"/>
    <p:sldId id="538" r:id="rId11"/>
    <p:sldId id="539" r:id="rId12"/>
    <p:sldId id="540" r:id="rId13"/>
    <p:sldId id="541" r:id="rId14"/>
    <p:sldId id="542" r:id="rId15"/>
    <p:sldId id="555" r:id="rId16"/>
    <p:sldId id="556" r:id="rId17"/>
    <p:sldId id="553" r:id="rId18"/>
    <p:sldId id="554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7" r:id="rId30"/>
    <p:sldId id="558" r:id="rId31"/>
    <p:sldId id="559" r:id="rId32"/>
    <p:sldId id="560" r:id="rId33"/>
    <p:sldId id="561" r:id="rId34"/>
    <p:sldId id="562" r:id="rId35"/>
    <p:sldId id="563" r:id="rId36"/>
    <p:sldId id="564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572" r:id="rId45"/>
    <p:sldId id="573" r:id="rId46"/>
    <p:sldId id="574" r:id="rId47"/>
    <p:sldId id="575" r:id="rId48"/>
    <p:sldId id="489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9809-3E68-C44E-8771-33D80E9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BF52-78A6-DF46-9267-39A9C354C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Again- similar to C– the </a:t>
            </a:r>
            <a:r>
              <a:rPr lang="en-US" b="1" dirty="0"/>
              <a:t>switch</a:t>
            </a:r>
            <a:r>
              <a:rPr lang="en-US" dirty="0"/>
              <a:t> statement here is mainly to avoid making us create a long series of really ugly </a:t>
            </a:r>
            <a:r>
              <a:rPr lang="en-US" b="1" dirty="0"/>
              <a:t>if-then</a:t>
            </a:r>
            <a:r>
              <a:rPr lang="en-US" dirty="0"/>
              <a:t> statements.: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1800" dirty="0" err="1">
                <a:highlight>
                  <a:srgbClr val="FFFF00"/>
                </a:highlight>
              </a:rPr>
              <a:t>myRanking</a:t>
            </a:r>
            <a:r>
              <a:rPr lang="en-US" sz="1800" dirty="0">
                <a:highlight>
                  <a:srgbClr val="FFFF00"/>
                </a:highlight>
              </a:rPr>
              <a:t> := 7</a:t>
            </a:r>
          </a:p>
          <a:p>
            <a:pPr marL="177800" indent="0">
              <a:buNone/>
            </a:pP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switch </a:t>
            </a:r>
            <a:r>
              <a:rPr lang="en-US" sz="1800" dirty="0" err="1">
                <a:highlight>
                  <a:srgbClr val="FFFF00"/>
                </a:highlight>
              </a:rPr>
              <a:t>myRanking</a:t>
            </a:r>
            <a:r>
              <a:rPr lang="en-US" sz="18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1: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(“Terrible”)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2: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(“Really Bad”)</a:t>
            </a:r>
          </a:p>
        </p:txBody>
      </p:sp>
      <p:pic>
        <p:nvPicPr>
          <p:cNvPr id="5122" name="Picture 2" descr="Image result for go gopher images">
            <a:extLst>
              <a:ext uri="{FF2B5EF4-FFF2-40B4-BE49-F238E27FC236}">
                <a16:creationId xmlns:a16="http://schemas.microsoft.com/office/drawing/2014/main" id="{29AC8BFE-B467-E445-93E8-69788BB4B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98" y="29617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8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E08B-52AA-C947-BE6F-51B01713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D28C-B688-1041-898D-E7F6AD2FE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Switch statements can have “default” values if nothing matches: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a := ”superman”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switch a {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“batman”: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(“Bruce Wayne”)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“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spiderman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”: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(“Peter Parker”)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default: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(“Clark Kent”)</a:t>
            </a:r>
          </a:p>
          <a:p>
            <a:endParaRPr lang="en-US" dirty="0"/>
          </a:p>
        </p:txBody>
      </p:sp>
      <p:pic>
        <p:nvPicPr>
          <p:cNvPr id="6146" name="Picture 2" descr="Image result for go gopher images">
            <a:extLst>
              <a:ext uri="{FF2B5EF4-FFF2-40B4-BE49-F238E27FC236}">
                <a16:creationId xmlns:a16="http://schemas.microsoft.com/office/drawing/2014/main" id="{0AD148E1-EBDE-A546-958C-717FECE3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91" y="2235199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6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24AA-6FBB-754F-A21E-5821B235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DF7C0-D3ED-FF48-AD4E-7C797A63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Statements can have multiple cases on a single line: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score := 7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switch score {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0, 1, 3: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("Terrible")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4, 5: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("Mediocre")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6, 7: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("Not bad") }</a:t>
            </a:r>
          </a:p>
        </p:txBody>
      </p:sp>
      <p:pic>
        <p:nvPicPr>
          <p:cNvPr id="7170" name="Picture 2" descr="Image result for go gopher images">
            <a:extLst>
              <a:ext uri="{FF2B5EF4-FFF2-40B4-BE49-F238E27FC236}">
                <a16:creationId xmlns:a16="http://schemas.microsoft.com/office/drawing/2014/main" id="{60EFFBCD-1B82-5147-9C69-D8BDB1F4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81" y="3503825"/>
            <a:ext cx="2717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6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4DF2-23EB-3942-B459-0E48C898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EC35-7854-3A4B-84BB-75262DCD2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break</a:t>
            </a:r>
            <a:r>
              <a:rPr lang="en-US" dirty="0"/>
              <a:t> will break you out of the loop while </a:t>
            </a:r>
            <a:r>
              <a:rPr lang="en-US" b="1" dirty="0" err="1"/>
              <a:t>fallthrough</a:t>
            </a:r>
            <a:r>
              <a:rPr lang="en-US" dirty="0"/>
              <a:t> will evaluate the rest of the statement: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n := 1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switch n {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0: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("is zero")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fallthrough</a:t>
            </a: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1: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("&lt;= 1")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fallthrough</a:t>
            </a: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2: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("&lt;= 2")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break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}</a:t>
            </a:r>
          </a:p>
          <a:p>
            <a:pPr marL="1778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194" name="Picture 2" descr="Image result for go gopher images">
            <a:extLst>
              <a:ext uri="{FF2B5EF4-FFF2-40B4-BE49-F238E27FC236}">
                <a16:creationId xmlns:a16="http://schemas.microsoft.com/office/drawing/2014/main" id="{FB9B4C95-5A3D-BA40-AAD9-E85970D0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013"/>
            <a:ext cx="3479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3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638F-F6F9-3C48-A63C-C4FBD1C5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9158-BEDA-084A-9460-65C559244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evaluate statements IN the </a:t>
            </a:r>
            <a:r>
              <a:rPr lang="en-US" b="1" dirty="0"/>
              <a:t>case </a:t>
            </a:r>
            <a:r>
              <a:rPr lang="en-US" dirty="0"/>
              <a:t>section:</a:t>
            </a:r>
          </a:p>
          <a:p>
            <a:pPr marL="17780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:= 3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v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% 2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switch v {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0: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("even")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3 - 2: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("odd")</a:t>
            </a:r>
          </a:p>
        </p:txBody>
      </p:sp>
      <p:pic>
        <p:nvPicPr>
          <p:cNvPr id="9218" name="Picture 2" descr="Image result for go gopher images">
            <a:extLst>
              <a:ext uri="{FF2B5EF4-FFF2-40B4-BE49-F238E27FC236}">
                <a16:creationId xmlns:a16="http://schemas.microsoft.com/office/drawing/2014/main" id="{88E80837-5211-824A-8C7D-83C438EA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9" y="1964899"/>
            <a:ext cx="33909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2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FA44-66C8-9C4C-9349-BD704A8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“Continue” vs ”Break”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F0005-95A7-6C43-B56A-F21FD014F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in the midst of a loop, switch, or select statement you have the option to use the </a:t>
            </a:r>
            <a:r>
              <a:rPr lang="en-US" b="1" dirty="0"/>
              <a:t>break</a:t>
            </a:r>
            <a:r>
              <a:rPr lang="en-US" dirty="0"/>
              <a:t> or the </a:t>
            </a:r>
            <a:r>
              <a:rPr lang="en-US" b="1" dirty="0"/>
              <a:t>continue</a:t>
            </a:r>
            <a:r>
              <a:rPr lang="en-US" dirty="0"/>
              <a:t> statement:</a:t>
            </a:r>
          </a:p>
          <a:p>
            <a:r>
              <a:rPr lang="en-US" dirty="0"/>
              <a:t>For BREAK:</a:t>
            </a:r>
          </a:p>
          <a:p>
            <a:pPr lvl="1"/>
            <a:r>
              <a:rPr lang="en-US" dirty="0"/>
              <a:t>If there is a label, it must be that of an enclosing "for", "switch", or "select" statement, and that is the one whose execution terminates.</a:t>
            </a:r>
          </a:p>
          <a:p>
            <a:r>
              <a:rPr lang="en-US" dirty="0"/>
              <a:t>For CONTINUE:</a:t>
            </a:r>
          </a:p>
          <a:p>
            <a:pPr lvl="1"/>
            <a:r>
              <a:rPr lang="en-US" dirty="0"/>
              <a:t>If there is a label, it must be that of an enclosing "for" statement, and that is the one whose execution advances.</a:t>
            </a:r>
          </a:p>
          <a:p>
            <a:pPr lvl="1"/>
            <a:endParaRPr lang="en-US" dirty="0"/>
          </a:p>
        </p:txBody>
      </p:sp>
      <p:pic>
        <p:nvPicPr>
          <p:cNvPr id="10242" name="Picture 2" descr="Image result for go gopher">
            <a:extLst>
              <a:ext uri="{FF2B5EF4-FFF2-40B4-BE49-F238E27FC236}">
                <a16:creationId xmlns:a16="http://schemas.microsoft.com/office/drawing/2014/main" id="{27E37411-A47A-9943-9021-50C84305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160" y="5608947"/>
            <a:ext cx="908428" cy="97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40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9D3F-2E04-C648-BB26-76F487E5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CF8F-07A6-8240-9D0E-40CA9F4F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</p:spPr>
        <p:txBody>
          <a:bodyPr/>
          <a:lstStyle/>
          <a:p>
            <a:r>
              <a:rPr lang="en-US" dirty="0"/>
              <a:t> Go can also be used with Labels- which come in handy for defining sections of code that you want to call out separately.</a:t>
            </a:r>
          </a:p>
          <a:p>
            <a:r>
              <a:rPr lang="en-US" dirty="0"/>
              <a:t> You can use labels with </a:t>
            </a:r>
            <a:r>
              <a:rPr lang="en-US" b="1" dirty="0"/>
              <a:t>continue</a:t>
            </a:r>
            <a:r>
              <a:rPr lang="en-US" dirty="0"/>
              <a:t> or </a:t>
            </a:r>
            <a:r>
              <a:rPr lang="en-US" b="1" dirty="0"/>
              <a:t>break</a:t>
            </a:r>
            <a:r>
              <a:rPr lang="en-US" dirty="0"/>
              <a:t> statements to mark where they should go. </a:t>
            </a:r>
          </a:p>
          <a:p>
            <a:r>
              <a:rPr lang="en-US" dirty="0"/>
              <a:t> Used rarely but it’s a nice way to make your code readable: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Label: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for _, x in range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someArray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	continue Label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11266" name="Picture 2" descr="Image result for go gopher">
            <a:extLst>
              <a:ext uri="{FF2B5EF4-FFF2-40B4-BE49-F238E27FC236}">
                <a16:creationId xmlns:a16="http://schemas.microsoft.com/office/drawing/2014/main" id="{F2E60B31-20D4-264F-8D93-EC3633CF8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272" y="4496585"/>
            <a:ext cx="1904213" cy="190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0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4C5A-1A5C-CF48-AB02-A3D0D586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GOTO- brought to you by Satan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F01-6110-4647-A02A-305927E20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Now- </a:t>
            </a:r>
            <a:r>
              <a:rPr lang="en-US" b="1" dirty="0" err="1"/>
              <a:t>goto</a:t>
            </a:r>
            <a:r>
              <a:rPr lang="en-US" dirty="0"/>
              <a:t> has a bad reputation- mainly because it can create occluded and ugly code if misused. </a:t>
            </a:r>
          </a:p>
          <a:p>
            <a:r>
              <a:rPr lang="en-US" dirty="0"/>
              <a:t>If we’re going to learn it in GO you have to swear on bibles that if you use this methodology you </a:t>
            </a:r>
            <a:r>
              <a:rPr lang="en-US" b="1" dirty="0"/>
              <a:t>use it carefully</a:t>
            </a:r>
            <a:r>
              <a:rPr lang="en-US" dirty="0"/>
              <a:t>. </a:t>
            </a:r>
          </a:p>
          <a:p>
            <a:r>
              <a:rPr lang="en-US" b="1" i="1" dirty="0"/>
              <a:t>IT FREQUENTLY LEADS TO UNREADABLE, CRAPPY CODE if mishandled!!</a:t>
            </a:r>
          </a:p>
        </p:txBody>
      </p:sp>
      <p:pic>
        <p:nvPicPr>
          <p:cNvPr id="9218" name="Picture 2" descr="Image result for go gopher">
            <a:extLst>
              <a:ext uri="{FF2B5EF4-FFF2-40B4-BE49-F238E27FC236}">
                <a16:creationId xmlns:a16="http://schemas.microsoft.com/office/drawing/2014/main" id="{030B0B9B-9236-1340-8203-B27515D79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65" y="4703975"/>
            <a:ext cx="2134851" cy="18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1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48CD-0196-144F-A26C-747F9328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9E7D7-5E37-A141-B6BE-526E192C3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Basically with GOTO- you can use a LABEL identifier and then use the </a:t>
            </a:r>
            <a:r>
              <a:rPr lang="en-US" b="1" dirty="0" err="1"/>
              <a:t>goto</a:t>
            </a:r>
            <a:r>
              <a:rPr lang="en-US" dirty="0"/>
              <a:t> keyword to go to that label. </a:t>
            </a:r>
          </a:p>
          <a:p>
            <a:r>
              <a:rPr lang="en-US" dirty="0"/>
              <a:t>Again- you can probably see where this can lead to </a:t>
            </a:r>
            <a:r>
              <a:rPr lang="en-US" b="1" dirty="0"/>
              <a:t>very bad things</a:t>
            </a:r>
            <a:r>
              <a:rPr lang="en-US" dirty="0"/>
              <a:t> if it is misused- so use sparingly and carefully (switch statements are a good place)</a:t>
            </a:r>
          </a:p>
        </p:txBody>
      </p:sp>
      <p:pic>
        <p:nvPicPr>
          <p:cNvPr id="12290" name="Picture 2" descr="Image result for go gopher">
            <a:extLst>
              <a:ext uri="{FF2B5EF4-FFF2-40B4-BE49-F238E27FC236}">
                <a16:creationId xmlns:a16="http://schemas.microsoft.com/office/drawing/2014/main" id="{A9F4228F-D721-1F43-93B4-B2B763BA2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83" y="4333384"/>
            <a:ext cx="4178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44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DF6-0DEC-D24E-A9CD-A602F2EA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BCD2-B322-1440-975A-44FDB0C43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 uses pointers- which hold the memory address of a value.</a:t>
            </a:r>
          </a:p>
          <a:p>
            <a:r>
              <a:rPr lang="en-US" dirty="0"/>
              <a:t>The symbol for a pointer is </a:t>
            </a:r>
            <a:r>
              <a:rPr lang="en-US" b="1" dirty="0">
                <a:highlight>
                  <a:srgbClr val="FFFF00"/>
                </a:highlight>
              </a:rPr>
              <a:t>* </a:t>
            </a:r>
          </a:p>
          <a:p>
            <a:r>
              <a:rPr lang="en-US" dirty="0"/>
              <a:t>The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&amp; </a:t>
            </a:r>
            <a:r>
              <a:rPr lang="en-US" dirty="0"/>
              <a:t>operator generates a pointer to its operand</a:t>
            </a:r>
          </a:p>
        </p:txBody>
      </p:sp>
      <p:pic>
        <p:nvPicPr>
          <p:cNvPr id="1026" name="Picture 2" descr="Image result for go gopher">
            <a:extLst>
              <a:ext uri="{FF2B5EF4-FFF2-40B4-BE49-F238E27FC236}">
                <a16:creationId xmlns:a16="http://schemas.microsoft.com/office/drawing/2014/main" id="{AB7A2DC7-11E5-EB4B-A1E6-CE6F2812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49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5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THREE:</a:t>
            </a:r>
            <a:br>
              <a:rPr lang="en-US" sz="3600" b="1" dirty="0"/>
            </a:br>
            <a:r>
              <a:rPr lang="en-US" sz="3600" b="1" dirty="0"/>
              <a:t>Control Flow, States, Methods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E743-D7EB-0640-B7FA-2E514C06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GO- practically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67FA4-A6C5-0D4E-80F6-B08A1C294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it’s important to remember that fundamentally what a pointer does is </a:t>
            </a:r>
            <a:r>
              <a:rPr lang="en-US" i="1" dirty="0"/>
              <a:t>point to the memory address of a variable</a:t>
            </a:r>
            <a:r>
              <a:rPr lang="en-US" dirty="0"/>
              <a:t>. </a:t>
            </a:r>
          </a:p>
          <a:p>
            <a:r>
              <a:rPr lang="en-US" dirty="0"/>
              <a:t> A </a:t>
            </a:r>
            <a:r>
              <a:rPr lang="en-US" b="1" dirty="0"/>
              <a:t>variable</a:t>
            </a:r>
            <a:r>
              <a:rPr lang="en-US" dirty="0"/>
              <a:t> in any language is just a nickname for a memory location where that value is stored.</a:t>
            </a:r>
          </a:p>
          <a:p>
            <a:r>
              <a:rPr lang="en-US" dirty="0"/>
              <a:t>Back in the day programmers had to remember memory locations. It sucked.</a:t>
            </a:r>
          </a:p>
        </p:txBody>
      </p:sp>
      <p:pic>
        <p:nvPicPr>
          <p:cNvPr id="2050" name="Picture 2" descr="https://dave.cheney.net/wp-content/uploads/2017/04/Untitled.png">
            <a:extLst>
              <a:ext uri="{FF2B5EF4-FFF2-40B4-BE49-F238E27FC236}">
                <a16:creationId xmlns:a16="http://schemas.microsoft.com/office/drawing/2014/main" id="{51FCD376-23B9-884E-9786-AE0EB06D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94" y="4675155"/>
            <a:ext cx="5212236" cy="162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55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D384-D8D4-BF43-A616-93195418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receivers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E1863-606B-824D-B727-7B05E6B05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let’s take a look at a program fragment and go through how it changes based on pointers: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main() {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a := 200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b := &amp;a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*b++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(a)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3074" name="Picture 2" descr="https://dave.cheney.net/wp-content/uploads/2017/04/Screen-Shot-2017-04-26-at-19.30.35-300x126.png">
            <a:extLst>
              <a:ext uri="{FF2B5EF4-FFF2-40B4-BE49-F238E27FC236}">
                <a16:creationId xmlns:a16="http://schemas.microsoft.com/office/drawing/2014/main" id="{7C9D3162-FF9B-DF43-BB02-56110022E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6" y="2421510"/>
            <a:ext cx="3810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ave.cheney.net/wp-content/uploads/2017/04/Untitled-2-300x139.png">
            <a:extLst>
              <a:ext uri="{FF2B5EF4-FFF2-40B4-BE49-F238E27FC236}">
                <a16:creationId xmlns:a16="http://schemas.microsoft.com/office/drawing/2014/main" id="{4385AD87-F370-FE44-9273-079B72F0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98" y="4021710"/>
            <a:ext cx="3810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84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B90-4C19-E54F-9458-C3B64033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297F-DB12-ED45-B7CC-F1E8CF4D3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Okay- so in the third line there (“*b++”)- we want to INCREASE the value of “b”, right? </a:t>
            </a:r>
            <a:r>
              <a:rPr lang="en-US" i="1" dirty="0"/>
              <a:t>But how can we increase the value of a via b?</a:t>
            </a:r>
          </a:p>
          <a:p>
            <a:r>
              <a:rPr lang="en-US" dirty="0"/>
              <a:t> We need to </a:t>
            </a:r>
            <a:r>
              <a:rPr lang="en-US" b="1" dirty="0"/>
              <a:t>dereference</a:t>
            </a:r>
            <a:r>
              <a:rPr lang="en-US" dirty="0"/>
              <a:t> b- which we do with the “*” value and point it back to a:</a:t>
            </a:r>
          </a:p>
        </p:txBody>
      </p:sp>
      <p:pic>
        <p:nvPicPr>
          <p:cNvPr id="4098" name="Picture 2" descr="https://dave.cheney.net/wp-content/uploads/2017/04/Screen-Shot-2017-04-26-at-19.44.10-300x235.png">
            <a:extLst>
              <a:ext uri="{FF2B5EF4-FFF2-40B4-BE49-F238E27FC236}">
                <a16:creationId xmlns:a16="http://schemas.microsoft.com/office/drawing/2014/main" id="{880D2BEE-C113-2F4A-B363-FF5EE2C4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0" y="3886199"/>
            <a:ext cx="3177618" cy="248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ave.cheney.net/wp-content/uploads/2017/04/Screen-Shot-2017-04-26-at-19.35.07-300x232.png">
            <a:extLst>
              <a:ext uri="{FF2B5EF4-FFF2-40B4-BE49-F238E27FC236}">
                <a16:creationId xmlns:a16="http://schemas.microsoft.com/office/drawing/2014/main" id="{D0BC466C-36C5-0844-985B-23CE3969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27" y="3998143"/>
            <a:ext cx="2929197" cy="226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19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D474-2029-4E47-908E-20319D04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F01AF-F462-4341-B62F-5C6C365E9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usually confuses new folks with GO first using pointers is the concept of </a:t>
            </a:r>
            <a:r>
              <a:rPr lang="en-US" b="1" dirty="0"/>
              <a:t>dereferencing</a:t>
            </a:r>
            <a:r>
              <a:rPr lang="en-US" dirty="0"/>
              <a:t>.</a:t>
            </a:r>
          </a:p>
          <a:p>
            <a:r>
              <a:rPr lang="en-US" dirty="0"/>
              <a:t>You see- we can’t just </a:t>
            </a:r>
            <a:r>
              <a:rPr lang="en-US" b="1" dirty="0"/>
              <a:t>change</a:t>
            </a:r>
            <a:r>
              <a:rPr lang="en-US" dirty="0"/>
              <a:t> the “b” variable here- the “b” variable is an address…. But we </a:t>
            </a:r>
            <a:r>
              <a:rPr lang="en-US" b="1" dirty="0"/>
              <a:t>can</a:t>
            </a:r>
            <a:r>
              <a:rPr lang="en-US" dirty="0"/>
              <a:t> change the </a:t>
            </a:r>
            <a:r>
              <a:rPr lang="en-US" b="1" dirty="0"/>
              <a:t>a</a:t>
            </a:r>
            <a:r>
              <a:rPr lang="en-US" dirty="0"/>
              <a:t> variable </a:t>
            </a:r>
            <a:r>
              <a:rPr lang="en-US" b="1" dirty="0"/>
              <a:t>via</a:t>
            </a:r>
            <a:r>
              <a:rPr lang="en-US" dirty="0"/>
              <a:t> the </a:t>
            </a:r>
            <a:r>
              <a:rPr lang="en-US" b="1" dirty="0"/>
              <a:t>b </a:t>
            </a:r>
            <a:r>
              <a:rPr lang="en-US" dirty="0"/>
              <a:t>variable by dereferencing it with the * symbol.</a:t>
            </a:r>
          </a:p>
        </p:txBody>
      </p:sp>
      <p:pic>
        <p:nvPicPr>
          <p:cNvPr id="5122" name="Picture 2" descr="Image result for go gopher">
            <a:extLst>
              <a:ext uri="{FF2B5EF4-FFF2-40B4-BE49-F238E27FC236}">
                <a16:creationId xmlns:a16="http://schemas.microsoft.com/office/drawing/2014/main" id="{34C84624-0664-264B-90E9-F174151A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59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9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AE24-C3B9-9746-B98B-33D7C795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019D6-CAAF-6E49-8584-D8F399C72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i="1" dirty="0"/>
              <a:t>no pass-by-reference in GO</a:t>
            </a:r>
            <a:r>
              <a:rPr lang="en-US" dirty="0"/>
              <a:t>. </a:t>
            </a:r>
          </a:p>
          <a:p>
            <a:r>
              <a:rPr lang="en-US" dirty="0"/>
              <a:t>This can be confusing because in languages like C++ you can declare aliases to existing variables using </a:t>
            </a:r>
            <a:r>
              <a:rPr lang="en-US" b="1" dirty="0"/>
              <a:t>eerily similar</a:t>
            </a:r>
            <a:r>
              <a:rPr lang="en-US" dirty="0"/>
              <a:t> coding techniques to Go- specifically: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10; 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&amp;b = a;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&amp;c = b;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146" name="Picture 2" descr="Image result for go gopher">
            <a:extLst>
              <a:ext uri="{FF2B5EF4-FFF2-40B4-BE49-F238E27FC236}">
                <a16:creationId xmlns:a16="http://schemas.microsoft.com/office/drawing/2014/main" id="{A4D11BC8-90EF-CE40-B810-6AB518A5D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3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86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7480-CAD8-E142-ADAF-D23FBF75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5740-3A35-7844-BA1F-344C5236B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as you can see from the C++ example there- a write to ”a” will alter the contents of </a:t>
            </a:r>
            <a:r>
              <a:rPr lang="en-US" b="1" dirty="0"/>
              <a:t>b </a:t>
            </a:r>
            <a:r>
              <a:rPr lang="en-US" dirty="0"/>
              <a:t>and </a:t>
            </a:r>
            <a:r>
              <a:rPr lang="en-US" b="1" dirty="0"/>
              <a:t>c</a:t>
            </a:r>
            <a:r>
              <a:rPr lang="en-US" dirty="0"/>
              <a:t>, right? BUT- in GO variables </a:t>
            </a:r>
            <a:r>
              <a:rPr lang="en-US" b="1" dirty="0"/>
              <a:t>always</a:t>
            </a:r>
            <a:r>
              <a:rPr lang="en-US" dirty="0"/>
              <a:t> have their own memory storage location- so although both point to “a”: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main() {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a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b, c = &amp;a, &amp;a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(b, c) // 0x1040a124 0x1040a124 //The same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(&amp;b, &amp;c) // 0x1040c108 0x1040c110 //Different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96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E646-9E6D-7F46-A9FC-440EB60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CCE1-C58B-A845-8E0D-4ED905324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 Pointers usually come in *most* useful with </a:t>
            </a:r>
            <a:r>
              <a:rPr lang="en-US" sz="2400" b="1" dirty="0"/>
              <a:t>structs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 IF the method is intended to modify the receiver (read: struct) then the receiver </a:t>
            </a:r>
            <a:r>
              <a:rPr lang="en-US" sz="2400" b="1" dirty="0"/>
              <a:t>must be a pointer</a:t>
            </a:r>
            <a:r>
              <a:rPr lang="en-US" sz="2400" dirty="0"/>
              <a:t>. </a:t>
            </a:r>
          </a:p>
          <a:p>
            <a:pPr marL="17780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Here’s what to know- when you </a:t>
            </a:r>
            <a:r>
              <a:rPr lang="en-US" sz="2400" b="1" dirty="0"/>
              <a:t>pass-by-value</a:t>
            </a:r>
            <a:r>
              <a:rPr lang="en-US" sz="2400" dirty="0"/>
              <a:t> to a struct you are basically making a </a:t>
            </a:r>
            <a:r>
              <a:rPr lang="en-US" sz="2400" b="1" dirty="0"/>
              <a:t>copy</a:t>
            </a:r>
            <a:r>
              <a:rPr lang="en-US" sz="2400" dirty="0"/>
              <a:t> of the struct within the scope of that function- so you are *not* modifying the underlying struct. </a:t>
            </a:r>
          </a:p>
          <a:p>
            <a:endParaRPr lang="en-US" sz="2400" dirty="0"/>
          </a:p>
          <a:p>
            <a:r>
              <a:rPr lang="en-US" sz="2400" dirty="0"/>
              <a:t>To modify the struct- use a pointer. </a:t>
            </a:r>
          </a:p>
          <a:p>
            <a:r>
              <a:rPr lang="en-US" sz="2400" dirty="0"/>
              <a:t>Generally- try not to pass around pointers a lot</a:t>
            </a:r>
          </a:p>
        </p:txBody>
      </p:sp>
      <p:pic>
        <p:nvPicPr>
          <p:cNvPr id="7170" name="Picture 2" descr="Image result for go gopher">
            <a:extLst>
              <a:ext uri="{FF2B5EF4-FFF2-40B4-BE49-F238E27FC236}">
                <a16:creationId xmlns:a16="http://schemas.microsoft.com/office/drawing/2014/main" id="{E2A483B4-FD5F-ED40-84BC-9013BA9B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6" y="4883085"/>
            <a:ext cx="1734530" cy="151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8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5C40-6DCE-C24C-BCE7-871401FC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better- value or pointer method?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4C5F-B51A-A14E-BA7F-BEFF58ECA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Basically it comes down to this:</a:t>
            </a:r>
            <a:br>
              <a:rPr lang="en-US" dirty="0"/>
            </a:br>
            <a:endParaRPr lang="en-US" dirty="0"/>
          </a:p>
          <a:p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(s *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MyStruct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pointerMethod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{ } // method on pointer</a:t>
            </a:r>
          </a:p>
          <a:p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(s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MyStruct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valueMethod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{ } // method on value</a:t>
            </a:r>
          </a:p>
          <a:p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Pointer method is better for large structs because you aren’t making a copy of a struct. </a:t>
            </a:r>
          </a:p>
          <a:p>
            <a:r>
              <a:rPr lang="en-US" sz="2400" dirty="0"/>
              <a:t>Values work well for smaller data types- like slices, small structs, etc.</a:t>
            </a:r>
          </a:p>
        </p:txBody>
      </p:sp>
      <p:pic>
        <p:nvPicPr>
          <p:cNvPr id="8194" name="Picture 2" descr="Image result for go gopher">
            <a:extLst>
              <a:ext uri="{FF2B5EF4-FFF2-40B4-BE49-F238E27FC236}">
                <a16:creationId xmlns:a16="http://schemas.microsoft.com/office/drawing/2014/main" id="{7CDEA8FC-B40C-3740-BFA7-35829760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85" y="5099901"/>
            <a:ext cx="2085353" cy="13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458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0015-5B9E-5B49-9685-6596E00F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32DF-86D5-ED4B-A951-2C15CE627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…and while we’re on the subject of STRUCT manipulation…</a:t>
            </a:r>
          </a:p>
          <a:p>
            <a:r>
              <a:rPr lang="en-US" dirty="0"/>
              <a:t> If you want to get around issues of the </a:t>
            </a:r>
            <a:r>
              <a:rPr lang="en-US" b="1" dirty="0"/>
              <a:t>lack of type hierarchy</a:t>
            </a:r>
            <a:r>
              <a:rPr lang="en-US" i="1" dirty="0"/>
              <a:t> </a:t>
            </a:r>
            <a:r>
              <a:rPr lang="en-US" dirty="0"/>
              <a:t>in GO (</a:t>
            </a:r>
            <a:r>
              <a:rPr lang="en-US" dirty="0" err="1"/>
              <a:t>i.e</a:t>
            </a:r>
            <a:r>
              <a:rPr lang="en-US" dirty="0"/>
              <a:t>: you want to use </a:t>
            </a:r>
            <a:r>
              <a:rPr lang="en-US" b="1" dirty="0"/>
              <a:t>inheritance</a:t>
            </a:r>
            <a:r>
              <a:rPr lang="en-US" dirty="0"/>
              <a:t>) you can use </a:t>
            </a:r>
            <a:r>
              <a:rPr lang="en-US" b="1" dirty="0"/>
              <a:t>embedding of structs</a:t>
            </a:r>
            <a:r>
              <a:rPr lang="en-US" dirty="0"/>
              <a:t> to accomplish something a LOT LIKE inheritance between structs.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type </a:t>
            </a:r>
            <a:r>
              <a:rPr lang="en-US" sz="2000" dirty="0" err="1">
                <a:highlight>
                  <a:srgbClr val="FFFF00"/>
                </a:highlight>
              </a:rPr>
              <a:t>newStruct</a:t>
            </a:r>
            <a:r>
              <a:rPr lang="en-US" sz="20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    </a:t>
            </a:r>
            <a:r>
              <a:rPr lang="en-US" sz="2000" dirty="0" err="1">
                <a:highlight>
                  <a:srgbClr val="FFFF00"/>
                </a:highlight>
              </a:rPr>
              <a:t>specificthingie</a:t>
            </a:r>
            <a:r>
              <a:rPr lang="en-US" sz="2000" dirty="0">
                <a:highlight>
                  <a:srgbClr val="FFFF00"/>
                </a:highlight>
              </a:rPr>
              <a:t> string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}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type </a:t>
            </a:r>
            <a:r>
              <a:rPr lang="en-US" sz="2000" dirty="0" err="1">
                <a:highlight>
                  <a:srgbClr val="FFFF00"/>
                </a:highlight>
              </a:rPr>
              <a:t>embedStruct</a:t>
            </a:r>
            <a:r>
              <a:rPr lang="en-US" sz="20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	</a:t>
            </a:r>
            <a:r>
              <a:rPr lang="en-US" sz="2000" dirty="0" err="1">
                <a:highlight>
                  <a:srgbClr val="FFFF00"/>
                </a:highlight>
              </a:rPr>
              <a:t>newStruct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}</a:t>
            </a:r>
          </a:p>
        </p:txBody>
      </p:sp>
      <p:pic>
        <p:nvPicPr>
          <p:cNvPr id="13314" name="Picture 2" descr="Image result for go gopher">
            <a:extLst>
              <a:ext uri="{FF2B5EF4-FFF2-40B4-BE49-F238E27FC236}">
                <a16:creationId xmlns:a16="http://schemas.microsoft.com/office/drawing/2014/main" id="{F1FC09AC-E40D-034A-9D1A-DF8193B69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29" y="4110741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46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1535-AA6E-5D4B-8B77-F1DB1F39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BD314-EE80-5040-8BA8-046B35496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also create </a:t>
            </a:r>
            <a:r>
              <a:rPr lang="en-US" b="1" dirty="0"/>
              <a:t>anonymous structs</a:t>
            </a:r>
          </a:p>
          <a:p>
            <a:r>
              <a:rPr lang="en-US" dirty="0"/>
              <a:t>These should be used for One-and-done</a:t>
            </a:r>
          </a:p>
          <a:p>
            <a:r>
              <a:rPr lang="en-US" dirty="0"/>
              <a:t>If you don’t need to re-use a struct- make an anonymous structure </a:t>
            </a:r>
            <a:r>
              <a:rPr lang="en-US"/>
              <a:t>(see lab)</a:t>
            </a:r>
            <a:endParaRPr lang="en-US" dirty="0"/>
          </a:p>
        </p:txBody>
      </p:sp>
      <p:pic>
        <p:nvPicPr>
          <p:cNvPr id="14338" name="Picture 2" descr="https://cdn-images-1.medium.com/max/600/1*RCI7fAVgYFYhbGvPIgBVxg.png">
            <a:extLst>
              <a:ext uri="{FF2B5EF4-FFF2-40B4-BE49-F238E27FC236}">
                <a16:creationId xmlns:a16="http://schemas.microsoft.com/office/drawing/2014/main" id="{4229ED10-882D-9D43-B9EA-A429A779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02" y="3558618"/>
            <a:ext cx="2855536" cy="2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37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The Go Control Flow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Go has four basic control flow patterns that we’ll be reviewing: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If/else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for (looping)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switch</a:t>
            </a:r>
          </a:p>
          <a:p>
            <a:pPr lvl="2"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goto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We’ll be going through each of these in detail. GO is heavily dedicated to simplicity and has pretty much limited to these methods. 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o gopher images">
            <a:extLst>
              <a:ext uri="{FF2B5EF4-FFF2-40B4-BE49-F238E27FC236}">
                <a16:creationId xmlns:a16="http://schemas.microsoft.com/office/drawing/2014/main" id="{3BBA0244-E076-0F4D-B0C5-7235BA96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14" y="4255205"/>
            <a:ext cx="2359648" cy="235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DDD5-5CCB-8F4E-8491-C0C94F62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package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7DC0-30A2-5B46-AD41-B2F75845C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Most data in modern web applications is passed around in </a:t>
            </a:r>
            <a:r>
              <a:rPr lang="en-US" dirty="0" err="1"/>
              <a:t>Javascript</a:t>
            </a:r>
            <a:r>
              <a:rPr lang="en-US" dirty="0"/>
              <a:t> Object Notation (JSON).</a:t>
            </a:r>
          </a:p>
          <a:p>
            <a:r>
              <a:rPr lang="en-US" dirty="0"/>
              <a:t> GO comes with a </a:t>
            </a:r>
            <a:r>
              <a:rPr lang="en-US" b="1" dirty="0"/>
              <a:t>built-in</a:t>
            </a:r>
            <a:r>
              <a:rPr lang="en-US" dirty="0"/>
              <a:t> JSON package that allows you to </a:t>
            </a:r>
            <a:r>
              <a:rPr lang="en-US" b="1" dirty="0"/>
              <a:t>marshal/</a:t>
            </a:r>
            <a:r>
              <a:rPr lang="en-US" b="1" dirty="0" err="1"/>
              <a:t>unmarshal</a:t>
            </a:r>
            <a:r>
              <a:rPr lang="en-US" dirty="0"/>
              <a:t> data between structs and JSON types. </a:t>
            </a:r>
          </a:p>
          <a:p>
            <a:r>
              <a:rPr lang="en-US" dirty="0"/>
              <a:t>This is one of the most commonly utilized packages in GO and understanding it is essential.</a:t>
            </a:r>
          </a:p>
        </p:txBody>
      </p:sp>
      <p:pic>
        <p:nvPicPr>
          <p:cNvPr id="1026" name="Picture 2" descr="Image result for go gopher">
            <a:extLst>
              <a:ext uri="{FF2B5EF4-FFF2-40B4-BE49-F238E27FC236}">
                <a16:creationId xmlns:a16="http://schemas.microsoft.com/office/drawing/2014/main" id="{3275883E-32CB-1E4C-B34A-EB3A2EC7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538" y="4797457"/>
            <a:ext cx="1402924" cy="16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3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D7D0-EFB9-F74C-99E5-26557444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27533-5F17-6842-A7FC-CA2D52272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Imagine a situation in which you are hitting an API that returns JSON </a:t>
            </a:r>
            <a:r>
              <a:rPr lang="en-US" b="1" dirty="0"/>
              <a:t>but</a:t>
            </a:r>
            <a:r>
              <a:rPr lang="en-US" dirty="0"/>
              <a:t>- you aren’t sure WHAT that JSON looks like.</a:t>
            </a:r>
          </a:p>
          <a:p>
            <a:r>
              <a:rPr lang="en-US" dirty="0"/>
              <a:t> In other words- sometimes the JSON returns a list. Sometimes an object. Sometimes a string. </a:t>
            </a:r>
          </a:p>
          <a:p>
            <a:r>
              <a:rPr lang="en-US" dirty="0"/>
              <a:t>WHAT SHOULD WE DO HERE? </a:t>
            </a:r>
          </a:p>
          <a:p>
            <a:r>
              <a:rPr lang="en-US" dirty="0"/>
              <a:t>(This is where </a:t>
            </a:r>
            <a:r>
              <a:rPr lang="en-US" b="1" dirty="0"/>
              <a:t>generics</a:t>
            </a:r>
            <a:r>
              <a:rPr lang="en-US" dirty="0"/>
              <a:t> would be nice, GOLANG!)</a:t>
            </a:r>
          </a:p>
        </p:txBody>
      </p:sp>
      <p:pic>
        <p:nvPicPr>
          <p:cNvPr id="2050" name="Picture 2" descr="Image result for go gopher">
            <a:extLst>
              <a:ext uri="{FF2B5EF4-FFF2-40B4-BE49-F238E27FC236}">
                <a16:creationId xmlns:a16="http://schemas.microsoft.com/office/drawing/2014/main" id="{8B51C193-AD31-5047-B199-4D0D34F4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71" y="4761256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32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480A-D061-4C42-8BFD-D46A0855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1DA44-C142-8E4F-999B-079C7CCC3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option we should look at when marshalling or unmarshalling JSON is to look at MAPS and/or SLICES. </a:t>
            </a:r>
          </a:p>
          <a:p>
            <a:r>
              <a:rPr lang="en-US" dirty="0"/>
              <a:t> The lab has an example of this- but know that using type </a:t>
            </a:r>
            <a:r>
              <a:rPr lang="en-US" b="1" dirty="0"/>
              <a:t>map[string]interface{} </a:t>
            </a:r>
            <a:r>
              <a:rPr lang="en-US" dirty="0"/>
              <a:t>will allow you to put JSON into the map </a:t>
            </a:r>
            <a:r>
              <a:rPr lang="en-US" b="1" dirty="0"/>
              <a:t>but</a:t>
            </a:r>
            <a:r>
              <a:rPr lang="en-US" dirty="0"/>
              <a:t>- to actually </a:t>
            </a:r>
            <a:r>
              <a:rPr lang="en-US" b="1" dirty="0"/>
              <a:t>access</a:t>
            </a:r>
            <a:r>
              <a:rPr lang="en-US" dirty="0"/>
              <a:t> that JSON you will need to cast the values into the types you want.</a:t>
            </a:r>
          </a:p>
        </p:txBody>
      </p:sp>
      <p:pic>
        <p:nvPicPr>
          <p:cNvPr id="3074" name="Picture 2" descr="Image result for golang, gopher">
            <a:extLst>
              <a:ext uri="{FF2B5EF4-FFF2-40B4-BE49-F238E27FC236}">
                <a16:creationId xmlns:a16="http://schemas.microsoft.com/office/drawing/2014/main" id="{59C8FB06-303F-6743-BF4F-CCF4C2BB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87" y="4732255"/>
            <a:ext cx="1860026" cy="186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76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B282-B510-AF4C-B7DA-F5FB2431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F7D5-5393-8944-A761-3D124836B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Take 15 – we have completed another section!!!</a:t>
            </a:r>
          </a:p>
          <a:p>
            <a:endParaRPr lang="en-US" dirty="0"/>
          </a:p>
          <a:p>
            <a:r>
              <a:rPr lang="en-US" dirty="0"/>
              <a:t>Next up: TESTING!</a:t>
            </a:r>
          </a:p>
        </p:txBody>
      </p:sp>
      <p:pic>
        <p:nvPicPr>
          <p:cNvPr id="4098" name="Picture 2" descr="Image result for golang, gopher">
            <a:extLst>
              <a:ext uri="{FF2B5EF4-FFF2-40B4-BE49-F238E27FC236}">
                <a16:creationId xmlns:a16="http://schemas.microsoft.com/office/drawing/2014/main" id="{8EE7D4D1-9C30-F148-B3DD-332F68B3C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77" y="3323276"/>
            <a:ext cx="28702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78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9AA6-7A1C-5944-BFD9-7D35FD12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</a:t>
            </a:r>
            <a:r>
              <a:rPr lang="en-US" dirty="0" err="1"/>
              <a:t>GOlang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55E70-B326-614E-A7C8-9980E05D2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 has a built-in testing command called go test and a package testing which combine to give a minimal but complete testing experience.</a:t>
            </a:r>
          </a:p>
          <a:p>
            <a:endParaRPr lang="en-US" dirty="0"/>
          </a:p>
          <a:p>
            <a:r>
              <a:rPr lang="en-US" dirty="0"/>
              <a:t> You can run the tests from the command line with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go test –v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3A976171-0B2D-1F43-A07C-0B77F438B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36" y="3874416"/>
            <a:ext cx="1985663" cy="26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327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436A-AB11-ED4C-82C6-C5838709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BEF0-8E2A-7B46-B9D4-5EF5912D8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every test is done utilizing a pointer to the </a:t>
            </a:r>
            <a:r>
              <a:rPr lang="en-US" b="1" dirty="0"/>
              <a:t>Testing type</a:t>
            </a:r>
          </a:p>
          <a:p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package main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import "testing" </a:t>
            </a:r>
          </a:p>
          <a:p>
            <a:pPr marL="17780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TestSum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(t *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testing.T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{}</a:t>
            </a:r>
          </a:p>
          <a:p>
            <a:pPr marL="177800" indent="0">
              <a:buNone/>
            </a:pP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r>
              <a:rPr lang="en-US" sz="2400" dirty="0">
                <a:latin typeface="+mn-lt"/>
              </a:rPr>
              <a:t>Also note that the function name begins with (capital-T) Test- followed by the name of the function that we are testing.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4DBA9FA3-3E20-0742-AB92-966882B2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25" y="1916326"/>
            <a:ext cx="1791484" cy="239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413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9191-BFAC-394D-BF1E-32850C55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9AF52-D463-5546-82B8-FA34110CA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For errors you can use any of the following (all embedded in the “testing” package):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t.Error</a:t>
            </a:r>
            <a:r>
              <a:rPr lang="en-US" b="1" dirty="0"/>
              <a:t> or </a:t>
            </a:r>
            <a:r>
              <a:rPr lang="en-US" b="1" dirty="0" err="1"/>
              <a:t>t.Fail</a:t>
            </a:r>
            <a:r>
              <a:rPr lang="en-US" dirty="0"/>
              <a:t> to indicate errors</a:t>
            </a:r>
          </a:p>
          <a:p>
            <a:pPr lvl="1"/>
            <a:r>
              <a:rPr lang="en-US" b="1" dirty="0"/>
              <a:t> </a:t>
            </a:r>
            <a:r>
              <a:rPr lang="en-US" b="1" dirty="0" err="1"/>
              <a:t>t.Log</a:t>
            </a:r>
            <a:r>
              <a:rPr lang="en-US" b="1" dirty="0"/>
              <a:t> </a:t>
            </a:r>
            <a:r>
              <a:rPr lang="en-US" dirty="0"/>
              <a:t>if you need non-failing debug information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As you saw in the lab: </a:t>
            </a:r>
            <a:r>
              <a:rPr lang="en-US" b="1" dirty="0" err="1"/>
              <a:t>t.Errorf</a:t>
            </a:r>
            <a:r>
              <a:rPr lang="en-US" dirty="0"/>
              <a:t> prints out to the command line</a:t>
            </a:r>
            <a:endParaRPr lang="en-US" b="1" dirty="0"/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8FF99BAF-57E5-4048-9347-78D443191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06" y="373478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09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7C24-2DDB-D643-9743-FBB50F3A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7F72-23FF-B245-954F-F47B45202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Test files must be saved in a file called </a:t>
            </a:r>
            <a:r>
              <a:rPr lang="en-US" b="1" dirty="0" err="1"/>
              <a:t>something_test.go</a:t>
            </a:r>
            <a:r>
              <a:rPr lang="en-US" dirty="0"/>
              <a:t> to run effectively:</a:t>
            </a:r>
          </a:p>
          <a:p>
            <a:pPr lvl="1"/>
            <a:r>
              <a:rPr lang="en-US" dirty="0"/>
              <a:t>something like </a:t>
            </a:r>
            <a:r>
              <a:rPr lang="en-US" b="1" dirty="0" err="1"/>
              <a:t>badmoviedatabase_test.go</a:t>
            </a:r>
            <a:r>
              <a:rPr lang="en-US" b="1" dirty="0"/>
              <a:t> </a:t>
            </a:r>
            <a:r>
              <a:rPr lang="en-US" dirty="0"/>
              <a:t>to theoretically test a package like </a:t>
            </a:r>
            <a:r>
              <a:rPr lang="en-US" b="1" dirty="0" err="1"/>
              <a:t>badmoviedatabase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keep your tests and your programs in the same directory location- otherwise you can’t use </a:t>
            </a:r>
            <a:r>
              <a:rPr lang="en-US" b="1" dirty="0"/>
              <a:t>go run *.go</a:t>
            </a:r>
            <a:r>
              <a:rPr lang="en-US" dirty="0"/>
              <a:t> (will fail)</a:t>
            </a: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9E0F3451-E37C-A040-8AA1-E803CA60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45" y="4190018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77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CFF6-576F-7D4F-8C9B-131123E4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8331B-E5E3-834F-ACC1-2F42F096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 does </a:t>
            </a:r>
            <a:r>
              <a:rPr lang="en-US" b="1" dirty="0"/>
              <a:t>not</a:t>
            </a:r>
            <a:r>
              <a:rPr lang="en-US" dirty="0"/>
              <a:t> use the </a:t>
            </a:r>
            <a:r>
              <a:rPr lang="en-US" b="1" dirty="0"/>
              <a:t>Assert</a:t>
            </a:r>
            <a:r>
              <a:rPr lang="en-US" dirty="0"/>
              <a:t> patterns in testing.</a:t>
            </a:r>
          </a:p>
          <a:p>
            <a:r>
              <a:rPr lang="en-US" dirty="0"/>
              <a:t> Justifications for not going with assert patterns are as follows:</a:t>
            </a:r>
          </a:p>
          <a:p>
            <a:pPr lvl="1"/>
            <a:r>
              <a:rPr lang="en-US" dirty="0"/>
              <a:t>When using assert:</a:t>
            </a:r>
          </a:p>
          <a:p>
            <a:pPr lvl="2"/>
            <a:r>
              <a:rPr lang="en-US" dirty="0"/>
              <a:t>tests can feel like they're written in a different language (</a:t>
            </a:r>
            <a:r>
              <a:rPr lang="en-US" dirty="0" err="1"/>
              <a:t>RSpec</a:t>
            </a:r>
            <a:r>
              <a:rPr lang="en-US" dirty="0"/>
              <a:t>/Mocha for instance)</a:t>
            </a:r>
          </a:p>
          <a:p>
            <a:pPr lvl="2"/>
            <a:r>
              <a:rPr lang="en-US" dirty="0"/>
              <a:t>errors can be cryptic "assert: 0 == 1"</a:t>
            </a:r>
          </a:p>
          <a:p>
            <a:pPr lvl="2"/>
            <a:r>
              <a:rPr lang="en-US" dirty="0"/>
              <a:t>pages of stack traces can be generated</a:t>
            </a:r>
          </a:p>
          <a:p>
            <a:pPr lvl="2"/>
            <a:r>
              <a:rPr lang="en-US" dirty="0"/>
              <a:t>tests stop executing after the first assert fails - masking patterns of failure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2405D279-2870-6B4C-89C0-690A53EA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62" y="5172744"/>
            <a:ext cx="2217590" cy="14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62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843E-EF3D-644D-ADBC-C1D7D62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CED63-2EA0-FC45-9D70-D5DE18552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For large scale tests where you really want to put a function through the ringer you can utilize </a:t>
            </a:r>
            <a:r>
              <a:rPr lang="en-US" b="1" dirty="0"/>
              <a:t>test tables</a:t>
            </a:r>
            <a:r>
              <a:rPr lang="en-US" dirty="0"/>
              <a:t>- which is a slice that runs through numerous possibilities in the test. </a:t>
            </a:r>
            <a:r>
              <a:rPr lang="en-US" b="1" dirty="0"/>
              <a:t>Go test</a:t>
            </a:r>
            <a:r>
              <a:rPr lang="en-US" dirty="0"/>
              <a:t> will run through these.</a:t>
            </a:r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371C59BA-80F6-1B43-AA81-DD871A855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429000"/>
            <a:ext cx="29718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0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IF statement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Similar construct to C: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if answer != 42 { 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return "Wrong answer" 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628650" lvl="1" indent="0">
              <a:spcBef>
                <a:spcPts val="0"/>
              </a:spcBef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571500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an option for the shortened statement: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variable then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truth or falsehood of the variable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parentheses are not required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if err := foo(); err != nil { panic(err) }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42" y="4731517"/>
            <a:ext cx="1373527" cy="15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CCB9-FEE4-BE45-9BA3-623C0A8E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12F15-4671-9E48-883E-94A915EF8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Provided that you ended your test file with the appropriate </a:t>
            </a:r>
            <a:r>
              <a:rPr lang="en-US" b="1" dirty="0"/>
              <a:t>_</a:t>
            </a:r>
            <a:r>
              <a:rPr lang="en-US" b="1" dirty="0" err="1"/>
              <a:t>test.go</a:t>
            </a:r>
            <a:r>
              <a:rPr lang="en-US" dirty="0"/>
              <a:t> nomenclature- </a:t>
            </a:r>
            <a:r>
              <a:rPr lang="en-US" b="1" dirty="0"/>
              <a:t>the go compiler will not ship your tests</a:t>
            </a:r>
            <a:endParaRPr lang="en-US" dirty="0"/>
          </a:p>
          <a:p>
            <a:r>
              <a:rPr lang="en-US" dirty="0"/>
              <a:t>SO- if you are building binaries to run- do </a:t>
            </a:r>
            <a:r>
              <a:rPr lang="en-US" i="1" dirty="0"/>
              <a:t>not</a:t>
            </a:r>
            <a:r>
              <a:rPr lang="en-US" dirty="0"/>
              <a:t> worry that your tests will end up in a binary- the go compiler is smart enough to know to skip those.</a:t>
            </a:r>
          </a:p>
        </p:txBody>
      </p:sp>
      <p:pic>
        <p:nvPicPr>
          <p:cNvPr id="11266" name="Picture 2" descr="Image result for golang gopher">
            <a:extLst>
              <a:ext uri="{FF2B5EF4-FFF2-40B4-BE49-F238E27FC236}">
                <a16:creationId xmlns:a16="http://schemas.microsoft.com/office/drawing/2014/main" id="{FFC16F7A-327D-6F4D-B1D0-980230BF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80" y="4275056"/>
            <a:ext cx="3568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47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25FD-2983-F34C-8580-730289BE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F25C-6877-C344-A6DC-3EFCD1559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To get your </a:t>
            </a:r>
            <a:r>
              <a:rPr lang="en-US" b="1" dirty="0"/>
              <a:t>test coverage</a:t>
            </a:r>
            <a:r>
              <a:rPr lang="en-US" dirty="0"/>
              <a:t> you can run the command </a:t>
            </a:r>
            <a:r>
              <a:rPr lang="en-US" b="1" dirty="0"/>
              <a:t>go test –cover </a:t>
            </a:r>
            <a:r>
              <a:rPr lang="en-US" dirty="0"/>
              <a:t>to get a handy coverage report.</a:t>
            </a:r>
          </a:p>
          <a:p>
            <a:r>
              <a:rPr lang="en-US" dirty="0"/>
              <a:t>Another neat function- you can generate an html rendering of your coverage report (nice if you have a public web server) with the following: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go test -cover -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coverprofile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=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c.out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go tool cover -html=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c.out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-o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coverage.html</a:t>
            </a: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513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CBC7-F0D4-A34E-B3A6-DCC6ED96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advice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A328A-3DA2-F641-AD69-2EAE75B19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Table tests are your best friends; even if you have only </a:t>
            </a:r>
            <a:r>
              <a:rPr lang="en-US" b="1" dirty="0"/>
              <a:t>a single instance</a:t>
            </a:r>
            <a:r>
              <a:rPr lang="en-US" dirty="0"/>
              <a:t> to test- use a table test. Why? They are easy to extend for other people that use your code. </a:t>
            </a:r>
          </a:p>
          <a:p>
            <a:r>
              <a:rPr lang="en-US" dirty="0"/>
              <a:t> </a:t>
            </a:r>
            <a:r>
              <a:rPr lang="en-US" b="1" dirty="0"/>
              <a:t>Mocking</a:t>
            </a:r>
            <a:r>
              <a:rPr lang="en-US" dirty="0"/>
              <a:t> </a:t>
            </a:r>
            <a:r>
              <a:rPr lang="en-US" b="1" dirty="0" err="1"/>
              <a:t>db</a:t>
            </a:r>
            <a:r>
              <a:rPr lang="en-US" b="1" dirty="0"/>
              <a:t> connections </a:t>
            </a:r>
            <a:r>
              <a:rPr lang="en-US" dirty="0"/>
              <a:t>can be painful- but you can utilize fake interfaces (not going to go too deeply into that here.</a:t>
            </a:r>
          </a:p>
        </p:txBody>
      </p:sp>
      <p:pic>
        <p:nvPicPr>
          <p:cNvPr id="12290" name="Picture 2" descr="Image result for golang gopher">
            <a:extLst>
              <a:ext uri="{FF2B5EF4-FFF2-40B4-BE49-F238E27FC236}">
                <a16:creationId xmlns:a16="http://schemas.microsoft.com/office/drawing/2014/main" id="{011AFF81-8681-624F-B23A-B3A0F7C9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46" y="4110741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862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3C34-3020-DF4E-9563-76E99507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4218A-97D0-4D43-8A82-36960FF13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along with tests we can </a:t>
            </a:r>
            <a:r>
              <a:rPr lang="en-US" b="1" dirty="0"/>
              <a:t>benchmark</a:t>
            </a:r>
            <a:r>
              <a:rPr lang="en-US" dirty="0"/>
              <a:t> functions in GO using a similar setup:</a:t>
            </a:r>
          </a:p>
          <a:p>
            <a:pPr lvl="1"/>
            <a:r>
              <a:rPr lang="en-US" dirty="0"/>
              <a:t> If we begin the function name with capital “B” </a:t>
            </a:r>
            <a:r>
              <a:rPr lang="en-US" b="1" dirty="0"/>
              <a:t>Benchmark</a:t>
            </a:r>
            <a:r>
              <a:rPr lang="en-US" dirty="0"/>
              <a:t> keyword AND</a:t>
            </a:r>
          </a:p>
          <a:p>
            <a:pPr lvl="1"/>
            <a:r>
              <a:rPr lang="en-US" dirty="0"/>
              <a:t> We need to add the command line option </a:t>
            </a:r>
            <a:r>
              <a:rPr lang="en-US" b="1" dirty="0"/>
              <a:t>bench=</a:t>
            </a:r>
            <a:r>
              <a:rPr lang="en-US" dirty="0"/>
              <a:t> to our </a:t>
            </a:r>
            <a:r>
              <a:rPr lang="en-US" b="1" dirty="0"/>
              <a:t>go test</a:t>
            </a:r>
            <a:r>
              <a:rPr lang="en-US" dirty="0"/>
              <a:t> command on the command line.</a:t>
            </a:r>
          </a:p>
        </p:txBody>
      </p:sp>
      <p:pic>
        <p:nvPicPr>
          <p:cNvPr id="13314" name="Picture 2" descr="Image result for golang gopher">
            <a:extLst>
              <a:ext uri="{FF2B5EF4-FFF2-40B4-BE49-F238E27FC236}">
                <a16:creationId xmlns:a16="http://schemas.microsoft.com/office/drawing/2014/main" id="{5AE156D1-2F32-5040-A4BE-25FDB0C1F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24" y="4025899"/>
            <a:ext cx="34290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951E-D899-BB40-BABF-7E66538C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7E32-C72E-444A-BA77-EFFB88B5B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Benchmarking uses </a:t>
            </a:r>
            <a:r>
              <a:rPr lang="en-US" b="1" dirty="0"/>
              <a:t>regex</a:t>
            </a:r>
            <a:r>
              <a:rPr lang="en-US" dirty="0"/>
              <a:t> with the </a:t>
            </a:r>
            <a:r>
              <a:rPr lang="en-US" b="1" dirty="0"/>
              <a:t>bench=</a:t>
            </a:r>
            <a:r>
              <a:rPr lang="en-US" dirty="0"/>
              <a:t> command in the CLI…so keep that in mind: </a:t>
            </a:r>
            <a:r>
              <a:rPr lang="en-US" i="1" dirty="0"/>
              <a:t>just passing </a:t>
            </a:r>
            <a:r>
              <a:rPr lang="en-US" b="1" i="1" dirty="0"/>
              <a:t>go test bench= </a:t>
            </a:r>
            <a:r>
              <a:rPr lang="en-US" i="1" dirty="0"/>
              <a:t>will fail!</a:t>
            </a:r>
          </a:p>
          <a:p>
            <a:r>
              <a:rPr lang="en-US" i="1" dirty="0"/>
              <a:t> </a:t>
            </a:r>
            <a:r>
              <a:rPr lang="en-US" dirty="0"/>
              <a:t>If you want to just check everything just pass </a:t>
            </a:r>
            <a:r>
              <a:rPr lang="en-US" b="1" dirty="0">
                <a:highlight>
                  <a:srgbClr val="FFFF00"/>
                </a:highlight>
              </a:rPr>
              <a:t>go test -bench=.</a:t>
            </a:r>
          </a:p>
          <a:p>
            <a:r>
              <a:rPr lang="en-US" dirty="0"/>
              <a:t>If you </a:t>
            </a:r>
            <a:r>
              <a:rPr lang="en-US" i="1" dirty="0"/>
              <a:t>only</a:t>
            </a:r>
            <a:r>
              <a:rPr lang="en-US" dirty="0"/>
              <a:t> want to run the bench marks and skip the actual tests- simply pass a bad regex to the </a:t>
            </a:r>
            <a:r>
              <a:rPr lang="en-US" b="1" dirty="0"/>
              <a:t>run=</a:t>
            </a:r>
            <a:r>
              <a:rPr lang="en-US" dirty="0"/>
              <a:t> command line option in test- for example: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go test –run=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doesnotexist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–bench=.</a:t>
            </a:r>
            <a:r>
              <a:rPr lang="en-US" dirty="0"/>
              <a:t> </a:t>
            </a:r>
          </a:p>
        </p:txBody>
      </p:sp>
      <p:pic>
        <p:nvPicPr>
          <p:cNvPr id="14338" name="Picture 2" descr="Image result for golang gopher">
            <a:extLst>
              <a:ext uri="{FF2B5EF4-FFF2-40B4-BE49-F238E27FC236}">
                <a16:creationId xmlns:a16="http://schemas.microsoft.com/office/drawing/2014/main" id="{319319CE-92C7-5941-A57B-4EB533874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40" y="5173256"/>
            <a:ext cx="2303021" cy="14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08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EE3D-6215-5244-9D40-2DD38DC1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8F9D-10B8-0E48-8961-5148A1C1C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now that we’ve been through </a:t>
            </a:r>
            <a:r>
              <a:rPr lang="en-US" b="1" dirty="0"/>
              <a:t>unit testing</a:t>
            </a:r>
            <a:r>
              <a:rPr lang="en-US" dirty="0"/>
              <a:t> and </a:t>
            </a:r>
            <a:r>
              <a:rPr lang="en-US" b="1" dirty="0"/>
              <a:t>bench marking</a:t>
            </a:r>
            <a:r>
              <a:rPr lang="en-US" dirty="0"/>
              <a:t> we should talk about </a:t>
            </a:r>
            <a:r>
              <a:rPr lang="en-US" b="1" dirty="0"/>
              <a:t>dependency management</a:t>
            </a:r>
            <a:r>
              <a:rPr lang="en-US" dirty="0"/>
              <a:t> in GO. </a:t>
            </a:r>
          </a:p>
          <a:p>
            <a:r>
              <a:rPr lang="en-US" dirty="0"/>
              <a:t> Here’s kind of a nasty fact of life with GO: unlike </a:t>
            </a:r>
            <a:r>
              <a:rPr lang="en-US" b="1" dirty="0"/>
              <a:t>python (</a:t>
            </a:r>
            <a:r>
              <a:rPr lang="en-US" b="1" dirty="0" err="1"/>
              <a:t>requirements.txt</a:t>
            </a:r>
            <a:r>
              <a:rPr lang="en-US" b="1" dirty="0"/>
              <a:t>) or node (</a:t>
            </a:r>
            <a:r>
              <a:rPr lang="en-US" b="1" dirty="0" err="1"/>
              <a:t>package.json</a:t>
            </a:r>
            <a:r>
              <a:rPr lang="en-US" b="1" dirty="0"/>
              <a:t>)</a:t>
            </a:r>
            <a:r>
              <a:rPr lang="en-US" dirty="0"/>
              <a:t>- GO doesn’t have a fully fleshed out dependency management system installed….yet.</a:t>
            </a:r>
          </a:p>
        </p:txBody>
      </p:sp>
      <p:pic>
        <p:nvPicPr>
          <p:cNvPr id="15362" name="Picture 2" descr="Image result for golang gopher">
            <a:extLst>
              <a:ext uri="{FF2B5EF4-FFF2-40B4-BE49-F238E27FC236}">
                <a16:creationId xmlns:a16="http://schemas.microsoft.com/office/drawing/2014/main" id="{BA55B4E6-DC58-254B-B273-394EFC977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578088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1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BA9C-425B-DE4E-A41B-E3E32CEF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1B4EB-029E-BD46-93C5-D4A221349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Obviously lacking mature dependency management can make exporting your completed packages a real PITA. Fortunately there are packages out there to handle this for you…and the top one right now seems to be </a:t>
            </a:r>
            <a:r>
              <a:rPr lang="en-US" b="1" dirty="0"/>
              <a:t>dep</a:t>
            </a:r>
            <a:endParaRPr lang="en-US" dirty="0"/>
          </a:p>
        </p:txBody>
      </p:sp>
      <p:pic>
        <p:nvPicPr>
          <p:cNvPr id="16388" name="Picture 4" descr="https://blog.boatswain.io/img/manage-go-dependencies-using-dep-00.png">
            <a:extLst>
              <a:ext uri="{FF2B5EF4-FFF2-40B4-BE49-F238E27FC236}">
                <a16:creationId xmlns:a16="http://schemas.microsoft.com/office/drawing/2014/main" id="{0775AF8E-CF0A-4D42-86B0-AA978047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85" y="3704733"/>
            <a:ext cx="3500487" cy="262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90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9C81-8365-D745-B4B1-3F5F4613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for dependency management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FC8BF-B149-5D49-BB7E-FD2C374F0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dep</a:t>
            </a:r>
            <a:r>
              <a:rPr lang="en-US" dirty="0"/>
              <a:t>- written by the GO team, has been released as of February of this year (2018). It utilizes </a:t>
            </a:r>
            <a:r>
              <a:rPr lang="en-US" b="1" dirty="0"/>
              <a:t>two</a:t>
            </a:r>
            <a:r>
              <a:rPr lang="en-US" dirty="0"/>
              <a:t> files for dependency management: </a:t>
            </a:r>
          </a:p>
          <a:p>
            <a:pPr lvl="1"/>
            <a:r>
              <a:rPr lang="en-US" b="1" dirty="0"/>
              <a:t> </a:t>
            </a:r>
            <a:r>
              <a:rPr lang="en-US" b="1" dirty="0" err="1"/>
              <a:t>Gopkg.toml</a:t>
            </a:r>
            <a:r>
              <a:rPr lang="en-US" b="1" dirty="0"/>
              <a:t> </a:t>
            </a:r>
            <a:r>
              <a:rPr lang="en-US" dirty="0"/>
              <a:t>– think of it like the </a:t>
            </a:r>
            <a:r>
              <a:rPr lang="en-US" dirty="0" err="1"/>
              <a:t>package.json</a:t>
            </a:r>
            <a:r>
              <a:rPr lang="en-US" dirty="0"/>
              <a:t> in node</a:t>
            </a:r>
            <a:endParaRPr lang="en-US" b="1" dirty="0"/>
          </a:p>
          <a:p>
            <a:pPr lvl="1"/>
            <a:r>
              <a:rPr lang="en-US" b="1" dirty="0"/>
              <a:t> </a:t>
            </a:r>
            <a:r>
              <a:rPr lang="en-US" b="1" dirty="0" err="1"/>
              <a:t>Gopkg.lock</a:t>
            </a:r>
            <a:r>
              <a:rPr lang="en-US" b="1" dirty="0"/>
              <a:t> </a:t>
            </a:r>
            <a:r>
              <a:rPr lang="en-US" dirty="0"/>
              <a:t>– auto-generated- like package-</a:t>
            </a:r>
            <a:r>
              <a:rPr lang="en-US" dirty="0" err="1"/>
              <a:t>lock.json</a:t>
            </a:r>
            <a:r>
              <a:rPr lang="en-US" dirty="0"/>
              <a:t> in node</a:t>
            </a:r>
          </a:p>
          <a:p>
            <a:r>
              <a:rPr lang="en-US" b="1" dirty="0"/>
              <a:t> </a:t>
            </a:r>
            <a:r>
              <a:rPr lang="en-US" dirty="0"/>
              <a:t>You can initialize these files with a </a:t>
            </a:r>
            <a:r>
              <a:rPr lang="en-US" b="1" dirty="0"/>
              <a:t>dep </a:t>
            </a:r>
            <a:r>
              <a:rPr lang="en-US" b="1" dirty="0" err="1"/>
              <a:t>init</a:t>
            </a:r>
            <a:r>
              <a:rPr lang="en-US" dirty="0"/>
              <a:t> command line entry.</a:t>
            </a:r>
            <a:endParaRPr lang="en-US" b="1" dirty="0"/>
          </a:p>
        </p:txBody>
      </p:sp>
      <p:pic>
        <p:nvPicPr>
          <p:cNvPr id="17410" name="Picture 2" descr="Image result for golang gopher">
            <a:extLst>
              <a:ext uri="{FF2B5EF4-FFF2-40B4-BE49-F238E27FC236}">
                <a16:creationId xmlns:a16="http://schemas.microsoft.com/office/drawing/2014/main" id="{5C897A7E-93F9-C749-A67F-FABCA312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184" y="4152391"/>
            <a:ext cx="2374310" cy="244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529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Moving on </a:t>
            </a:r>
            <a:r>
              <a:rPr lang="en-US"/>
              <a:t>to Module 4….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3583E6-D110-6843-B37F-57EA800C4545}"/>
              </a:ext>
            </a:extLst>
          </p:cNvPr>
          <p:cNvSpPr txBox="1"/>
          <p:nvPr/>
        </p:nvSpPr>
        <p:spPr>
          <a:xfrm>
            <a:off x="3535052" y="40535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IF statement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 more thing…</a:t>
            </a:r>
          </a:p>
          <a:p>
            <a:pPr marL="1085850" lvl="1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There is no </a:t>
            </a:r>
            <a:r>
              <a:rPr lang="en-US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ternary if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GO– so none of this:</a:t>
            </a: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isittrue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 = a &lt; 0 ? true : false</a:t>
            </a:r>
          </a:p>
          <a:p>
            <a:pPr marL="1028700" lvl="2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 have to spell it out…every time</a:t>
            </a:r>
          </a:p>
          <a:p>
            <a:pPr marL="1028700" lvl="2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 DON’T need parentheses- you DO need braces</a:t>
            </a:r>
          </a:p>
        </p:txBody>
      </p:sp>
      <p:pic>
        <p:nvPicPr>
          <p:cNvPr id="4098" name="Picture 2" descr="Image result for go gopher images">
            <a:extLst>
              <a:ext uri="{FF2B5EF4-FFF2-40B4-BE49-F238E27FC236}">
                <a16:creationId xmlns:a16="http://schemas.microsoft.com/office/drawing/2014/main" id="{40354211-4FDF-AE4D-9378-BAF61A8A5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38" y="3919193"/>
            <a:ext cx="2399711" cy="23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8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Logical Operators with IF statements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Pretty standard logical operators here: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“&amp;&amp;” is “AND”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“||” is “OR”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“!” is the logical NOT operator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6477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usual applies: </a:t>
            </a:r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if ( a &amp;&amp; b )  </a:t>
            </a:r>
            <a:r>
              <a:rPr lang="en-US" dirty="0"/>
              <a:t>=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 must be true to evaluate to </a:t>
            </a:r>
            <a:r>
              <a:rPr lang="en-US" b="1" dirty="0"/>
              <a:t>true</a:t>
            </a:r>
            <a:endParaRPr lang="en-US" dirty="0"/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if (a || b)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can be true 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can be true or both</a:t>
            </a:r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if </a:t>
            </a:r>
            <a:r>
              <a:rPr lang="en-US" dirty="0">
                <a:highlight>
                  <a:srgbClr val="FFFF00"/>
                </a:highlight>
              </a:rPr>
              <a:t>( !(a &amp;&amp; b) ) </a:t>
            </a:r>
            <a:r>
              <a:rPr lang="en-US" dirty="0"/>
              <a:t>=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 </a:t>
            </a:r>
            <a:r>
              <a:rPr lang="en-US" dirty="0"/>
              <a:t>must both be false to evaluate to </a:t>
            </a:r>
            <a:r>
              <a:rPr lang="en-US" b="1" dirty="0"/>
              <a:t>true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Image result for go gopher images">
            <a:extLst>
              <a:ext uri="{FF2B5EF4-FFF2-40B4-BE49-F238E27FC236}">
                <a16:creationId xmlns:a16="http://schemas.microsoft.com/office/drawing/2014/main" id="{7EBA04EE-F29A-E74C-8F01-5BF825A8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56" y="4694547"/>
            <a:ext cx="1869453" cy="18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The GO “for” loop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GO FOR loop has three basic components; we separate them by semi-colons: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statement (to be executed before execution):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:= 0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condition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expression- evaluated before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every iteration:</a:t>
            </a:r>
          </a:p>
          <a:p>
            <a:pPr lvl="3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&lt; 10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post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statement: executed at the end of every iteration:</a:t>
            </a:r>
          </a:p>
          <a:p>
            <a:pPr lvl="3"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++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Note:</a:t>
            </a:r>
            <a:r>
              <a:rPr lang="en-US" dirty="0"/>
              <a:t> Unlike other languages like C, Java, or JavaScript there are no parentheses surrounding the three components of the for statement and the braces { } are always required. 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o gopher images">
            <a:extLst>
              <a:ext uri="{FF2B5EF4-FFF2-40B4-BE49-F238E27FC236}">
                <a16:creationId xmlns:a16="http://schemas.microsoft.com/office/drawing/2014/main" id="{B5ED3FE9-3066-9E48-83F4-F1F79DEBA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47" y="4986779"/>
            <a:ext cx="2203732" cy="164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FOR loops in GO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When “FOR” looping through arrays (or slices) you can pull the index AND the value by using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range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keyword.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For example: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1900" dirty="0">
              <a:solidFill>
                <a:schemeClr val="tx1"/>
              </a:solidFill>
              <a:latin typeface="+mn-lt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nums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:= []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{2, 3, 4}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sum := 0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for _,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:= range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    sum +=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endParaRPr lang="en-US" sz="2400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}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07" y="4487487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96A0-F4C6-AD4B-9DB5-CDF2A247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866F8-4B6E-9445-AC98-58ED84709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you use Python/Ruby/Node you might be used to having a built-in “IF-IN” statement- </a:t>
            </a:r>
            <a:r>
              <a:rPr lang="en-US" dirty="0" err="1"/>
              <a:t>i.e</a:t>
            </a:r>
            <a:r>
              <a:rPr lang="en-US" dirty="0"/>
              <a:t>: “IF 3 in [1,2,3,4,5,6]”</a:t>
            </a:r>
          </a:p>
          <a:p>
            <a:r>
              <a:rPr lang="en-US" dirty="0"/>
              <a:t> This </a:t>
            </a:r>
            <a:r>
              <a:rPr lang="en-US" b="1" dirty="0"/>
              <a:t>does not</a:t>
            </a:r>
            <a:r>
              <a:rPr lang="en-US" dirty="0"/>
              <a:t> exist in GO (yet)…so there are a few ways around this: One is to iterate through the array with an IF….the other is to use a </a:t>
            </a:r>
            <a:r>
              <a:rPr lang="en-US" b="1" dirty="0"/>
              <a:t>map</a:t>
            </a:r>
            <a:r>
              <a:rPr lang="en-US" dirty="0"/>
              <a:t>.</a:t>
            </a: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A913BF61-5B7F-B441-A8B8-8E2BD0268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78299"/>
            <a:ext cx="36576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647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37329</TotalTime>
  <Words>2502</Words>
  <Application>Microsoft Macintosh PowerPoint</Application>
  <PresentationFormat>On-screen Show (4:3)</PresentationFormat>
  <Paragraphs>305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American Typewriter</vt:lpstr>
      <vt:lpstr>Arial</vt:lpstr>
      <vt:lpstr>Calibri</vt:lpstr>
      <vt:lpstr>Noto Symbol</vt:lpstr>
      <vt:lpstr>Default Theme</vt:lpstr>
      <vt:lpstr>Introduction to GoLang VMWare 19 November – 21 November 2018 by Fernando Pombeiro</vt:lpstr>
      <vt:lpstr>Module THREE: Control Flow, States, Methods</vt:lpstr>
      <vt:lpstr>The Go Control Flow</vt:lpstr>
      <vt:lpstr>IF statement</vt:lpstr>
      <vt:lpstr>IF statement</vt:lpstr>
      <vt:lpstr>Logical Operators with IF statements</vt:lpstr>
      <vt:lpstr>The GO “for” loop</vt:lpstr>
      <vt:lpstr>FOR loops in GO</vt:lpstr>
      <vt:lpstr>Quick note</vt:lpstr>
      <vt:lpstr>SWITCH statements in GO</vt:lpstr>
      <vt:lpstr>Switch Statements in GO (continued)</vt:lpstr>
      <vt:lpstr>Switch statements continued</vt:lpstr>
      <vt:lpstr>Switch Statements </vt:lpstr>
      <vt:lpstr>Switch Statements</vt:lpstr>
      <vt:lpstr>“Continue” vs ”Break”</vt:lpstr>
      <vt:lpstr>LABELS in GO</vt:lpstr>
      <vt:lpstr>GOTO- brought to you by Satan</vt:lpstr>
      <vt:lpstr>Goto In GO</vt:lpstr>
      <vt:lpstr>Pointers and References</vt:lpstr>
      <vt:lpstr>Pointers in GO- practically</vt:lpstr>
      <vt:lpstr>Pointers and receivers continued</vt:lpstr>
      <vt:lpstr>Pointers in GO (continued)</vt:lpstr>
      <vt:lpstr>Pointers in GO</vt:lpstr>
      <vt:lpstr>Pass By Reference</vt:lpstr>
      <vt:lpstr>Pass by reference </vt:lpstr>
      <vt:lpstr>Pointers to Structs </vt:lpstr>
      <vt:lpstr>What’s better- value or pointer method?</vt:lpstr>
      <vt:lpstr>Embedding Structs in GO</vt:lpstr>
      <vt:lpstr>Anonymous Structs in GO</vt:lpstr>
      <vt:lpstr>JSON package in GO</vt:lpstr>
      <vt:lpstr>JSON in GO (continued)</vt:lpstr>
      <vt:lpstr>JSON in GO (continued)</vt:lpstr>
      <vt:lpstr>BREAK TIME</vt:lpstr>
      <vt:lpstr>TESTING in GOlang</vt:lpstr>
      <vt:lpstr>Testing (continued)</vt:lpstr>
      <vt:lpstr>Testing (continued)</vt:lpstr>
      <vt:lpstr>Testing (continued)</vt:lpstr>
      <vt:lpstr>Testing (continued)</vt:lpstr>
      <vt:lpstr>Testing (continued)</vt:lpstr>
      <vt:lpstr>Testing (continued)</vt:lpstr>
      <vt:lpstr>Testing continued</vt:lpstr>
      <vt:lpstr>Testing advice</vt:lpstr>
      <vt:lpstr>Benchmarking</vt:lpstr>
      <vt:lpstr>Benchmarking (continued)</vt:lpstr>
      <vt:lpstr>Dependency Management</vt:lpstr>
      <vt:lpstr>Dependency management</vt:lpstr>
      <vt:lpstr>Dep for dependency management </vt:lpstr>
      <vt:lpstr>Moving on to Module 4….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335</cp:revision>
  <dcterms:modified xsi:type="dcterms:W3CDTF">2018-11-09T13:29:38Z</dcterms:modified>
</cp:coreProperties>
</file>