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3" r:id="rId3"/>
    <p:sldId id="314" r:id="rId4"/>
    <p:sldId id="356" r:id="rId5"/>
    <p:sldId id="309" r:id="rId6"/>
    <p:sldId id="285" r:id="rId7"/>
    <p:sldId id="312" r:id="rId8"/>
    <p:sldId id="316" r:id="rId9"/>
    <p:sldId id="317" r:id="rId10"/>
    <p:sldId id="318" r:id="rId11"/>
    <p:sldId id="375" r:id="rId12"/>
    <p:sldId id="319" r:id="rId13"/>
    <p:sldId id="320" r:id="rId14"/>
    <p:sldId id="324" r:id="rId15"/>
    <p:sldId id="325" r:id="rId16"/>
    <p:sldId id="315" r:id="rId17"/>
    <p:sldId id="322" r:id="rId18"/>
    <p:sldId id="323" r:id="rId19"/>
    <p:sldId id="330" r:id="rId20"/>
    <p:sldId id="326" r:id="rId21"/>
    <p:sldId id="327" r:id="rId22"/>
    <p:sldId id="328" r:id="rId23"/>
    <p:sldId id="329" r:id="rId24"/>
    <p:sldId id="331" r:id="rId25"/>
    <p:sldId id="332" r:id="rId26"/>
    <p:sldId id="333" r:id="rId27"/>
    <p:sldId id="334" r:id="rId28"/>
    <p:sldId id="335" r:id="rId29"/>
    <p:sldId id="336" r:id="rId30"/>
    <p:sldId id="337" r:id="rId31"/>
    <p:sldId id="338" r:id="rId32"/>
    <p:sldId id="321" r:id="rId33"/>
    <p:sldId id="339" r:id="rId34"/>
    <p:sldId id="340" r:id="rId35"/>
    <p:sldId id="341" r:id="rId36"/>
    <p:sldId id="346" r:id="rId37"/>
    <p:sldId id="347" r:id="rId38"/>
    <p:sldId id="348" r:id="rId39"/>
    <p:sldId id="364" r:id="rId40"/>
    <p:sldId id="379" r:id="rId41"/>
    <p:sldId id="365" r:id="rId42"/>
    <p:sldId id="350" r:id="rId43"/>
    <p:sldId id="349" r:id="rId44"/>
    <p:sldId id="351" r:id="rId45"/>
    <p:sldId id="352" r:id="rId46"/>
    <p:sldId id="384" r:id="rId47"/>
    <p:sldId id="353" r:id="rId48"/>
    <p:sldId id="383" r:id="rId49"/>
    <p:sldId id="381" r:id="rId50"/>
    <p:sldId id="354" r:id="rId51"/>
    <p:sldId id="355" r:id="rId52"/>
    <p:sldId id="382" r:id="rId53"/>
    <p:sldId id="358" r:id="rId54"/>
    <p:sldId id="342" r:id="rId55"/>
    <p:sldId id="343" r:id="rId56"/>
    <p:sldId id="362" r:id="rId57"/>
    <p:sldId id="344" r:id="rId58"/>
    <p:sldId id="345" r:id="rId59"/>
    <p:sldId id="359" r:id="rId60"/>
    <p:sldId id="360" r:id="rId61"/>
    <p:sldId id="361" r:id="rId62"/>
    <p:sldId id="363" r:id="rId63"/>
    <p:sldId id="366" r:id="rId64"/>
    <p:sldId id="367" r:id="rId65"/>
    <p:sldId id="368" r:id="rId66"/>
    <p:sldId id="369" r:id="rId67"/>
    <p:sldId id="370" r:id="rId68"/>
    <p:sldId id="371" r:id="rId69"/>
    <p:sldId id="372" r:id="rId70"/>
    <p:sldId id="373" r:id="rId71"/>
    <p:sldId id="374" r:id="rId72"/>
    <p:sldId id="376" r:id="rId73"/>
    <p:sldId id="377" r:id="rId74"/>
    <p:sldId id="378"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varScale="1">
        <p:scale>
          <a:sx n="65" d="100"/>
          <a:sy n="65"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7E0F8-01E7-43CA-80E1-54F2A844197B}" type="datetimeFigureOut">
              <a:rPr lang="zh-CN" altLang="en-US" smtClean="0"/>
              <a:pPr/>
              <a:t>2019/4/11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CD7A4-4492-4D4B-A9E2-6AA54FABB2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a:t>
            </a:r>
            <a:br>
              <a:rPr lang="en-US" altLang="zh-CN" dirty="0" smtClean="0"/>
            </a:br>
            <a:r>
              <a:rPr lang="en-US" altLang="zh-CN" u="sng" dirty="0" smtClean="0"/>
              <a:t>F</a:t>
            </a:r>
            <a:r>
              <a:rPr lang="en-US" altLang="zh-CN" dirty="0" smtClean="0"/>
              <a:t>ast </a:t>
            </a:r>
            <a:r>
              <a:rPr lang="en-US" altLang="zh-CN" u="sng" dirty="0" smtClean="0"/>
              <a:t>D</a:t>
            </a:r>
            <a:r>
              <a:rPr lang="en-US" altLang="zh-CN" dirty="0" smtClean="0"/>
              <a:t>istributed </a:t>
            </a:r>
            <a:r>
              <a:rPr lang="en-US" altLang="zh-CN" u="sng" dirty="0" smtClean="0"/>
              <a:t>Bus</a:t>
            </a:r>
            <a:r>
              <a:rPr lang="en-US" altLang="zh-CN" dirty="0" smtClean="0"/>
              <a:t> (</a:t>
            </a:r>
            <a:r>
              <a:rPr lang="en-US" altLang="zh-CN" dirty="0" err="1" smtClean="0"/>
              <a:t>FDBus</a:t>
            </a:r>
            <a:r>
              <a:rPr lang="en-US" altLang="zh-CN" dirty="0" smtClean="0"/>
              <a:t>)</a:t>
            </a:r>
            <a:endParaRPr lang="zh-CN" altLang="en-US" dirty="0"/>
          </a:p>
        </p:txBody>
      </p:sp>
      <p:sp>
        <p:nvSpPr>
          <p:cNvPr id="3" name="副标题 2"/>
          <p:cNvSpPr>
            <a:spLocks noGrp="1"/>
          </p:cNvSpPr>
          <p:nvPr>
            <p:ph type="subTitle" idx="1"/>
          </p:nvPr>
        </p:nvSpPr>
        <p:spPr/>
        <p:txBody>
          <a:bodyPr/>
          <a:lstStyle/>
          <a:p>
            <a:r>
              <a:rPr lang="en-US" altLang="zh-CN" dirty="0" smtClean="0"/>
              <a:t>Jeremy Chen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Mutex</a:t>
            </a:r>
            <a:r>
              <a:rPr lang="en-US" altLang="zh-CN" dirty="0" smtClean="0"/>
              <a:t> - </a:t>
            </a:r>
            <a:r>
              <a:rPr lang="en-US" altLang="zh-CN" dirty="0" err="1" smtClean="0"/>
              <a:t>CBaseMutexLock</a:t>
            </a:r>
            <a:endParaRPr lang="zh-CN" altLang="en-US" dirty="0"/>
          </a:p>
        </p:txBody>
      </p:sp>
      <p:sp>
        <p:nvSpPr>
          <p:cNvPr id="3" name="内容占位符 2"/>
          <p:cNvSpPr>
            <a:spLocks noGrp="1"/>
          </p:cNvSpPr>
          <p:nvPr>
            <p:ph idx="1"/>
          </p:nvPr>
        </p:nvSpPr>
        <p:spPr/>
        <p:txBody>
          <a:bodyPr/>
          <a:lstStyle/>
          <a:p>
            <a:r>
              <a:rPr lang="zh-CN" altLang="en-US" dirty="0" smtClean="0"/>
              <a:t>跨平台的互斥锁</a:t>
            </a:r>
            <a:endParaRPr lang="en-US" altLang="zh-CN" dirty="0" smtClean="0"/>
          </a:p>
          <a:p>
            <a:r>
              <a:rPr lang="zh-CN" altLang="en-US" dirty="0" smtClean="0"/>
              <a:t>类</a:t>
            </a:r>
            <a:r>
              <a:rPr lang="en-US" altLang="zh-CN" dirty="0" err="1" smtClean="0"/>
              <a:t>CBaseMutexLock</a:t>
            </a:r>
            <a:r>
              <a:rPr lang="zh-CN" altLang="en-US" dirty="0" smtClean="0"/>
              <a:t>的</a:t>
            </a:r>
            <a:r>
              <a:rPr lang="en-US" altLang="zh-CN" dirty="0" smtClean="0"/>
              <a:t>API</a:t>
            </a:r>
          </a:p>
          <a:p>
            <a:pPr lvl="1"/>
            <a:r>
              <a:rPr lang="en-US" altLang="zh-CN" dirty="0" err="1" smtClean="0"/>
              <a:t>CBaseMutexLock</a:t>
            </a:r>
            <a:r>
              <a:rPr lang="en-US" altLang="zh-CN" dirty="0" smtClean="0"/>
              <a:t>()</a:t>
            </a:r>
            <a:r>
              <a:rPr lang="zh-CN" altLang="en-US" dirty="0" smtClean="0"/>
              <a:t>：创建互斥锁实例</a:t>
            </a:r>
            <a:endParaRPr lang="en-US" altLang="zh-CN" dirty="0" smtClean="0"/>
          </a:p>
          <a:p>
            <a:pPr lvl="1"/>
            <a:r>
              <a:rPr lang="en-US" altLang="zh-CN" dirty="0" smtClean="0"/>
              <a:t>lock()</a:t>
            </a:r>
            <a:r>
              <a:rPr lang="zh-CN" altLang="en-US" dirty="0" smtClean="0"/>
              <a:t>：加锁</a:t>
            </a:r>
            <a:endParaRPr lang="en-US" altLang="zh-CN" dirty="0" smtClean="0"/>
          </a:p>
          <a:p>
            <a:pPr lvl="1"/>
            <a:r>
              <a:rPr lang="en-US" altLang="zh-CN" dirty="0" smtClean="0"/>
              <a:t>unlock()</a:t>
            </a:r>
            <a:r>
              <a:rPr lang="zh-CN" altLang="en-US" dirty="0" smtClean="0"/>
              <a:t>：解锁</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lock </a:t>
            </a:r>
            <a:r>
              <a:rPr lang="en-US" dirty="0"/>
              <a:t>- </a:t>
            </a:r>
            <a:r>
              <a:rPr lang="en-US" dirty="0" err="1"/>
              <a:t>CAutoLock</a:t>
            </a:r>
            <a:endParaRPr lang="en-US" dirty="0"/>
          </a:p>
        </p:txBody>
      </p:sp>
      <p:sp>
        <p:nvSpPr>
          <p:cNvPr id="3" name="Content Placeholder 2"/>
          <p:cNvSpPr>
            <a:spLocks noGrp="1"/>
          </p:cNvSpPr>
          <p:nvPr>
            <p:ph idx="1"/>
          </p:nvPr>
        </p:nvSpPr>
        <p:spPr/>
        <p:txBody>
          <a:bodyPr/>
          <a:lstStyle/>
          <a:p>
            <a:r>
              <a:rPr lang="en-US" altLang="zh-CN" dirty="0" smtClean="0"/>
              <a:t>Auto lock</a:t>
            </a:r>
            <a:r>
              <a:rPr lang="zh-CN" altLang="en-US" dirty="0" smtClean="0"/>
              <a:t>和</a:t>
            </a:r>
            <a:r>
              <a:rPr lang="en-US" altLang="zh-CN" dirty="0" smtClean="0"/>
              <a:t>Mute</a:t>
            </a:r>
            <a:r>
              <a:rPr lang="zh-CN" altLang="en-US" dirty="0" smtClean="0"/>
              <a:t>一起使用，的主要功能是自动加锁和解锁，尤其是防止忘记解锁，造成死锁。</a:t>
            </a:r>
            <a:endParaRPr lang="en-US" altLang="zh-CN" dirty="0" smtClean="0"/>
          </a:p>
          <a:p>
            <a:r>
              <a:rPr lang="zh-CN" altLang="en-US" dirty="0" smtClean="0"/>
              <a:t>以</a:t>
            </a:r>
            <a:r>
              <a:rPr lang="en-US" altLang="zh-CN" dirty="0" err="1" smtClean="0"/>
              <a:t>Mutex</a:t>
            </a:r>
            <a:r>
              <a:rPr lang="zh-CN" altLang="en-US" dirty="0" smtClean="0"/>
              <a:t>为参数创建</a:t>
            </a:r>
            <a:r>
              <a:rPr lang="en-US" altLang="zh-CN" dirty="0" err="1" smtClean="0"/>
              <a:t>CAutoLock</a:t>
            </a:r>
            <a:r>
              <a:rPr lang="zh-CN" altLang="en-US" dirty="0" smtClean="0"/>
              <a:t>变量，将自动调用</a:t>
            </a:r>
            <a:r>
              <a:rPr lang="en-US" altLang="zh-CN" dirty="0" err="1" smtClean="0"/>
              <a:t>Mutex</a:t>
            </a:r>
            <a:r>
              <a:rPr lang="en-US" altLang="zh-CN" dirty="0" smtClean="0"/>
              <a:t>::lock()</a:t>
            </a:r>
            <a:r>
              <a:rPr lang="zh-CN" altLang="en-US" dirty="0" smtClean="0"/>
              <a:t>。</a:t>
            </a:r>
            <a:endParaRPr lang="en-US" altLang="zh-CN" dirty="0" smtClean="0"/>
          </a:p>
          <a:p>
            <a:r>
              <a:rPr lang="zh-CN" altLang="en-US" dirty="0"/>
              <a:t>当</a:t>
            </a:r>
            <a:r>
              <a:rPr lang="en-US" altLang="zh-CN" dirty="0" err="1" smtClean="0"/>
              <a:t>CAutoLock</a:t>
            </a:r>
            <a:r>
              <a:rPr lang="zh-CN" altLang="en-US" dirty="0" smtClean="0"/>
              <a:t>变量出了作用域后会被析构。在析构过程中会自动调用</a:t>
            </a:r>
            <a:r>
              <a:rPr lang="en-US" altLang="zh-CN" dirty="0" err="1" smtClean="0"/>
              <a:t>Mutex</a:t>
            </a:r>
            <a:r>
              <a:rPr lang="en-US" altLang="zh-CN" dirty="0" smtClean="0"/>
              <a:t>::unlock()</a:t>
            </a:r>
            <a:r>
              <a:rPr lang="zh-CN" altLang="en-US" dirty="0" smtClean="0"/>
              <a:t>。</a:t>
            </a:r>
            <a:endParaRPr lang="en-US" altLang="zh-CN" dirty="0" smtClean="0"/>
          </a:p>
        </p:txBody>
      </p:sp>
    </p:spTree>
    <p:extLst>
      <p:ext uri="{BB962C8B-B14F-4D97-AF65-F5344CB8AC3E}">
        <p14:creationId xmlns:p14="http://schemas.microsoft.com/office/powerpoint/2010/main" val="2380282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Semaphore - </a:t>
            </a:r>
            <a:r>
              <a:rPr lang="en-US" altLang="zh-CN" dirty="0" err="1" smtClean="0"/>
              <a:t>CBaseSemaphore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跨平台的信号量实现</a:t>
            </a:r>
            <a:endParaRPr lang="en-US" altLang="zh-CN" dirty="0" smtClean="0"/>
          </a:p>
          <a:p>
            <a:r>
              <a:rPr lang="zh-CN" altLang="en-US" dirty="0" smtClean="0"/>
              <a:t>类</a:t>
            </a:r>
            <a:r>
              <a:rPr lang="en-US" altLang="zh-CN" dirty="0" err="1" smtClean="0"/>
              <a:t>CBaseSemaphore</a:t>
            </a:r>
            <a:r>
              <a:rPr lang="zh-CN" altLang="en-US" dirty="0" smtClean="0"/>
              <a:t>的</a:t>
            </a:r>
            <a:r>
              <a:rPr lang="en-US" altLang="zh-CN" dirty="0" smtClean="0"/>
              <a:t>API</a:t>
            </a:r>
          </a:p>
          <a:p>
            <a:pPr lvl="1"/>
            <a:r>
              <a:rPr lang="en-US" altLang="zh-CN" dirty="0" err="1" smtClean="0"/>
              <a:t>CBaseSemaphore</a:t>
            </a:r>
            <a:r>
              <a:rPr lang="en-US" altLang="zh-CN" dirty="0" smtClean="0"/>
              <a:t>(uint32_t </a:t>
            </a:r>
            <a:r>
              <a:rPr lang="en-US" altLang="zh-CN" dirty="0" err="1" smtClean="0"/>
              <a:t>initialCount</a:t>
            </a:r>
            <a:r>
              <a:rPr lang="en-US" altLang="zh-CN" dirty="0" smtClean="0"/>
              <a:t>)</a:t>
            </a:r>
            <a:r>
              <a:rPr lang="zh-CN" altLang="en-US" dirty="0" smtClean="0"/>
              <a:t>：创建信号量实例。</a:t>
            </a:r>
            <a:r>
              <a:rPr lang="en-US" altLang="zh-CN" dirty="0" err="1" smtClean="0"/>
              <a:t>initialCount</a:t>
            </a:r>
            <a:r>
              <a:rPr lang="zh-CN" altLang="en-US" dirty="0" smtClean="0"/>
              <a:t>指定信号量的初始值。</a:t>
            </a:r>
            <a:endParaRPr lang="en-US" altLang="zh-CN" dirty="0" smtClean="0"/>
          </a:p>
          <a:p>
            <a:pPr lvl="1"/>
            <a:r>
              <a:rPr lang="en-US" altLang="zh-CN" dirty="0" smtClean="0"/>
              <a:t>post()</a:t>
            </a:r>
            <a:r>
              <a:rPr lang="zh-CN" altLang="en-US" dirty="0" smtClean="0"/>
              <a:t>：发送信号。如果没有线程在等待则信号量加</a:t>
            </a:r>
            <a:r>
              <a:rPr lang="en-US" altLang="zh-CN" dirty="0" smtClean="0"/>
              <a:t>1</a:t>
            </a:r>
            <a:r>
              <a:rPr lang="zh-CN" altLang="en-US" dirty="0" smtClean="0"/>
              <a:t>，否则唤醒等待线程</a:t>
            </a:r>
            <a:endParaRPr lang="en-US" altLang="zh-CN" dirty="0" smtClean="0"/>
          </a:p>
          <a:p>
            <a:pPr lvl="1"/>
            <a:r>
              <a:rPr lang="en-US" altLang="zh-CN" dirty="0" smtClean="0"/>
              <a:t>wait(int32_t milliseconds)</a:t>
            </a:r>
            <a:r>
              <a:rPr lang="zh-CN" altLang="en-US" dirty="0" smtClean="0"/>
              <a:t>：等待信号。如果信号量为</a:t>
            </a:r>
            <a:r>
              <a:rPr lang="en-US" altLang="zh-CN" dirty="0" smtClean="0"/>
              <a:t>0</a:t>
            </a:r>
            <a:r>
              <a:rPr lang="zh-CN" altLang="en-US" dirty="0" smtClean="0"/>
              <a:t>则休眠等待，否则信号量减</a:t>
            </a:r>
            <a:r>
              <a:rPr lang="en-US" altLang="zh-CN" dirty="0" smtClean="0"/>
              <a:t>1</a:t>
            </a:r>
            <a:r>
              <a:rPr lang="zh-CN" altLang="en-US" dirty="0" smtClean="0"/>
              <a:t>后退出。休眠等待时，如果</a:t>
            </a:r>
            <a:r>
              <a:rPr lang="en-US" altLang="zh-CN" dirty="0" smtClean="0"/>
              <a:t>milliseconds</a:t>
            </a:r>
            <a:r>
              <a:rPr lang="zh-CN" altLang="en-US" dirty="0" smtClean="0"/>
              <a:t>为</a:t>
            </a:r>
            <a:r>
              <a:rPr lang="en-US" altLang="zh-CN" dirty="0" smtClean="0"/>
              <a:t>0</a:t>
            </a:r>
            <a:r>
              <a:rPr lang="zh-CN" altLang="en-US" dirty="0" smtClean="0"/>
              <a:t>则无限等待直到被</a:t>
            </a:r>
            <a:r>
              <a:rPr lang="en-US" altLang="zh-CN" dirty="0" smtClean="0"/>
              <a:t>post()</a:t>
            </a:r>
            <a:r>
              <a:rPr lang="zh-CN" altLang="en-US" dirty="0" smtClean="0"/>
              <a:t>，否则指定超时的毫秒数。</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 - </a:t>
            </a:r>
            <a:r>
              <a:rPr lang="en-US" altLang="zh-CN" dirty="0" err="1" smtClean="0"/>
              <a:t>CBasePipe</a:t>
            </a:r>
            <a:endParaRPr lang="zh-CN" altLang="en-US" dirty="0"/>
          </a:p>
        </p:txBody>
      </p:sp>
      <p:sp>
        <p:nvSpPr>
          <p:cNvPr id="3" name="内容占位符 2"/>
          <p:cNvSpPr>
            <a:spLocks noGrp="1"/>
          </p:cNvSpPr>
          <p:nvPr>
            <p:ph idx="1"/>
          </p:nvPr>
        </p:nvSpPr>
        <p:spPr>
          <a:xfrm>
            <a:off x="457200" y="1639341"/>
            <a:ext cx="8229600" cy="4525963"/>
          </a:xfrm>
        </p:spPr>
        <p:txBody>
          <a:bodyPr>
            <a:normAutofit fontScale="77500" lnSpcReduction="20000"/>
          </a:bodyPr>
          <a:lstStyle/>
          <a:p>
            <a:r>
              <a:rPr lang="zh-CN" altLang="en-US" dirty="0" smtClean="0"/>
              <a:t>跨平台的匿名管道</a:t>
            </a:r>
            <a:endParaRPr lang="en-US" altLang="zh-CN" dirty="0" smtClean="0"/>
          </a:p>
          <a:p>
            <a:r>
              <a:rPr lang="zh-CN" altLang="en-US" dirty="0" smtClean="0"/>
              <a:t>类</a:t>
            </a:r>
            <a:r>
              <a:rPr lang="en-US" altLang="zh-CN" dirty="0" err="1" smtClean="0"/>
              <a:t>CBasePipe</a:t>
            </a:r>
            <a:r>
              <a:rPr lang="zh-CN" altLang="en-US" dirty="0" smtClean="0"/>
              <a:t>的</a:t>
            </a:r>
            <a:r>
              <a:rPr lang="en-US" altLang="zh-CN" dirty="0" smtClean="0"/>
              <a:t>API</a:t>
            </a:r>
          </a:p>
          <a:p>
            <a:pPr lvl="1"/>
            <a:r>
              <a:rPr lang="en-US" altLang="zh-CN" dirty="0" err="1" smtClean="0"/>
              <a:t>CBasePipe</a:t>
            </a:r>
            <a:r>
              <a:rPr lang="en-US" altLang="zh-CN" dirty="0" smtClean="0"/>
              <a:t>()</a:t>
            </a:r>
            <a:r>
              <a:rPr lang="zh-CN" altLang="en-US" dirty="0" smtClean="0"/>
              <a:t>：创建匿名管道</a:t>
            </a:r>
            <a:endParaRPr lang="en-US" altLang="zh-CN" dirty="0" smtClean="0"/>
          </a:p>
          <a:p>
            <a:pPr lvl="1"/>
            <a:r>
              <a:rPr lang="en-US" altLang="zh-CN" dirty="0" smtClean="0"/>
              <a:t>open(</a:t>
            </a:r>
            <a:r>
              <a:rPr lang="en-US" altLang="zh-CN" dirty="0" err="1" smtClean="0"/>
              <a:t>bool</a:t>
            </a:r>
            <a:r>
              <a:rPr lang="en-US" altLang="zh-CN" dirty="0" smtClean="0"/>
              <a:t> </a:t>
            </a:r>
            <a:r>
              <a:rPr lang="en-US" altLang="zh-CN" dirty="0" err="1" smtClean="0"/>
              <a:t>blockOnRead</a:t>
            </a:r>
            <a:r>
              <a:rPr lang="en-US" altLang="zh-CN" dirty="0" smtClean="0"/>
              <a:t>, </a:t>
            </a:r>
            <a:r>
              <a:rPr lang="en-US" altLang="zh-CN" dirty="0" err="1" smtClean="0"/>
              <a:t>bool</a:t>
            </a:r>
            <a:r>
              <a:rPr lang="en-US" altLang="zh-CN" dirty="0" smtClean="0"/>
              <a:t> </a:t>
            </a:r>
            <a:r>
              <a:rPr lang="en-US" altLang="zh-CN" dirty="0" err="1" smtClean="0"/>
              <a:t>blockOnWrite</a:t>
            </a:r>
            <a:r>
              <a:rPr lang="en-US" altLang="zh-CN" dirty="0" smtClean="0"/>
              <a:t>)</a:t>
            </a:r>
            <a:r>
              <a:rPr lang="zh-CN" altLang="en-US" dirty="0" smtClean="0"/>
              <a:t>：打开管道，创建读写两端的文件句柄。</a:t>
            </a:r>
            <a:r>
              <a:rPr lang="en-US" altLang="zh-CN" dirty="0" smtClean="0"/>
              <a:t> </a:t>
            </a:r>
            <a:r>
              <a:rPr lang="en-US" altLang="zh-CN" dirty="0" err="1" smtClean="0"/>
              <a:t>blockOnWrite</a:t>
            </a:r>
            <a:r>
              <a:rPr lang="zh-CN" altLang="en-US" dirty="0" smtClean="0"/>
              <a:t>为</a:t>
            </a:r>
            <a:r>
              <a:rPr lang="en-US" altLang="zh-CN" dirty="0" smtClean="0"/>
              <a:t>true</a:t>
            </a:r>
            <a:r>
              <a:rPr lang="zh-CN" altLang="en-US" dirty="0" smtClean="0"/>
              <a:t>时，如果管道缓存满则</a:t>
            </a:r>
            <a:r>
              <a:rPr lang="en-US" altLang="zh-CN" dirty="0" smtClean="0"/>
              <a:t>write()</a:t>
            </a:r>
            <a:r>
              <a:rPr lang="zh-CN" altLang="en-US" dirty="0" smtClean="0"/>
              <a:t>操作会导致休眠等待，否则立刻返回；</a:t>
            </a:r>
            <a:r>
              <a:rPr lang="en-US" altLang="zh-CN" dirty="0" smtClean="0"/>
              <a:t> </a:t>
            </a:r>
            <a:r>
              <a:rPr lang="en-US" altLang="zh-CN" dirty="0" err="1" smtClean="0"/>
              <a:t>blockOnRead</a:t>
            </a:r>
            <a:r>
              <a:rPr lang="zh-CN" altLang="en-US" dirty="0" smtClean="0"/>
              <a:t>为</a:t>
            </a:r>
            <a:r>
              <a:rPr lang="en-US" altLang="zh-CN" dirty="0" smtClean="0"/>
              <a:t>true</a:t>
            </a:r>
            <a:r>
              <a:rPr lang="zh-CN" altLang="en-US" dirty="0" smtClean="0"/>
              <a:t>时，如果管道里没有数据则</a:t>
            </a:r>
            <a:r>
              <a:rPr lang="en-US" altLang="zh-CN" dirty="0" smtClean="0"/>
              <a:t>read()</a:t>
            </a:r>
            <a:r>
              <a:rPr lang="zh-CN" altLang="en-US" dirty="0" smtClean="0"/>
              <a:t>操作会导致休眠等待，否则立刻返回</a:t>
            </a:r>
            <a:endParaRPr lang="en-US" altLang="zh-CN" dirty="0" smtClean="0"/>
          </a:p>
          <a:p>
            <a:pPr lvl="1"/>
            <a:r>
              <a:rPr lang="en-US" altLang="zh-CN" dirty="0" err="1" smtClean="0"/>
              <a:t>getReadFd</a:t>
            </a:r>
            <a:r>
              <a:rPr lang="en-US" altLang="zh-CN" dirty="0" smtClean="0"/>
              <a:t>()/ </a:t>
            </a:r>
            <a:r>
              <a:rPr lang="en-US" altLang="zh-CN" dirty="0" err="1" smtClean="0"/>
              <a:t>getWriteFd</a:t>
            </a:r>
            <a:r>
              <a:rPr lang="en-US" altLang="zh-CN" dirty="0" smtClean="0"/>
              <a:t>()</a:t>
            </a:r>
            <a:r>
              <a:rPr lang="zh-CN" altLang="en-US" dirty="0" smtClean="0"/>
              <a:t>：分别得到管道读端和写端文件句柄</a:t>
            </a:r>
            <a:endParaRPr lang="en-US" altLang="zh-CN" dirty="0" smtClean="0"/>
          </a:p>
          <a:p>
            <a:pPr lvl="1"/>
            <a:r>
              <a:rPr lang="en-US" altLang="zh-CN" dirty="0" smtClean="0"/>
              <a:t>read(void *</a:t>
            </a:r>
            <a:r>
              <a:rPr lang="en-US" altLang="zh-CN" dirty="0" err="1" smtClean="0"/>
              <a:t>buf</a:t>
            </a:r>
            <a:r>
              <a:rPr lang="en-US" altLang="zh-CN" dirty="0" smtClean="0"/>
              <a:t>, uint32_t </a:t>
            </a:r>
            <a:r>
              <a:rPr lang="en-US" altLang="zh-CN" dirty="0" err="1" smtClean="0"/>
              <a:t>nBytes</a:t>
            </a:r>
            <a:r>
              <a:rPr lang="en-US" altLang="zh-CN" dirty="0" smtClean="0"/>
              <a:t>)</a:t>
            </a:r>
            <a:r>
              <a:rPr lang="zh-CN" altLang="en-US" dirty="0" smtClean="0"/>
              <a:t>：从读端读取</a:t>
            </a:r>
            <a:r>
              <a:rPr lang="en-US" altLang="zh-CN" dirty="0" err="1" smtClean="0"/>
              <a:t>nBytes</a:t>
            </a:r>
            <a:r>
              <a:rPr lang="zh-CN" altLang="en-US" dirty="0" smtClean="0"/>
              <a:t>的数据放在</a:t>
            </a:r>
            <a:r>
              <a:rPr lang="en-US" altLang="zh-CN" dirty="0" err="1" smtClean="0"/>
              <a:t>buf</a:t>
            </a:r>
            <a:r>
              <a:rPr lang="zh-CN" altLang="en-US" dirty="0" smtClean="0"/>
              <a:t>里</a:t>
            </a:r>
            <a:endParaRPr lang="en-US" altLang="zh-CN" dirty="0" smtClean="0"/>
          </a:p>
          <a:p>
            <a:pPr lvl="1"/>
            <a:r>
              <a:rPr lang="en-US" altLang="zh-CN" dirty="0" smtClean="0"/>
              <a:t>write</a:t>
            </a:r>
            <a:r>
              <a:rPr lang="fr-FR" altLang="zh-CN" dirty="0" smtClean="0"/>
              <a:t> (const void *buf, uint32_t nBytes)</a:t>
            </a:r>
            <a:r>
              <a:rPr lang="zh-CN" altLang="en-US" dirty="0" smtClean="0"/>
              <a:t>：从</a:t>
            </a:r>
            <a:r>
              <a:rPr lang="en-US" altLang="zh-CN" dirty="0" err="1" smtClean="0"/>
              <a:t>buf</a:t>
            </a:r>
            <a:r>
              <a:rPr lang="zh-CN" altLang="en-US" dirty="0" smtClean="0"/>
              <a:t>里取出</a:t>
            </a:r>
            <a:r>
              <a:rPr lang="en-US" altLang="zh-CN" dirty="0" err="1" smtClean="0"/>
              <a:t>nBytes</a:t>
            </a:r>
            <a:r>
              <a:rPr lang="zh-CN" altLang="en-US" dirty="0" smtClean="0"/>
              <a:t>的数据写入写端</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endParaRPr lang="zh-CN" altLang="en-US" dirty="0"/>
          </a:p>
        </p:txBody>
      </p:sp>
      <p:sp>
        <p:nvSpPr>
          <p:cNvPr id="3" name="内容占位符 2"/>
          <p:cNvSpPr>
            <a:spLocks noGrp="1"/>
          </p:cNvSpPr>
          <p:nvPr>
            <p:ph idx="1"/>
          </p:nvPr>
        </p:nvSpPr>
        <p:spPr>
          <a:xfrm>
            <a:off x="457200" y="1600200"/>
            <a:ext cx="8363272" cy="4781128"/>
          </a:xfrm>
        </p:spPr>
        <p:txBody>
          <a:bodyPr>
            <a:normAutofit fontScale="85000" lnSpcReduction="20000"/>
          </a:bodyPr>
          <a:lstStyle/>
          <a:p>
            <a:r>
              <a:rPr lang="zh-CN" altLang="en-US" dirty="0" smtClean="0"/>
              <a:t>跨平台的</a:t>
            </a:r>
            <a:r>
              <a:rPr lang="en-US" altLang="zh-CN" dirty="0" smtClean="0"/>
              <a:t>Socket</a:t>
            </a:r>
            <a:r>
              <a:rPr lang="zh-CN" altLang="en-US" dirty="0" smtClean="0"/>
              <a:t>实现：</a:t>
            </a:r>
            <a:r>
              <a:rPr lang="en-US" altLang="zh-CN" dirty="0" smtClean="0"/>
              <a:t>(</a:t>
            </a:r>
            <a:r>
              <a:rPr lang="zh-CN" altLang="en-US" dirty="0" smtClean="0"/>
              <a:t>类</a:t>
            </a:r>
            <a:r>
              <a:rPr lang="en-US" altLang="zh-CN" dirty="0" smtClean="0"/>
              <a:t>)Unix</a:t>
            </a:r>
            <a:r>
              <a:rPr lang="zh-CN" altLang="en-US" dirty="0" smtClean="0"/>
              <a:t>平台上支持</a:t>
            </a:r>
            <a:r>
              <a:rPr lang="en-US" altLang="zh-CN" dirty="0" smtClean="0"/>
              <a:t>TCP socket</a:t>
            </a:r>
            <a:r>
              <a:rPr lang="zh-CN" altLang="en-US" dirty="0" smtClean="0"/>
              <a:t>和</a:t>
            </a:r>
            <a:r>
              <a:rPr lang="en-US" altLang="zh-CN" dirty="0" smtClean="0"/>
              <a:t>Unix domain socket</a:t>
            </a:r>
            <a:r>
              <a:rPr lang="zh-CN" altLang="en-US" dirty="0" smtClean="0"/>
              <a:t>；</a:t>
            </a:r>
            <a:r>
              <a:rPr lang="en-US" altLang="zh-CN" dirty="0" smtClean="0"/>
              <a:t>Windows</a:t>
            </a:r>
            <a:r>
              <a:rPr lang="zh-CN" altLang="en-US" dirty="0" smtClean="0"/>
              <a:t>平台只支持</a:t>
            </a:r>
            <a:r>
              <a:rPr lang="en-US" altLang="zh-CN" dirty="0" smtClean="0"/>
              <a:t>TCP socket</a:t>
            </a:r>
            <a:r>
              <a:rPr lang="zh-CN" altLang="en-US" dirty="0" smtClean="0"/>
              <a:t>。</a:t>
            </a:r>
            <a:endParaRPr lang="en-US" altLang="zh-CN" dirty="0" smtClean="0"/>
          </a:p>
          <a:p>
            <a:r>
              <a:rPr lang="en-US" altLang="zh-CN" dirty="0" smtClean="0"/>
              <a:t>Socket</a:t>
            </a:r>
            <a:r>
              <a:rPr lang="zh-CN" altLang="en-US" dirty="0" smtClean="0"/>
              <a:t>地址的</a:t>
            </a:r>
            <a:r>
              <a:rPr lang="en-US" altLang="zh-CN" dirty="0" err="1" smtClean="0"/>
              <a:t>url</a:t>
            </a:r>
            <a:r>
              <a:rPr lang="zh-CN" altLang="en-US" dirty="0" smtClean="0"/>
              <a:t>定义如下：</a:t>
            </a:r>
            <a:endParaRPr lang="en-US" altLang="zh-CN" dirty="0" smtClean="0"/>
          </a:p>
          <a:p>
            <a:pPr lvl="1"/>
            <a:r>
              <a:rPr lang="en-US" altLang="zh-CN" dirty="0" smtClean="0"/>
              <a:t>TCP socket</a:t>
            </a:r>
            <a:r>
              <a:rPr lang="zh-CN" altLang="en-US" dirty="0" smtClean="0"/>
              <a:t>：</a:t>
            </a:r>
            <a:r>
              <a:rPr lang="en-US" altLang="zh-CN" dirty="0" smtClean="0"/>
              <a:t>tcp://ip</a:t>
            </a:r>
            <a:r>
              <a:rPr lang="zh-CN" altLang="en-US" dirty="0" smtClean="0"/>
              <a:t>地址</a:t>
            </a:r>
            <a:r>
              <a:rPr lang="en-US" altLang="zh-CN" dirty="0" smtClean="0"/>
              <a:t>:</a:t>
            </a:r>
            <a:r>
              <a:rPr lang="zh-CN" altLang="en-US" dirty="0" smtClean="0"/>
              <a:t>端口号</a:t>
            </a:r>
            <a:endParaRPr lang="en-US" altLang="zh-CN" dirty="0" smtClean="0"/>
          </a:p>
          <a:p>
            <a:pPr lvl="1"/>
            <a:r>
              <a:rPr lang="en-US" altLang="zh-CN" dirty="0" smtClean="0"/>
              <a:t>Unix domain socket</a:t>
            </a:r>
            <a:r>
              <a:rPr lang="zh-CN" altLang="en-US" dirty="0" smtClean="0"/>
              <a:t>：</a:t>
            </a:r>
            <a:r>
              <a:rPr lang="en-US" altLang="zh-CN" dirty="0" smtClean="0"/>
              <a:t>file://socket</a:t>
            </a:r>
            <a:r>
              <a:rPr lang="zh-CN" altLang="en-US" dirty="0" smtClean="0"/>
              <a:t>文件地址</a:t>
            </a:r>
            <a:endParaRPr lang="en-US" altLang="zh-CN" dirty="0" smtClean="0"/>
          </a:p>
          <a:p>
            <a:r>
              <a:rPr lang="en-US" altLang="zh-CN" dirty="0" smtClean="0"/>
              <a:t>Socket</a:t>
            </a:r>
            <a:r>
              <a:rPr lang="zh-CN" altLang="en-US" dirty="0" smtClean="0"/>
              <a:t>工厂类</a:t>
            </a:r>
            <a:r>
              <a:rPr lang="en-US" altLang="zh-CN" dirty="0" err="1" smtClean="0"/>
              <a:t>CBaseSocketFactory</a:t>
            </a:r>
            <a:r>
              <a:rPr lang="en-US" altLang="zh-CN" dirty="0" smtClean="0"/>
              <a:t> API</a:t>
            </a:r>
            <a:r>
              <a:rPr lang="zh-CN" altLang="en-US" dirty="0" smtClean="0"/>
              <a:t>：</a:t>
            </a:r>
            <a:endParaRPr lang="en-US" altLang="zh-CN" dirty="0" smtClean="0"/>
          </a:p>
          <a:p>
            <a:pPr lvl="1"/>
            <a:r>
              <a:rPr lang="en-US" altLang="zh-CN" dirty="0" err="1" smtClean="0"/>
              <a:t>CClientSocketImp</a:t>
            </a:r>
            <a:r>
              <a:rPr lang="en-US" altLang="zh-CN" dirty="0" smtClean="0"/>
              <a:t> *</a:t>
            </a:r>
            <a:r>
              <a:rPr lang="en-US" altLang="zh-CN" dirty="0" err="1" smtClean="0"/>
              <a:t>createClientSocket</a:t>
            </a:r>
            <a:r>
              <a:rPr lang="en-US" altLang="zh-CN" dirty="0" smtClean="0"/>
              <a:t>(const char *</a:t>
            </a:r>
            <a:r>
              <a:rPr lang="en-US" altLang="zh-CN" dirty="0" err="1" smtClean="0"/>
              <a:t>url</a:t>
            </a:r>
            <a:r>
              <a:rPr lang="en-US" altLang="zh-CN" dirty="0" smtClean="0"/>
              <a:t>)</a:t>
            </a:r>
            <a:r>
              <a:rPr lang="zh-CN" altLang="en-US" dirty="0" smtClean="0"/>
              <a:t>：创建并返回</a:t>
            </a:r>
            <a:r>
              <a:rPr lang="en-US" altLang="zh-CN" dirty="0" smtClean="0"/>
              <a:t>socket</a:t>
            </a:r>
            <a:r>
              <a:rPr lang="zh-CN" altLang="en-US" dirty="0" smtClean="0"/>
              <a:t>的客户端；根据</a:t>
            </a:r>
            <a:r>
              <a:rPr lang="en-US" altLang="zh-CN" dirty="0" err="1" smtClean="0"/>
              <a:t>url</a:t>
            </a:r>
            <a:r>
              <a:rPr lang="zh-CN" altLang="en-US" dirty="0" smtClean="0"/>
              <a:t>决定创建的是</a:t>
            </a:r>
            <a:r>
              <a:rPr lang="en-US" altLang="zh-CN" dirty="0" smtClean="0"/>
              <a:t>TCP socket</a:t>
            </a:r>
            <a:r>
              <a:rPr lang="zh-CN" altLang="en-US" dirty="0" smtClean="0"/>
              <a:t>还是</a:t>
            </a:r>
            <a:r>
              <a:rPr lang="en-US" altLang="zh-CN" dirty="0" smtClean="0"/>
              <a:t>Unix domain socket</a:t>
            </a:r>
          </a:p>
          <a:p>
            <a:pPr lvl="1"/>
            <a:r>
              <a:rPr lang="en-US" altLang="zh-CN" dirty="0" err="1" smtClean="0"/>
              <a:t>CServerSocketImp</a:t>
            </a:r>
            <a:r>
              <a:rPr lang="en-US" altLang="zh-CN" dirty="0" smtClean="0"/>
              <a:t> *</a:t>
            </a:r>
            <a:r>
              <a:rPr lang="en-US" altLang="zh-CN" dirty="0" err="1" smtClean="0"/>
              <a:t>createServerSocket</a:t>
            </a:r>
            <a:r>
              <a:rPr lang="en-US" altLang="zh-CN" dirty="0" smtClean="0"/>
              <a:t>(const char *</a:t>
            </a:r>
            <a:r>
              <a:rPr lang="en-US" altLang="zh-CN" dirty="0" err="1" smtClean="0"/>
              <a:t>url</a:t>
            </a:r>
            <a:r>
              <a:rPr lang="en-US" altLang="zh-CN" dirty="0" smtClean="0"/>
              <a:t>)</a:t>
            </a:r>
            <a:r>
              <a:rPr lang="zh-CN" altLang="en-US" dirty="0" smtClean="0"/>
              <a:t>：创建并返回</a:t>
            </a:r>
            <a:r>
              <a:rPr lang="en-US" altLang="zh-CN" dirty="0" smtClean="0"/>
              <a:t>socket</a:t>
            </a:r>
            <a:r>
              <a:rPr lang="zh-CN" altLang="en-US" dirty="0" smtClean="0"/>
              <a:t>的</a:t>
            </a:r>
            <a:r>
              <a:rPr lang="en-US" altLang="zh-CN" dirty="0" smtClean="0"/>
              <a:t>server</a:t>
            </a:r>
            <a:r>
              <a:rPr lang="zh-CN" altLang="en-US" dirty="0" smtClean="0"/>
              <a:t>端；根据</a:t>
            </a:r>
            <a:r>
              <a:rPr lang="en-US" altLang="zh-CN" dirty="0" err="1" smtClean="0"/>
              <a:t>url</a:t>
            </a:r>
            <a:r>
              <a:rPr lang="zh-CN" altLang="en-US" dirty="0" smtClean="0"/>
              <a:t>决定创建的是</a:t>
            </a:r>
            <a:r>
              <a:rPr lang="en-US" altLang="zh-CN" dirty="0" smtClean="0"/>
              <a:t>TCP socket</a:t>
            </a:r>
            <a:r>
              <a:rPr lang="zh-CN" altLang="en-US" dirty="0" smtClean="0"/>
              <a:t>还是</a:t>
            </a:r>
            <a:r>
              <a:rPr lang="en-US" altLang="zh-CN" dirty="0" smtClean="0"/>
              <a:t>Unix domain socket</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客户端</a:t>
            </a:r>
            <a:r>
              <a:rPr lang="en-US" altLang="zh-CN" dirty="0" smtClean="0"/>
              <a:t>socket </a:t>
            </a:r>
            <a:r>
              <a:rPr lang="en-US" altLang="zh-CN" dirty="0" err="1" smtClean="0"/>
              <a:t>CClientSocketImp</a:t>
            </a:r>
            <a:r>
              <a:rPr lang="en-US" altLang="zh-CN" dirty="0" smtClean="0"/>
              <a:t> API</a:t>
            </a:r>
            <a:r>
              <a:rPr lang="zh-CN" altLang="en-US" dirty="0" smtClean="0"/>
              <a:t>：</a:t>
            </a:r>
            <a:endParaRPr lang="en-US" altLang="zh-CN" dirty="0" smtClean="0"/>
          </a:p>
          <a:p>
            <a:pPr lvl="1"/>
            <a:r>
              <a:rPr lang="en-US" altLang="zh-CN" dirty="0" err="1" smtClean="0"/>
              <a:t>CSocketImp</a:t>
            </a:r>
            <a:r>
              <a:rPr lang="en-US" altLang="zh-CN" dirty="0" smtClean="0"/>
              <a:t> *connect()</a:t>
            </a:r>
            <a:r>
              <a:rPr lang="zh-CN" altLang="en-US" dirty="0" smtClean="0"/>
              <a:t>：连接到</a:t>
            </a:r>
            <a:r>
              <a:rPr lang="en-US" altLang="zh-CN" dirty="0" smtClean="0"/>
              <a:t>Server</a:t>
            </a:r>
            <a:r>
              <a:rPr lang="zh-CN" altLang="en-US" dirty="0" smtClean="0"/>
              <a:t>，并返回连接后的</a:t>
            </a:r>
            <a:r>
              <a:rPr lang="en-US" altLang="zh-CN" dirty="0" smtClean="0"/>
              <a:t>socket</a:t>
            </a:r>
          </a:p>
          <a:p>
            <a:r>
              <a:rPr lang="zh-CN" altLang="en-US" dirty="0" smtClean="0"/>
              <a:t>服务器端</a:t>
            </a:r>
            <a:r>
              <a:rPr lang="en-US" altLang="zh-CN" dirty="0" smtClean="0"/>
              <a:t>socket </a:t>
            </a:r>
            <a:r>
              <a:rPr lang="en-US" altLang="zh-CN" dirty="0" err="1" smtClean="0"/>
              <a:t>CServerSocketImp</a:t>
            </a:r>
            <a:r>
              <a:rPr lang="en-US" altLang="zh-CN" dirty="0" smtClean="0"/>
              <a:t> API</a:t>
            </a:r>
            <a:r>
              <a:rPr lang="zh-CN" altLang="en-US" dirty="0" smtClean="0"/>
              <a:t>：</a:t>
            </a:r>
            <a:endParaRPr lang="en-US" altLang="zh-CN" dirty="0" smtClean="0"/>
          </a:p>
          <a:p>
            <a:pPr lvl="1"/>
            <a:r>
              <a:rPr lang="en-US" altLang="zh-CN" dirty="0" err="1" smtClean="0"/>
              <a:t>bool</a:t>
            </a:r>
            <a:r>
              <a:rPr lang="en-US" altLang="zh-CN" dirty="0" smtClean="0"/>
              <a:t> bind()</a:t>
            </a:r>
            <a:r>
              <a:rPr lang="zh-CN" altLang="en-US" dirty="0" smtClean="0"/>
              <a:t>：绑定地址</a:t>
            </a:r>
            <a:endParaRPr lang="en-US" altLang="zh-CN" dirty="0" smtClean="0"/>
          </a:p>
          <a:p>
            <a:pPr lvl="1"/>
            <a:r>
              <a:rPr lang="en-US" altLang="zh-CN" dirty="0" err="1" smtClean="0"/>
              <a:t>CSocketImp</a:t>
            </a:r>
            <a:r>
              <a:rPr lang="en-US" altLang="zh-CN" dirty="0" smtClean="0"/>
              <a:t> *accept()</a:t>
            </a:r>
            <a:r>
              <a:rPr lang="zh-CN" altLang="en-US" dirty="0" smtClean="0"/>
              <a:t>：接收</a:t>
            </a:r>
            <a:r>
              <a:rPr lang="en-US" altLang="zh-CN" dirty="0" smtClean="0"/>
              <a:t>Client</a:t>
            </a:r>
            <a:r>
              <a:rPr lang="zh-CN" altLang="en-US" dirty="0" smtClean="0"/>
              <a:t>的连接，并返回连接的</a:t>
            </a:r>
            <a:r>
              <a:rPr lang="en-US" altLang="zh-CN" dirty="0" smtClean="0"/>
              <a:t>socket</a:t>
            </a:r>
          </a:p>
          <a:p>
            <a:r>
              <a:rPr lang="en-US" altLang="zh-CN" dirty="0" smtClean="0"/>
              <a:t>Socket </a:t>
            </a:r>
            <a:r>
              <a:rPr lang="en-US" altLang="zh-CN" dirty="0" err="1" smtClean="0"/>
              <a:t>CSocketImp</a:t>
            </a:r>
            <a:r>
              <a:rPr lang="en-US" altLang="zh-CN" dirty="0" smtClean="0"/>
              <a:t> API</a:t>
            </a:r>
            <a:r>
              <a:rPr lang="zh-CN" altLang="en-US" dirty="0" smtClean="0"/>
              <a:t>：</a:t>
            </a:r>
            <a:endParaRPr lang="en-US" altLang="zh-CN" dirty="0" smtClean="0"/>
          </a:p>
          <a:p>
            <a:pPr lvl="1"/>
            <a:r>
              <a:rPr lang="en-US" altLang="zh-CN" dirty="0" smtClean="0"/>
              <a:t>send(const uint8_t *data, int32_t size)</a:t>
            </a:r>
            <a:r>
              <a:rPr lang="zh-CN" altLang="en-US" dirty="0" smtClean="0"/>
              <a:t>：从</a:t>
            </a:r>
            <a:r>
              <a:rPr lang="en-US" altLang="zh-CN" dirty="0" smtClean="0"/>
              <a:t>data</a:t>
            </a:r>
            <a:r>
              <a:rPr lang="zh-CN" altLang="en-US" dirty="0" smtClean="0"/>
              <a:t>里取出大小为</a:t>
            </a:r>
            <a:r>
              <a:rPr lang="en-US" altLang="zh-CN" dirty="0" smtClean="0"/>
              <a:t>size</a:t>
            </a:r>
            <a:r>
              <a:rPr lang="zh-CN" altLang="en-US" dirty="0" smtClean="0"/>
              <a:t>的数据发给对方</a:t>
            </a:r>
            <a:endParaRPr lang="en-US" altLang="zh-CN" dirty="0" smtClean="0"/>
          </a:p>
          <a:p>
            <a:pPr lvl="1"/>
            <a:r>
              <a:rPr lang="en-US" altLang="zh-CN" dirty="0" err="1" smtClean="0"/>
              <a:t>recv</a:t>
            </a:r>
            <a:r>
              <a:rPr lang="en-US" altLang="zh-CN" dirty="0" smtClean="0"/>
              <a:t>(uint8_t *data, int32_t size)</a:t>
            </a:r>
            <a:r>
              <a:rPr lang="zh-CN" altLang="en-US" dirty="0" smtClean="0"/>
              <a:t>：接收对方的数据，存储在</a:t>
            </a:r>
            <a:r>
              <a:rPr lang="en-US" altLang="zh-CN" dirty="0" smtClean="0"/>
              <a:t>data</a:t>
            </a:r>
            <a:r>
              <a:rPr lang="zh-CN" altLang="en-US" dirty="0" smtClean="0"/>
              <a:t>里，总数不超过</a:t>
            </a:r>
            <a:r>
              <a:rPr lang="en-US" altLang="zh-CN" dirty="0" smtClean="0"/>
              <a:t>size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 Loop</a:t>
            </a:r>
            <a:endParaRPr lang="zh-CN" altLang="en-US" dirty="0"/>
          </a:p>
        </p:txBody>
      </p:sp>
      <p:sp>
        <p:nvSpPr>
          <p:cNvPr id="3" name="内容占位符 2"/>
          <p:cNvSpPr>
            <a:spLocks noGrp="1"/>
          </p:cNvSpPr>
          <p:nvPr>
            <p:ph idx="1"/>
          </p:nvPr>
        </p:nvSpPr>
        <p:spPr/>
        <p:txBody>
          <a:bodyPr/>
          <a:lstStyle/>
          <a:p>
            <a:r>
              <a:rPr lang="zh-CN" altLang="en-US" dirty="0" smtClean="0"/>
              <a:t>线程的主循环，分为两类：</a:t>
            </a:r>
            <a:endParaRPr lang="en-US" altLang="zh-CN" dirty="0" smtClean="0"/>
          </a:p>
          <a:p>
            <a:pPr lvl="1"/>
            <a:r>
              <a:rPr lang="en-US" altLang="zh-CN" dirty="0" err="1" smtClean="0"/>
              <a:t>CThreadEventLoop</a:t>
            </a:r>
            <a:r>
              <a:rPr lang="en-US" altLang="zh-CN" dirty="0" smtClean="0"/>
              <a:t> – </a:t>
            </a:r>
            <a:r>
              <a:rPr lang="zh-CN" altLang="en-US" dirty="0" smtClean="0"/>
              <a:t>基于</a:t>
            </a:r>
            <a:r>
              <a:rPr lang="en-US" altLang="zh-CN" dirty="0" smtClean="0"/>
              <a:t>Semaphore</a:t>
            </a:r>
            <a:r>
              <a:rPr lang="zh-CN" altLang="en-US" dirty="0" smtClean="0"/>
              <a:t>实现，能够处理</a:t>
            </a:r>
            <a:r>
              <a:rPr lang="en-US" altLang="zh-CN" dirty="0" smtClean="0"/>
              <a:t>Job</a:t>
            </a:r>
            <a:r>
              <a:rPr lang="zh-CN" altLang="en-US" dirty="0" smtClean="0"/>
              <a:t>和</a:t>
            </a:r>
            <a:r>
              <a:rPr lang="en-US" altLang="zh-CN" dirty="0" smtClean="0"/>
              <a:t>Timer</a:t>
            </a:r>
          </a:p>
          <a:p>
            <a:pPr lvl="1"/>
            <a:r>
              <a:rPr lang="en-US" altLang="zh-CN" dirty="0" err="1" smtClean="0"/>
              <a:t>CFdEventLoop</a:t>
            </a:r>
            <a:r>
              <a:rPr lang="en-US" altLang="zh-CN" dirty="0" smtClean="0"/>
              <a:t> – </a:t>
            </a:r>
            <a:r>
              <a:rPr lang="zh-CN" altLang="en-US" dirty="0" smtClean="0"/>
              <a:t>基于</a:t>
            </a:r>
            <a:r>
              <a:rPr lang="en-US" altLang="zh-CN" dirty="0" smtClean="0"/>
              <a:t>select()</a:t>
            </a:r>
            <a:r>
              <a:rPr lang="zh-CN" altLang="en-US" dirty="0" smtClean="0"/>
              <a:t>实现，除了</a:t>
            </a:r>
            <a:r>
              <a:rPr lang="en-US" altLang="zh-CN" dirty="0" smtClean="0"/>
              <a:t>Job</a:t>
            </a:r>
            <a:r>
              <a:rPr lang="zh-CN" altLang="en-US" dirty="0" smtClean="0"/>
              <a:t>和</a:t>
            </a:r>
            <a:r>
              <a:rPr lang="en-US" altLang="zh-CN" dirty="0" smtClean="0"/>
              <a:t>Timer</a:t>
            </a:r>
            <a:r>
              <a:rPr lang="zh-CN" altLang="en-US" dirty="0" smtClean="0"/>
              <a:t>，还能运行</a:t>
            </a:r>
            <a:r>
              <a:rPr lang="en-US" altLang="zh-CN" dirty="0" smtClean="0"/>
              <a:t>Watch</a:t>
            </a:r>
            <a:r>
              <a:rPr lang="zh-CN" altLang="en-US" dirty="0" smtClean="0"/>
              <a:t>处理文件读写通知</a:t>
            </a:r>
            <a:endParaRPr lang="en-US" altLang="zh-CN" dirty="0" smtClean="0"/>
          </a:p>
          <a:p>
            <a:r>
              <a:rPr lang="en-US" altLang="zh-CN" dirty="0" err="1" smtClean="0"/>
              <a:t>EventLoop</a:t>
            </a:r>
            <a:r>
              <a:rPr lang="zh-CN" altLang="en-US" dirty="0" smtClean="0"/>
              <a:t>通常不会直接使用，而是被</a:t>
            </a:r>
            <a:r>
              <a:rPr lang="en-US" altLang="zh-CN" dirty="0" err="1" smtClean="0"/>
              <a:t>CBaseWorker</a:t>
            </a:r>
            <a:r>
              <a:rPr lang="zh-CN" altLang="en-US" dirty="0" smtClean="0"/>
              <a:t>封装成</a:t>
            </a:r>
            <a:r>
              <a:rPr lang="en-US" altLang="zh-CN" dirty="0" smtClean="0"/>
              <a:t>worker</a:t>
            </a:r>
            <a:r>
              <a:rPr lang="zh-CN" altLang="en-US" dirty="0" smtClean="0"/>
              <a:t>来使用</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高级平台抽象层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高级平台抽象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高级平台抽象基于基础平台抽象层，提出基于多线程的进程开发模型，包括如下组件：</a:t>
            </a:r>
            <a:endParaRPr lang="en-US" altLang="zh-CN" dirty="0" smtClean="0"/>
          </a:p>
          <a:p>
            <a:pPr lvl="1"/>
            <a:r>
              <a:rPr lang="en-US" altLang="zh-CN" dirty="0" smtClean="0"/>
              <a:t>Worker (</a:t>
            </a:r>
            <a:r>
              <a:rPr lang="en-US" altLang="zh-CN" dirty="0" err="1" smtClean="0"/>
              <a:t>CBaseWorker.h</a:t>
            </a:r>
            <a:r>
              <a:rPr lang="en-US" altLang="zh-CN" dirty="0" smtClean="0"/>
              <a:t>)</a:t>
            </a:r>
          </a:p>
          <a:p>
            <a:pPr lvl="1"/>
            <a:r>
              <a:rPr lang="en-US" altLang="zh-CN" dirty="0" smtClean="0"/>
              <a:t>Timer (</a:t>
            </a:r>
            <a:r>
              <a:rPr lang="en-US" altLang="zh-CN" dirty="0" err="1" smtClean="0"/>
              <a:t>CBaseTimer.h</a:t>
            </a:r>
            <a:r>
              <a:rPr lang="en-US" altLang="zh-CN" dirty="0" smtClean="0"/>
              <a:t>)</a:t>
            </a:r>
          </a:p>
          <a:p>
            <a:pPr lvl="1"/>
            <a:r>
              <a:rPr lang="en-US" altLang="zh-CN" dirty="0" smtClean="0"/>
              <a:t>Watch (</a:t>
            </a:r>
            <a:r>
              <a:rPr lang="en-US" altLang="zh-CN" dirty="0" err="1" smtClean="0"/>
              <a:t>CBaseWatch.h</a:t>
            </a:r>
            <a:r>
              <a:rPr lang="en-US" altLang="zh-CN" dirty="0" smtClean="0"/>
              <a:t>/</a:t>
            </a:r>
            <a:r>
              <a:rPr lang="en-US" altLang="zh-CN" dirty="0" err="1" smtClean="0"/>
              <a:t>CMethodWatch.h</a:t>
            </a:r>
            <a:r>
              <a:rPr lang="en-US" altLang="zh-CN" dirty="0" smtClean="0"/>
              <a:t>)</a:t>
            </a:r>
          </a:p>
          <a:p>
            <a:pPr lvl="1"/>
            <a:r>
              <a:rPr lang="en-US" altLang="zh-CN" dirty="0" smtClean="0"/>
              <a:t>Job (</a:t>
            </a:r>
            <a:r>
              <a:rPr lang="en-US" altLang="zh-CN" dirty="0" err="1" smtClean="0"/>
              <a:t>CBaseJob.h</a:t>
            </a:r>
            <a:r>
              <a:rPr lang="en-US" altLang="zh-CN" dirty="0" smtClean="0"/>
              <a:t>/</a:t>
            </a:r>
            <a:r>
              <a:rPr lang="en-US" altLang="zh-CN" dirty="0" err="1" smtClean="0"/>
              <a:t>CMethodJob.h</a:t>
            </a:r>
            <a:r>
              <a:rPr lang="en-US" altLang="zh-CN" dirty="0" smtClean="0"/>
              <a:t>)</a:t>
            </a:r>
          </a:p>
          <a:p>
            <a:pPr lvl="1"/>
            <a:r>
              <a:rPr lang="en-US" altLang="zh-CN" dirty="0" smtClean="0"/>
              <a:t>Notification (</a:t>
            </a:r>
            <a:r>
              <a:rPr lang="en-US" altLang="zh-CN" dirty="0" err="1" smtClean="0"/>
              <a:t>CBaseNotification.h</a:t>
            </a:r>
            <a:r>
              <a:rPr lang="en-US" altLang="zh-CN" dirty="0" smtClean="0"/>
              <a:t>/</a:t>
            </a:r>
            <a:r>
              <a:rPr lang="en-US" altLang="zh-CN" dirty="0" err="1" smtClean="0"/>
              <a:t>CMethodNotification.h</a:t>
            </a:r>
            <a:r>
              <a:rPr lang="en-US" altLang="zh-CN" dirty="0" smtClean="0"/>
              <a:t>/</a:t>
            </a:r>
            <a:r>
              <a:rPr lang="en-US" altLang="zh-CN" dirty="0" err="1" smtClean="0"/>
              <a:t>CBaseNotificationCenter.h</a:t>
            </a:r>
            <a:r>
              <a:rPr lang="en-US" altLang="zh-CN" dirty="0" smtClean="0"/>
              <a:t>)</a:t>
            </a:r>
          </a:p>
          <a:p>
            <a:r>
              <a:rPr lang="zh-CN" altLang="en-US" dirty="0" smtClean="0"/>
              <a:t>高级平台抽象层也是</a:t>
            </a:r>
            <a:r>
              <a:rPr lang="en-US" altLang="zh-CN" dirty="0" err="1" smtClean="0"/>
              <a:t>FDBus</a:t>
            </a:r>
            <a:r>
              <a:rPr lang="zh-CN" altLang="en-US" dirty="0" smtClean="0"/>
              <a:t>实现的基础</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Job - </a:t>
            </a:r>
            <a:r>
              <a:rPr lang="en-US" altLang="zh-CN" dirty="0" err="1" smtClean="0"/>
              <a:t>CBaseJob</a:t>
            </a:r>
            <a:endParaRPr lang="zh-CN" altLang="en-US" dirty="0"/>
          </a:p>
        </p:txBody>
      </p:sp>
      <p:sp>
        <p:nvSpPr>
          <p:cNvPr id="3" name="内容占位符 2"/>
          <p:cNvSpPr>
            <a:spLocks noGrp="1"/>
          </p:cNvSpPr>
          <p:nvPr>
            <p:ph idx="1"/>
          </p:nvPr>
        </p:nvSpPr>
        <p:spPr>
          <a:xfrm>
            <a:off x="323528" y="1600200"/>
            <a:ext cx="8496944" cy="4421088"/>
          </a:xfrm>
        </p:spPr>
        <p:txBody>
          <a:bodyPr>
            <a:normAutofit fontScale="70000" lnSpcReduction="20000"/>
          </a:bodyPr>
          <a:lstStyle/>
          <a:p>
            <a:r>
              <a:rPr lang="en-US" altLang="zh-CN" dirty="0" smtClean="0"/>
              <a:t>Job</a:t>
            </a:r>
            <a:r>
              <a:rPr lang="zh-CN" altLang="en-US" dirty="0" smtClean="0"/>
              <a:t>是可以在</a:t>
            </a:r>
            <a:r>
              <a:rPr lang="en-US" altLang="zh-CN" dirty="0" smtClean="0"/>
              <a:t>Worker</a:t>
            </a:r>
            <a:r>
              <a:rPr lang="zh-CN" altLang="en-US" dirty="0" smtClean="0"/>
              <a:t>上运行的对象。</a:t>
            </a:r>
            <a:r>
              <a:rPr lang="en-US" altLang="zh-CN" dirty="0" smtClean="0"/>
              <a:t>Job</a:t>
            </a:r>
            <a:r>
              <a:rPr lang="zh-CN" altLang="en-US" dirty="0" smtClean="0"/>
              <a:t>被提交到</a:t>
            </a:r>
            <a:r>
              <a:rPr lang="en-US" altLang="zh-CN" dirty="0" smtClean="0"/>
              <a:t>Worker</a:t>
            </a:r>
            <a:r>
              <a:rPr lang="zh-CN" altLang="en-US" dirty="0" smtClean="0"/>
              <a:t>的普通或紧急队列，按</a:t>
            </a:r>
            <a:r>
              <a:rPr lang="en-US" altLang="zh-CN" dirty="0" smtClean="0"/>
              <a:t>FIFO</a:t>
            </a:r>
            <a:r>
              <a:rPr lang="zh-CN" altLang="en-US" dirty="0" smtClean="0"/>
              <a:t>方式处理</a:t>
            </a:r>
            <a:endParaRPr lang="en-US" altLang="zh-CN" dirty="0" smtClean="0"/>
          </a:p>
          <a:p>
            <a:r>
              <a:rPr lang="zh-CN" altLang="en-US" dirty="0" smtClean="0"/>
              <a:t>提交给</a:t>
            </a:r>
            <a:r>
              <a:rPr lang="en-US" altLang="zh-CN" dirty="0" smtClean="0"/>
              <a:t>Worker</a:t>
            </a:r>
            <a:r>
              <a:rPr lang="zh-CN" altLang="en-US" dirty="0" smtClean="0"/>
              <a:t>运行的</a:t>
            </a:r>
            <a:r>
              <a:rPr lang="en-US" altLang="zh-CN" dirty="0" smtClean="0"/>
              <a:t>Job</a:t>
            </a:r>
            <a:r>
              <a:rPr lang="zh-CN" altLang="en-US" dirty="0" smtClean="0"/>
              <a:t>必须是用</a:t>
            </a:r>
            <a:r>
              <a:rPr lang="en-US" altLang="zh-CN" dirty="0" smtClean="0"/>
              <a:t>new</a:t>
            </a:r>
            <a:r>
              <a:rPr lang="zh-CN" altLang="en-US" dirty="0" smtClean="0"/>
              <a:t>创建的堆上对象，不能是栈或</a:t>
            </a:r>
            <a:r>
              <a:rPr lang="en-US" altLang="zh-CN" dirty="0" smtClean="0"/>
              <a:t>data</a:t>
            </a:r>
            <a:r>
              <a:rPr lang="zh-CN" altLang="en-US" dirty="0" smtClean="0"/>
              <a:t>区对象。这是因为</a:t>
            </a:r>
            <a:r>
              <a:rPr lang="en-US" altLang="zh-CN" dirty="0" smtClean="0"/>
              <a:t>Worker</a:t>
            </a:r>
            <a:r>
              <a:rPr lang="zh-CN" altLang="en-US" dirty="0" smtClean="0"/>
              <a:t>会负责销毁处理完毕的</a:t>
            </a:r>
            <a:r>
              <a:rPr lang="en-US" altLang="zh-CN" dirty="0" smtClean="0"/>
              <a:t>Job</a:t>
            </a:r>
            <a:r>
              <a:rPr lang="zh-CN" altLang="en-US" dirty="0" smtClean="0"/>
              <a:t>。</a:t>
            </a:r>
            <a:endParaRPr lang="en-US" altLang="zh-CN" dirty="0" smtClean="0"/>
          </a:p>
          <a:p>
            <a:r>
              <a:rPr lang="en-US" altLang="zh-CN" dirty="0" smtClean="0"/>
              <a:t>Job</a:t>
            </a:r>
            <a:r>
              <a:rPr lang="zh-CN" altLang="en-US" dirty="0" smtClean="0"/>
              <a:t>的生命周期通过</a:t>
            </a:r>
            <a:r>
              <a:rPr lang="en-US" altLang="zh-CN" dirty="0" err="1" smtClean="0"/>
              <a:t>shared_ptr</a:t>
            </a:r>
            <a:r>
              <a:rPr lang="zh-CN" altLang="en-US" dirty="0" smtClean="0"/>
              <a:t>管理：当</a:t>
            </a:r>
            <a:r>
              <a:rPr lang="en-US" altLang="zh-CN" dirty="0" smtClean="0"/>
              <a:t>Job</a:t>
            </a:r>
            <a:r>
              <a:rPr lang="zh-CN" altLang="en-US" dirty="0" smtClean="0"/>
              <a:t>位于队列中时引用计数加</a:t>
            </a:r>
            <a:r>
              <a:rPr lang="en-US" altLang="zh-CN" dirty="0" smtClean="0"/>
              <a:t>1</a:t>
            </a:r>
            <a:r>
              <a:rPr lang="zh-CN" altLang="en-US" dirty="0" smtClean="0"/>
              <a:t>；当</a:t>
            </a:r>
            <a:r>
              <a:rPr lang="en-US" altLang="zh-CN" dirty="0" smtClean="0"/>
              <a:t>Job</a:t>
            </a:r>
            <a:r>
              <a:rPr lang="zh-CN" altLang="en-US" dirty="0" smtClean="0"/>
              <a:t>运行完毕引用计数减</a:t>
            </a:r>
            <a:r>
              <a:rPr lang="en-US" altLang="zh-CN" dirty="0" smtClean="0"/>
              <a:t>1</a:t>
            </a:r>
            <a:r>
              <a:rPr lang="zh-CN" altLang="en-US" dirty="0" smtClean="0"/>
              <a:t>。当引用计数为</a:t>
            </a:r>
            <a:r>
              <a:rPr lang="en-US" altLang="zh-CN" dirty="0" smtClean="0"/>
              <a:t>0</a:t>
            </a:r>
            <a:r>
              <a:rPr lang="zh-CN" altLang="en-US" dirty="0" smtClean="0"/>
              <a:t>时销毁该</a:t>
            </a:r>
            <a:r>
              <a:rPr lang="en-US" altLang="zh-CN" dirty="0" smtClean="0"/>
              <a:t>Job</a:t>
            </a:r>
            <a:r>
              <a:rPr lang="zh-CN" altLang="en-US" dirty="0" smtClean="0"/>
              <a:t>。</a:t>
            </a:r>
            <a:endParaRPr lang="en-US" altLang="zh-CN" dirty="0" smtClean="0"/>
          </a:p>
          <a:p>
            <a:r>
              <a:rPr lang="en-US" altLang="zh-CN" dirty="0" smtClean="0"/>
              <a:t>Job</a:t>
            </a:r>
            <a:r>
              <a:rPr lang="zh-CN" altLang="en-US" dirty="0" smtClean="0"/>
              <a:t>的提交分为同步方式和异步方式：同步方式时，</a:t>
            </a:r>
            <a:r>
              <a:rPr lang="en-US" altLang="zh-CN" dirty="0" smtClean="0"/>
              <a:t>Job</a:t>
            </a:r>
            <a:r>
              <a:rPr lang="zh-CN" altLang="en-US" dirty="0" smtClean="0"/>
              <a:t>提交给</a:t>
            </a:r>
            <a:r>
              <a:rPr lang="en-US" altLang="zh-CN" dirty="0" smtClean="0"/>
              <a:t>Worker</a:t>
            </a:r>
            <a:r>
              <a:rPr lang="zh-CN" altLang="en-US" dirty="0" smtClean="0"/>
              <a:t>后，会一直阻塞直到</a:t>
            </a:r>
            <a:r>
              <a:rPr lang="en-US" altLang="zh-CN" dirty="0" smtClean="0"/>
              <a:t>Job</a:t>
            </a:r>
            <a:r>
              <a:rPr lang="zh-CN" altLang="en-US" dirty="0" smtClean="0"/>
              <a:t>运行完毕；异步方式下，</a:t>
            </a:r>
            <a:r>
              <a:rPr lang="en-US" altLang="zh-CN" dirty="0" smtClean="0"/>
              <a:t>Job</a:t>
            </a:r>
            <a:r>
              <a:rPr lang="zh-CN" altLang="en-US" dirty="0" smtClean="0"/>
              <a:t>一旦提交立刻返回，不会阻塞。</a:t>
            </a:r>
            <a:endParaRPr lang="en-US" altLang="zh-CN" dirty="0" smtClean="0"/>
          </a:p>
          <a:p>
            <a:r>
              <a:rPr lang="en-US" altLang="zh-CN" dirty="0" smtClean="0"/>
              <a:t>Job</a:t>
            </a:r>
            <a:r>
              <a:rPr lang="zh-CN" altLang="en-US" dirty="0" smtClean="0"/>
              <a:t>提供以下虚函数供扩展：</a:t>
            </a:r>
            <a:endParaRPr lang="en-US" altLang="zh-CN" dirty="0" smtClean="0"/>
          </a:p>
          <a:p>
            <a:pPr lvl="1"/>
            <a:r>
              <a:rPr lang="en-US" altLang="zh-CN" dirty="0" smtClean="0"/>
              <a:t>void run(</a:t>
            </a:r>
            <a:r>
              <a:rPr lang="en-US" altLang="zh-CN" dirty="0" err="1" smtClean="0"/>
              <a:t>CBaseWorker</a:t>
            </a:r>
            <a:r>
              <a:rPr lang="en-US" altLang="zh-CN" dirty="0" smtClean="0"/>
              <a:t> *worker, </a:t>
            </a:r>
            <a:r>
              <a:rPr lang="en-US" altLang="zh-CN" dirty="0" err="1" smtClean="0"/>
              <a:t>Ptr</a:t>
            </a:r>
            <a:r>
              <a:rPr lang="en-US" altLang="zh-CN" dirty="0" smtClean="0"/>
              <a:t> &amp;ref)</a:t>
            </a:r>
            <a:r>
              <a:rPr lang="zh-CN" altLang="en-US" dirty="0" smtClean="0"/>
              <a:t>：</a:t>
            </a:r>
            <a:r>
              <a:rPr lang="en-US" altLang="zh-CN" dirty="0" smtClean="0"/>
              <a:t>Job</a:t>
            </a:r>
            <a:r>
              <a:rPr lang="zh-CN" altLang="en-US" dirty="0" smtClean="0"/>
              <a:t>的执行体，被</a:t>
            </a:r>
            <a:r>
              <a:rPr lang="en-US" altLang="zh-CN" dirty="0" smtClean="0"/>
              <a:t>Worker</a:t>
            </a:r>
            <a:r>
              <a:rPr lang="zh-CN" altLang="en-US" dirty="0" smtClean="0"/>
              <a:t>调用，在</a:t>
            </a:r>
            <a:r>
              <a:rPr lang="en-US" altLang="zh-CN" dirty="0" smtClean="0"/>
              <a:t>Worker</a:t>
            </a:r>
            <a:r>
              <a:rPr lang="zh-CN" altLang="en-US" dirty="0" smtClean="0"/>
              <a:t>线程中运行。</a:t>
            </a:r>
            <a:r>
              <a:rPr lang="en-US" altLang="zh-CN" dirty="0" smtClean="0"/>
              <a:t>worker</a:t>
            </a:r>
            <a:r>
              <a:rPr lang="zh-CN" altLang="en-US" dirty="0" smtClean="0"/>
              <a:t>为运行该</a:t>
            </a:r>
            <a:r>
              <a:rPr lang="en-US" altLang="zh-CN" dirty="0" smtClean="0"/>
              <a:t>Job</a:t>
            </a:r>
            <a:r>
              <a:rPr lang="zh-CN" altLang="en-US" dirty="0" smtClean="0"/>
              <a:t>的</a:t>
            </a:r>
            <a:r>
              <a:rPr lang="en-US" altLang="zh-CN" dirty="0" smtClean="0"/>
              <a:t>Worker</a:t>
            </a:r>
            <a:r>
              <a:rPr lang="zh-CN" altLang="en-US" dirty="0" smtClean="0"/>
              <a:t>，</a:t>
            </a:r>
            <a:r>
              <a:rPr lang="en-US" altLang="zh-CN" dirty="0" smtClean="0"/>
              <a:t>ref</a:t>
            </a:r>
            <a:r>
              <a:rPr lang="zh-CN" altLang="en-US" dirty="0" smtClean="0"/>
              <a:t>为</a:t>
            </a:r>
            <a:r>
              <a:rPr lang="en-US" altLang="zh-CN" dirty="0" smtClean="0"/>
              <a:t>Job</a:t>
            </a:r>
            <a:r>
              <a:rPr lang="zh-CN" altLang="en-US" dirty="0" smtClean="0"/>
              <a:t>的引用，用于控制</a:t>
            </a:r>
            <a:r>
              <a:rPr lang="en-US" altLang="zh-CN" dirty="0" smtClean="0"/>
              <a:t>Job</a:t>
            </a:r>
            <a:r>
              <a:rPr lang="zh-CN" altLang="en-US" dirty="0" smtClean="0"/>
              <a:t>的生命周期。如果在</a:t>
            </a:r>
            <a:r>
              <a:rPr lang="en-US" altLang="zh-CN" dirty="0" smtClean="0"/>
              <a:t>run()</a:t>
            </a:r>
            <a:r>
              <a:rPr lang="zh-CN" altLang="en-US" dirty="0" smtClean="0"/>
              <a:t>增加该引用则</a:t>
            </a:r>
            <a:r>
              <a:rPr lang="en-US" altLang="zh-CN" dirty="0" smtClean="0"/>
              <a:t>Worker</a:t>
            </a:r>
            <a:r>
              <a:rPr lang="zh-CN" altLang="en-US" dirty="0" smtClean="0"/>
              <a:t>处理完</a:t>
            </a:r>
            <a:r>
              <a:rPr lang="en-US" altLang="zh-CN" dirty="0" smtClean="0"/>
              <a:t>Job</a:t>
            </a:r>
            <a:r>
              <a:rPr lang="zh-CN" altLang="en-US" dirty="0" smtClean="0"/>
              <a:t>，对引用计数减</a:t>
            </a:r>
            <a:r>
              <a:rPr lang="en-US" altLang="zh-CN" dirty="0" smtClean="0"/>
              <a:t>1</a:t>
            </a:r>
            <a:r>
              <a:rPr lang="zh-CN" altLang="en-US" dirty="0" smtClean="0"/>
              <a:t>时由于不为</a:t>
            </a:r>
            <a:r>
              <a:rPr lang="en-US" altLang="zh-CN" dirty="0" smtClean="0"/>
              <a:t>0</a:t>
            </a:r>
            <a:r>
              <a:rPr lang="zh-CN" altLang="en-US" dirty="0" smtClean="0"/>
              <a:t>，不会释放该</a:t>
            </a:r>
            <a:r>
              <a:rPr lang="en-US" altLang="zh-CN" dirty="0" smtClean="0"/>
              <a:t>Job</a:t>
            </a:r>
            <a:r>
              <a:rPr lang="zh-CN" altLang="en-US" dirty="0" smtClean="0"/>
              <a:t>。</a:t>
            </a:r>
            <a:endParaRPr lang="en-US" altLang="zh-CN" dirty="0" smtClean="0"/>
          </a:p>
          <a:p>
            <a:pPr lvl="1"/>
            <a:r>
              <a:rPr lang="en-US" altLang="zh-CN" dirty="0" err="1" smtClean="0"/>
              <a:t>forceRun</a:t>
            </a:r>
            <a:r>
              <a:rPr lang="en-US" altLang="zh-CN" dirty="0" smtClean="0"/>
              <a:t>(</a:t>
            </a:r>
            <a:r>
              <a:rPr lang="en-US" altLang="zh-CN" dirty="0" err="1" smtClean="0"/>
              <a:t>bool</a:t>
            </a:r>
            <a:r>
              <a:rPr lang="en-US" altLang="zh-CN" dirty="0" smtClean="0"/>
              <a:t> force)</a:t>
            </a:r>
            <a:r>
              <a:rPr lang="zh-CN" altLang="en-US" dirty="0" smtClean="0"/>
              <a:t>：如果</a:t>
            </a:r>
            <a:r>
              <a:rPr lang="en-US" altLang="zh-CN" dirty="0" smtClean="0"/>
              <a:t>force</a:t>
            </a:r>
            <a:r>
              <a:rPr lang="zh-CN" altLang="en-US" dirty="0" smtClean="0"/>
              <a:t>为</a:t>
            </a:r>
            <a:r>
              <a:rPr lang="en-US" altLang="zh-CN" dirty="0" smtClean="0"/>
              <a:t>true</a:t>
            </a:r>
            <a:r>
              <a:rPr lang="zh-CN" altLang="en-US" dirty="0" smtClean="0"/>
              <a:t>表明该</a:t>
            </a:r>
            <a:r>
              <a:rPr lang="en-US" altLang="zh-CN" dirty="0" smtClean="0"/>
              <a:t>Job</a:t>
            </a:r>
            <a:r>
              <a:rPr lang="zh-CN" altLang="en-US" dirty="0" smtClean="0"/>
              <a:t>不能被丢弃</a:t>
            </a:r>
            <a:r>
              <a:rPr lang="en-US" altLang="zh-CN" dirty="0" smtClean="0"/>
              <a:t>(</a:t>
            </a:r>
            <a:r>
              <a:rPr lang="zh-CN" altLang="en-US" dirty="0" smtClean="0"/>
              <a:t>见后</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功能和特性</a:t>
            </a:r>
            <a:endParaRPr lang="zh-CN" altLang="en-US" dirty="0"/>
          </a:p>
        </p:txBody>
      </p:sp>
      <p:sp>
        <p:nvSpPr>
          <p:cNvPr id="3" name="内容占位符 2"/>
          <p:cNvSpPr>
            <a:spLocks noGrp="1"/>
          </p:cNvSpPr>
          <p:nvPr>
            <p:ph idx="1"/>
          </p:nvPr>
        </p:nvSpPr>
        <p:spPr>
          <a:xfrm>
            <a:off x="457200" y="1628800"/>
            <a:ext cx="8363272" cy="4925144"/>
          </a:xfrm>
        </p:spPr>
        <p:txBody>
          <a:bodyPr>
            <a:normAutofit fontScale="70000" lnSpcReduction="20000"/>
          </a:bodyPr>
          <a:lstStyle/>
          <a:p>
            <a:r>
              <a:rPr lang="zh-CN" altLang="en-US" dirty="0" smtClean="0"/>
              <a:t>分布式：基于</a:t>
            </a:r>
            <a:r>
              <a:rPr lang="en-US" altLang="zh-CN" dirty="0" smtClean="0"/>
              <a:t>TCP socket</a:t>
            </a:r>
            <a:r>
              <a:rPr lang="zh-CN" altLang="en-US" dirty="0" smtClean="0"/>
              <a:t>和</a:t>
            </a:r>
            <a:r>
              <a:rPr lang="en-US" altLang="zh-CN" dirty="0" smtClean="0"/>
              <a:t>Unix Domain socket</a:t>
            </a:r>
            <a:r>
              <a:rPr lang="zh-CN" altLang="en-US" dirty="0" smtClean="0"/>
              <a:t>，既可用于本地</a:t>
            </a:r>
            <a:r>
              <a:rPr lang="en-US" altLang="zh-CN" dirty="0" smtClean="0"/>
              <a:t>IPC</a:t>
            </a:r>
            <a:r>
              <a:rPr lang="zh-CN" altLang="en-US" dirty="0" smtClean="0"/>
              <a:t>，也支持网络节点之间的</a:t>
            </a:r>
            <a:r>
              <a:rPr lang="en-US" altLang="zh-CN" dirty="0" smtClean="0"/>
              <a:t>IPC</a:t>
            </a:r>
          </a:p>
          <a:p>
            <a:r>
              <a:rPr lang="zh-CN" altLang="en-US" dirty="0" smtClean="0"/>
              <a:t>跨平台：目前已在</a:t>
            </a:r>
            <a:r>
              <a:rPr lang="en-US" altLang="zh-CN" dirty="0" smtClean="0"/>
              <a:t>Windows</a:t>
            </a:r>
            <a:r>
              <a:rPr lang="zh-CN" altLang="en-US" dirty="0" smtClean="0"/>
              <a:t>，</a:t>
            </a:r>
            <a:r>
              <a:rPr lang="en-US" altLang="zh-CN" dirty="0" smtClean="0"/>
              <a:t>Linux</a:t>
            </a:r>
            <a:r>
              <a:rPr lang="zh-CN" altLang="en-US" dirty="0" smtClean="0"/>
              <a:t>和</a:t>
            </a:r>
            <a:r>
              <a:rPr lang="en-US" altLang="zh-CN" dirty="0" smtClean="0"/>
              <a:t>QNX</a:t>
            </a:r>
            <a:r>
              <a:rPr lang="zh-CN" altLang="en-US" dirty="0" smtClean="0"/>
              <a:t>上验证</a:t>
            </a:r>
            <a:endParaRPr lang="en-US" altLang="zh-CN" dirty="0" smtClean="0"/>
          </a:p>
          <a:p>
            <a:r>
              <a:rPr lang="zh-CN" altLang="en-US" dirty="0" smtClean="0"/>
              <a:t>高性能：点对点直接通信，不通过中央</a:t>
            </a:r>
            <a:r>
              <a:rPr lang="en-US" altLang="zh-CN" dirty="0" smtClean="0"/>
              <a:t>Hub</a:t>
            </a:r>
            <a:r>
              <a:rPr lang="zh-CN" altLang="en-US" dirty="0" smtClean="0"/>
              <a:t>或</a:t>
            </a:r>
            <a:r>
              <a:rPr lang="en-US" altLang="zh-CN" dirty="0" smtClean="0"/>
              <a:t>Broker</a:t>
            </a:r>
            <a:r>
              <a:rPr lang="zh-CN" altLang="en-US" dirty="0" smtClean="0"/>
              <a:t>转发</a:t>
            </a:r>
            <a:endParaRPr lang="en-US" altLang="zh-CN" dirty="0" smtClean="0"/>
          </a:p>
          <a:p>
            <a:r>
              <a:rPr lang="zh-CN" altLang="en-US" dirty="0" smtClean="0"/>
              <a:t>为支持跨平台，提供平台无关</a:t>
            </a:r>
            <a:r>
              <a:rPr lang="en-US" altLang="zh-CN" dirty="0" smtClean="0"/>
              <a:t>API</a:t>
            </a:r>
            <a:r>
              <a:rPr lang="zh-CN" altLang="en-US" dirty="0" smtClean="0"/>
              <a:t>，支持如下组件：</a:t>
            </a:r>
            <a:endParaRPr lang="en-US" altLang="zh-CN" dirty="0" smtClean="0"/>
          </a:p>
          <a:p>
            <a:pPr lvl="1"/>
            <a:r>
              <a:rPr lang="en-US" altLang="zh-CN" dirty="0" smtClean="0"/>
              <a:t>Thread</a:t>
            </a:r>
          </a:p>
          <a:p>
            <a:pPr lvl="1"/>
            <a:r>
              <a:rPr lang="en-US" altLang="zh-CN" dirty="0" smtClean="0"/>
              <a:t>Event Loop</a:t>
            </a:r>
          </a:p>
          <a:p>
            <a:pPr lvl="1"/>
            <a:r>
              <a:rPr lang="en-US" altLang="zh-CN" dirty="0" smtClean="0"/>
              <a:t>Job-Worker</a:t>
            </a:r>
            <a:r>
              <a:rPr lang="zh-CN" altLang="en-US" dirty="0" smtClean="0"/>
              <a:t>机制</a:t>
            </a:r>
            <a:endParaRPr lang="en-US" altLang="zh-CN" dirty="0" smtClean="0"/>
          </a:p>
          <a:p>
            <a:pPr lvl="1"/>
            <a:r>
              <a:rPr lang="zh-CN" altLang="en-US" dirty="0" smtClean="0"/>
              <a:t>基于</a:t>
            </a:r>
            <a:r>
              <a:rPr lang="en-US" altLang="zh-CN" dirty="0" smtClean="0"/>
              <a:t>Event Loop</a:t>
            </a:r>
            <a:r>
              <a:rPr lang="zh-CN" altLang="en-US" dirty="0" smtClean="0"/>
              <a:t>的</a:t>
            </a:r>
            <a:r>
              <a:rPr lang="en-US" altLang="zh-CN" dirty="0" smtClean="0"/>
              <a:t>Timer</a:t>
            </a:r>
          </a:p>
          <a:p>
            <a:pPr lvl="1"/>
            <a:r>
              <a:rPr lang="zh-CN" altLang="en-US" dirty="0" smtClean="0"/>
              <a:t>基于</a:t>
            </a:r>
            <a:r>
              <a:rPr lang="en-US" altLang="zh-CN" dirty="0" smtClean="0"/>
              <a:t>Event Loop</a:t>
            </a:r>
            <a:r>
              <a:rPr lang="zh-CN" altLang="en-US" dirty="0" smtClean="0"/>
              <a:t>的</a:t>
            </a:r>
            <a:r>
              <a:rPr lang="en-US" altLang="zh-CN" dirty="0" smtClean="0"/>
              <a:t>watch</a:t>
            </a:r>
          </a:p>
          <a:p>
            <a:pPr lvl="1"/>
            <a:r>
              <a:rPr lang="en-US" altLang="zh-CN" dirty="0" err="1" smtClean="0"/>
              <a:t>Mutex</a:t>
            </a:r>
            <a:endParaRPr lang="en-US" altLang="zh-CN" dirty="0" smtClean="0"/>
          </a:p>
          <a:p>
            <a:pPr lvl="1"/>
            <a:r>
              <a:rPr lang="en-US" altLang="zh-CN" dirty="0" smtClean="0"/>
              <a:t>Semaphore</a:t>
            </a:r>
          </a:p>
          <a:p>
            <a:pPr lvl="1"/>
            <a:r>
              <a:rPr lang="en-US" altLang="zh-CN" dirty="0" smtClean="0"/>
              <a:t>Socket</a:t>
            </a:r>
          </a:p>
          <a:p>
            <a:pPr lvl="1"/>
            <a:r>
              <a:rPr lang="en-US" altLang="zh-CN" dirty="0" smtClean="0"/>
              <a:t>Pipe</a:t>
            </a:r>
          </a:p>
          <a:p>
            <a:pPr lvl="1"/>
            <a:r>
              <a:rPr lang="en-US" altLang="zh-CN" dirty="0" smtClean="0"/>
              <a:t>Notification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Worker</a:t>
            </a:r>
            <a:r>
              <a:rPr lang="zh-CN" altLang="en-US" dirty="0" smtClean="0"/>
              <a:t>继承于</a:t>
            </a:r>
            <a:r>
              <a:rPr lang="en-US" altLang="zh-CN" dirty="0" err="1" smtClean="0"/>
              <a:t>CBaseThread</a:t>
            </a:r>
            <a:r>
              <a:rPr lang="zh-CN" altLang="en-US" dirty="0" smtClean="0"/>
              <a:t>，是可以处理</a:t>
            </a:r>
            <a:r>
              <a:rPr lang="en-US" altLang="zh-CN" dirty="0" smtClean="0"/>
              <a:t>Timer</a:t>
            </a:r>
            <a:r>
              <a:rPr lang="zh-CN" altLang="en-US" dirty="0" smtClean="0"/>
              <a:t>，</a:t>
            </a:r>
            <a:r>
              <a:rPr lang="en-US" altLang="zh-CN" dirty="0" smtClean="0"/>
              <a:t>Job</a:t>
            </a:r>
            <a:r>
              <a:rPr lang="zh-CN" altLang="en-US" dirty="0" smtClean="0"/>
              <a:t>和</a:t>
            </a:r>
            <a:r>
              <a:rPr lang="en-US" altLang="zh-CN" dirty="0" smtClean="0"/>
              <a:t>Watch</a:t>
            </a:r>
            <a:r>
              <a:rPr lang="zh-CN" altLang="en-US" dirty="0" smtClean="0"/>
              <a:t>的线程</a:t>
            </a:r>
            <a:endParaRPr lang="en-US" altLang="zh-CN" dirty="0" smtClean="0"/>
          </a:p>
          <a:p>
            <a:r>
              <a:rPr lang="en-US" altLang="zh-CN" dirty="0" smtClean="0"/>
              <a:t>Worker</a:t>
            </a:r>
            <a:r>
              <a:rPr lang="zh-CN" altLang="en-US" dirty="0" smtClean="0"/>
              <a:t>的实现主体是</a:t>
            </a:r>
            <a:r>
              <a:rPr lang="en-US" altLang="zh-CN" dirty="0" smtClean="0"/>
              <a:t>Event Loop</a:t>
            </a:r>
            <a:r>
              <a:rPr lang="zh-CN" altLang="en-US" dirty="0" smtClean="0"/>
              <a:t>。启动</a:t>
            </a:r>
            <a:r>
              <a:rPr lang="en-US" altLang="zh-CN" dirty="0" smtClean="0"/>
              <a:t>Worker</a:t>
            </a:r>
            <a:r>
              <a:rPr lang="zh-CN" altLang="en-US" dirty="0" smtClean="0"/>
              <a:t>线程时可以选择使用</a:t>
            </a:r>
            <a:r>
              <a:rPr lang="en-US" altLang="zh-CN" dirty="0" err="1" smtClean="0"/>
              <a:t>CThreadEventLoop</a:t>
            </a:r>
            <a:r>
              <a:rPr lang="zh-CN" altLang="en-US" dirty="0" smtClean="0"/>
              <a:t>还是</a:t>
            </a:r>
            <a:r>
              <a:rPr lang="en-US" altLang="zh-CN" dirty="0" err="1" smtClean="0"/>
              <a:t>CFdEventLoop</a:t>
            </a:r>
            <a:r>
              <a:rPr lang="zh-CN" altLang="en-US" dirty="0" smtClean="0"/>
              <a:t>。如果没有文件读写要求选择前者，否则选择后者。</a:t>
            </a:r>
            <a:endParaRPr lang="en-US" altLang="zh-CN" dirty="0" smtClean="0"/>
          </a:p>
          <a:p>
            <a:r>
              <a:rPr lang="en-US" altLang="zh-CN" dirty="0" smtClean="0"/>
              <a:t>Worker</a:t>
            </a:r>
            <a:r>
              <a:rPr lang="zh-CN" altLang="en-US" dirty="0" smtClean="0"/>
              <a:t>内置两条队列处理</a:t>
            </a:r>
            <a:r>
              <a:rPr lang="en-US" altLang="zh-CN" dirty="0" smtClean="0"/>
              <a:t>Job</a:t>
            </a:r>
            <a:r>
              <a:rPr lang="zh-CN" altLang="en-US" dirty="0" smtClean="0"/>
              <a:t>：普通队列和紧急队列。只有处理完紧急队列后才处理普通队列的</a:t>
            </a:r>
            <a:r>
              <a:rPr lang="en-US" altLang="zh-CN" dirty="0" smtClean="0"/>
              <a:t>Job</a:t>
            </a:r>
            <a:r>
              <a:rPr lang="zh-CN" altLang="en-US" dirty="0" smtClean="0"/>
              <a:t>请求。</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smtClean="0"/>
              <a:t>CBaseWorker</a:t>
            </a:r>
            <a:r>
              <a:rPr lang="zh-CN" altLang="en-US" dirty="0" smtClean="0"/>
              <a:t>的</a:t>
            </a:r>
            <a:r>
              <a:rPr lang="en-US" altLang="zh-CN" dirty="0" smtClean="0"/>
              <a:t>API</a:t>
            </a:r>
            <a:r>
              <a:rPr lang="zh-CN" altLang="en-US" dirty="0" smtClean="0"/>
              <a:t>：</a:t>
            </a:r>
            <a:endParaRPr lang="en-US" altLang="zh-CN" dirty="0" smtClean="0"/>
          </a:p>
          <a:p>
            <a:pPr lvl="1"/>
            <a:r>
              <a:rPr lang="fr-FR" altLang="zh-CN" dirty="0" smtClean="0"/>
              <a:t>CBaseWorker(uint32_t normal_queue_size = 0, uint32_t urgent_queue_size = 0)</a:t>
            </a:r>
            <a:r>
              <a:rPr lang="zh-CN" altLang="en-US" dirty="0" smtClean="0"/>
              <a:t>：创建</a:t>
            </a:r>
            <a:r>
              <a:rPr lang="en-US" altLang="zh-CN" dirty="0" smtClean="0"/>
              <a:t>Worker</a:t>
            </a:r>
            <a:r>
              <a:rPr lang="zh-CN" altLang="en-US" dirty="0" smtClean="0"/>
              <a:t>实例。</a:t>
            </a:r>
            <a:r>
              <a:rPr lang="fr-FR" altLang="zh-CN" dirty="0" smtClean="0"/>
              <a:t> normal_queue_size</a:t>
            </a:r>
            <a:r>
              <a:rPr lang="zh-CN" altLang="en-US" dirty="0" smtClean="0"/>
              <a:t>设置普通队列长度上限；</a:t>
            </a:r>
            <a:r>
              <a:rPr lang="fr-FR" altLang="zh-CN" dirty="0" smtClean="0"/>
              <a:t> urgent_queue_size</a:t>
            </a:r>
            <a:r>
              <a:rPr lang="zh-CN" altLang="en-US" dirty="0" smtClean="0"/>
              <a:t>设置紧急队列上限。如果队列中待处理的</a:t>
            </a:r>
            <a:r>
              <a:rPr lang="en-US" altLang="zh-CN" dirty="0" smtClean="0"/>
              <a:t>Job</a:t>
            </a:r>
            <a:r>
              <a:rPr lang="zh-CN" altLang="en-US" dirty="0" smtClean="0"/>
              <a:t>个数超出上限则无法发送。</a:t>
            </a:r>
            <a:r>
              <a:rPr lang="en-US" altLang="zh-CN" dirty="0" smtClean="0"/>
              <a:t>”0”</a:t>
            </a:r>
            <a:r>
              <a:rPr lang="zh-CN" altLang="en-US" dirty="0" smtClean="0"/>
              <a:t>表示无限制。</a:t>
            </a:r>
            <a:endParaRPr lang="en-US" altLang="zh-CN" dirty="0" smtClean="0"/>
          </a:p>
          <a:p>
            <a:pPr lvl="1"/>
            <a:r>
              <a:rPr lang="en-US" altLang="zh-CN" dirty="0" smtClean="0"/>
              <a:t>start(uint32_t flag = FDB_WORKER_DEFAULT)</a:t>
            </a:r>
            <a:r>
              <a:rPr lang="zh-CN" altLang="en-US" dirty="0" smtClean="0"/>
              <a:t>：开始运行</a:t>
            </a:r>
            <a:r>
              <a:rPr lang="en-US" altLang="zh-CN" dirty="0" smtClean="0"/>
              <a:t>Worker</a:t>
            </a:r>
            <a:r>
              <a:rPr lang="zh-CN" altLang="en-US" dirty="0" smtClean="0"/>
              <a:t>的</a:t>
            </a:r>
            <a:r>
              <a:rPr lang="en-US" altLang="zh-CN" dirty="0" smtClean="0"/>
              <a:t>Event Loop</a:t>
            </a:r>
            <a:r>
              <a:rPr lang="zh-CN" altLang="en-US" dirty="0" smtClean="0"/>
              <a:t>。</a:t>
            </a:r>
            <a:r>
              <a:rPr lang="en-US" altLang="zh-CN" dirty="0" smtClean="0"/>
              <a:t>Flag</a:t>
            </a:r>
            <a:r>
              <a:rPr lang="zh-CN" altLang="en-US" dirty="0" smtClean="0"/>
              <a:t>是如下位域的组合：</a:t>
            </a:r>
            <a:endParaRPr lang="en-US" altLang="zh-CN" dirty="0" smtClean="0"/>
          </a:p>
          <a:p>
            <a:pPr lvl="2"/>
            <a:r>
              <a:rPr lang="en-US" altLang="zh-CN" dirty="0" smtClean="0"/>
              <a:t>FDB_WORKER_EXE_IN_PLACE</a:t>
            </a:r>
            <a:r>
              <a:rPr lang="zh-CN" altLang="en-US" dirty="0" smtClean="0"/>
              <a:t>：如果不设置则表示创建一个线程运行</a:t>
            </a:r>
            <a:r>
              <a:rPr lang="en-US" altLang="zh-CN" dirty="0" smtClean="0"/>
              <a:t>Event Loop</a:t>
            </a:r>
            <a:r>
              <a:rPr lang="zh-CN" altLang="en-US" dirty="0" smtClean="0"/>
              <a:t>；否则就在当前上下文中运行</a:t>
            </a:r>
            <a:r>
              <a:rPr lang="en-US" altLang="zh-CN" dirty="0" smtClean="0"/>
              <a:t>Event Loop</a:t>
            </a:r>
            <a:r>
              <a:rPr lang="zh-CN" altLang="en-US" dirty="0" smtClean="0"/>
              <a:t>；</a:t>
            </a:r>
            <a:endParaRPr lang="en-US" altLang="zh-CN" dirty="0" smtClean="0"/>
          </a:p>
          <a:p>
            <a:pPr lvl="2"/>
            <a:r>
              <a:rPr lang="en-US" altLang="zh-CN" dirty="0" smtClean="0"/>
              <a:t>FDB_WORKER_ENABLE_FD_LOOP</a:t>
            </a:r>
            <a:r>
              <a:rPr lang="zh-CN" altLang="en-US" dirty="0" smtClean="0"/>
              <a:t>：如果不设置则线程不能等待文件读写通知，即不支持</a:t>
            </a:r>
            <a:r>
              <a:rPr lang="en-US" altLang="zh-CN" dirty="0" smtClean="0"/>
              <a:t>Watch</a:t>
            </a:r>
            <a:r>
              <a:rPr lang="zh-CN" altLang="en-US" dirty="0" smtClean="0"/>
              <a:t>，只能运行</a:t>
            </a:r>
            <a:r>
              <a:rPr lang="en-US" altLang="zh-CN" dirty="0" smtClean="0"/>
              <a:t>Timer</a:t>
            </a:r>
            <a:r>
              <a:rPr lang="zh-CN" altLang="en-US" dirty="0" smtClean="0"/>
              <a:t>和</a:t>
            </a:r>
            <a:r>
              <a:rPr lang="en-US" altLang="zh-CN" dirty="0" smtClean="0"/>
              <a:t>Job</a:t>
            </a:r>
            <a:r>
              <a:rPr lang="zh-CN" altLang="en-US" dirty="0" smtClean="0"/>
              <a:t>；否则支持</a:t>
            </a:r>
            <a:r>
              <a:rPr lang="en-US" altLang="zh-CN" dirty="0" smtClean="0"/>
              <a:t>Watch</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a:xfrm>
            <a:off x="323528" y="1600200"/>
            <a:ext cx="8507288" cy="4525963"/>
          </a:xfrm>
        </p:spPr>
        <p:txBody>
          <a:bodyPr>
            <a:normAutofit fontScale="92500" lnSpcReduction="20000"/>
          </a:bodyPr>
          <a:lstStyle/>
          <a:p>
            <a:pPr lvl="1"/>
            <a:r>
              <a:rPr lang="en-US" altLang="zh-CN" dirty="0" smtClean="0"/>
              <a:t>exit(int32_t </a:t>
            </a:r>
            <a:r>
              <a:rPr lang="en-US" altLang="zh-CN" dirty="0" err="1" smtClean="0"/>
              <a:t>exit_code</a:t>
            </a:r>
            <a:r>
              <a:rPr lang="en-US" altLang="zh-CN" dirty="0" smtClean="0"/>
              <a:t> = 1)</a:t>
            </a:r>
            <a:r>
              <a:rPr lang="zh-CN" altLang="en-US" dirty="0" smtClean="0"/>
              <a:t>：退出</a:t>
            </a:r>
            <a:r>
              <a:rPr lang="en-US" altLang="zh-CN" dirty="0" smtClean="0"/>
              <a:t>Worker</a:t>
            </a:r>
            <a:r>
              <a:rPr lang="zh-CN" altLang="en-US" dirty="0" smtClean="0"/>
              <a:t>的工作线程。该函数调用后，如果</a:t>
            </a:r>
            <a:r>
              <a:rPr lang="en-US" altLang="zh-CN" dirty="0" smtClean="0"/>
              <a:t>Worker</a:t>
            </a:r>
            <a:r>
              <a:rPr lang="zh-CN" altLang="en-US" dirty="0" smtClean="0"/>
              <a:t>正在处理</a:t>
            </a:r>
            <a:r>
              <a:rPr lang="en-US" altLang="zh-CN" dirty="0" smtClean="0"/>
              <a:t>Job</a:t>
            </a:r>
            <a:r>
              <a:rPr lang="zh-CN" altLang="en-US" dirty="0" smtClean="0"/>
              <a:t>则无法立刻退出，要等到</a:t>
            </a:r>
            <a:r>
              <a:rPr lang="en-US" altLang="zh-CN" dirty="0" smtClean="0"/>
              <a:t>Job</a:t>
            </a:r>
            <a:r>
              <a:rPr lang="zh-CN" altLang="en-US" dirty="0" smtClean="0"/>
              <a:t>处理完毕才能退出。</a:t>
            </a:r>
            <a:r>
              <a:rPr lang="en-US" altLang="zh-CN" dirty="0" err="1" smtClean="0"/>
              <a:t>exit_code</a:t>
            </a:r>
            <a:r>
              <a:rPr lang="zh-CN" altLang="en-US" dirty="0" smtClean="0"/>
              <a:t>必须非</a:t>
            </a:r>
            <a:r>
              <a:rPr lang="en-US" altLang="zh-CN" dirty="0" smtClean="0"/>
              <a:t>0</a:t>
            </a:r>
            <a:r>
              <a:rPr lang="zh-CN" altLang="en-US" dirty="0" smtClean="0"/>
              <a:t>，表明退出的原因，通常可以在</a:t>
            </a:r>
            <a:r>
              <a:rPr lang="en-US" altLang="zh-CN" dirty="0" smtClean="0"/>
              <a:t>teardown()</a:t>
            </a:r>
            <a:r>
              <a:rPr lang="zh-CN" altLang="en-US" dirty="0" smtClean="0"/>
              <a:t>里使用。</a:t>
            </a:r>
            <a:endParaRPr lang="en-US" altLang="zh-CN" dirty="0" smtClean="0"/>
          </a:p>
          <a:p>
            <a:pPr lvl="1"/>
            <a:r>
              <a:rPr lang="en-US" altLang="zh-CN" dirty="0" err="1" smtClean="0"/>
              <a:t>sendAsync</a:t>
            </a:r>
            <a:r>
              <a:rPr lang="en-US" altLang="zh-CN" dirty="0" smtClean="0"/>
              <a:t>(</a:t>
            </a:r>
            <a:r>
              <a:rPr lang="en-US" altLang="zh-CN" dirty="0" err="1" smtClean="0"/>
              <a:t>CBaseJob</a:t>
            </a:r>
            <a:r>
              <a:rPr lang="en-US" altLang="zh-CN" dirty="0" smtClean="0"/>
              <a:t> *job, </a:t>
            </a:r>
            <a:r>
              <a:rPr lang="en-US" altLang="zh-CN" dirty="0" err="1" smtClean="0"/>
              <a:t>bool</a:t>
            </a:r>
            <a:r>
              <a:rPr lang="en-US" altLang="zh-CN" dirty="0" smtClean="0"/>
              <a:t> urgent = false)</a:t>
            </a:r>
            <a:r>
              <a:rPr lang="zh-CN" altLang="en-US" dirty="0" smtClean="0"/>
              <a:t>：以异步方式提交</a:t>
            </a:r>
            <a:r>
              <a:rPr lang="en-US" altLang="zh-CN" dirty="0" smtClean="0"/>
              <a:t>Job</a:t>
            </a:r>
            <a:r>
              <a:rPr lang="zh-CN" altLang="en-US" dirty="0" smtClean="0"/>
              <a:t>给</a:t>
            </a:r>
            <a:r>
              <a:rPr lang="en-US" altLang="zh-CN" dirty="0" smtClean="0"/>
              <a:t>Worker</a:t>
            </a:r>
            <a:r>
              <a:rPr lang="zh-CN" altLang="en-US" dirty="0" smtClean="0"/>
              <a:t>。</a:t>
            </a:r>
            <a:r>
              <a:rPr lang="en-US" altLang="zh-CN" dirty="0" smtClean="0"/>
              <a:t>Job</a:t>
            </a:r>
            <a:r>
              <a:rPr lang="zh-CN" altLang="en-US" dirty="0" smtClean="0"/>
              <a:t>必须是用</a:t>
            </a:r>
            <a:r>
              <a:rPr lang="en-US" altLang="zh-CN" dirty="0" smtClean="0"/>
              <a:t>new</a:t>
            </a:r>
            <a:r>
              <a:rPr lang="zh-CN" altLang="en-US" dirty="0" smtClean="0"/>
              <a:t>的方式动态创建，且使用者不需要释放，</a:t>
            </a:r>
            <a:r>
              <a:rPr lang="en-US" altLang="zh-CN" dirty="0" smtClean="0"/>
              <a:t>Worker</a:t>
            </a:r>
            <a:r>
              <a:rPr lang="zh-CN" altLang="en-US" dirty="0" smtClean="0"/>
              <a:t>会在处理完毕后释放掉。</a:t>
            </a:r>
            <a:r>
              <a:rPr lang="en-US" altLang="zh-CN" dirty="0" smtClean="0"/>
              <a:t>Urgent</a:t>
            </a:r>
            <a:r>
              <a:rPr lang="zh-CN" altLang="en-US" dirty="0" smtClean="0"/>
              <a:t>选择发送到普通队列还是紧急队列。</a:t>
            </a:r>
            <a:endParaRPr lang="en-US" altLang="zh-CN" dirty="0" smtClean="0"/>
          </a:p>
          <a:p>
            <a:pPr lvl="1"/>
            <a:r>
              <a:rPr lang="en-US" altLang="zh-CN" dirty="0" err="1" smtClean="0"/>
              <a:t>sendAsyncEndeavor</a:t>
            </a:r>
            <a:r>
              <a:rPr lang="en-US" altLang="zh-CN" dirty="0" smtClean="0"/>
              <a:t>(</a:t>
            </a:r>
            <a:r>
              <a:rPr lang="en-US" altLang="zh-CN" dirty="0" err="1" smtClean="0"/>
              <a:t>CBaseJob</a:t>
            </a:r>
            <a:r>
              <a:rPr lang="en-US" altLang="zh-CN" dirty="0" smtClean="0"/>
              <a:t> *job,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sendAsync</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a:t>
            </a:r>
            <a:r>
              <a:rPr lang="en-US" altLang="zh-CN" dirty="0" err="1" smtClean="0"/>
              <a:t>bool</a:t>
            </a:r>
            <a:r>
              <a:rPr lang="en-US" altLang="zh-CN" dirty="0" smtClean="0"/>
              <a:t> urgent = false)</a:t>
            </a:r>
            <a:r>
              <a:rPr lang="zh-CN" altLang="en-US" dirty="0" smtClean="0"/>
              <a:t>：同上页</a:t>
            </a:r>
            <a:r>
              <a:rPr lang="en-US" altLang="zh-CN" dirty="0" err="1" smtClean="0"/>
              <a:t>sendAsync</a:t>
            </a:r>
            <a:r>
              <a:rPr lang="en-US" altLang="zh-CN" dirty="0" smtClean="0"/>
              <a:t>()</a:t>
            </a:r>
            <a:r>
              <a:rPr lang="zh-CN" altLang="en-US" dirty="0" smtClean="0"/>
              <a:t>，区别是</a:t>
            </a:r>
            <a:r>
              <a:rPr lang="en-US" altLang="zh-CN" dirty="0" smtClean="0"/>
              <a:t>Job</a:t>
            </a:r>
            <a:r>
              <a:rPr lang="zh-CN" altLang="en-US" dirty="0" smtClean="0"/>
              <a:t>传入的是引用而非指针，使用者可能还持有该</a:t>
            </a:r>
            <a:r>
              <a:rPr lang="en-US" altLang="zh-CN" dirty="0" smtClean="0"/>
              <a:t>Job</a:t>
            </a:r>
            <a:r>
              <a:rPr lang="zh-CN" altLang="en-US" dirty="0" smtClean="0"/>
              <a:t>，因此该函数调用完毕</a:t>
            </a:r>
            <a:r>
              <a:rPr lang="en-US" altLang="zh-CN" dirty="0" smtClean="0"/>
              <a:t>Worker</a:t>
            </a:r>
            <a:r>
              <a:rPr lang="zh-CN" altLang="en-US" dirty="0" smtClean="0"/>
              <a:t>不会释放</a:t>
            </a:r>
            <a:r>
              <a:rPr lang="en-US" altLang="zh-CN" dirty="0" smtClean="0"/>
              <a:t>Job</a:t>
            </a:r>
            <a:r>
              <a:rPr lang="zh-CN" altLang="en-US" dirty="0" smtClean="0"/>
              <a:t>的内存，只是减少引用计数。</a:t>
            </a:r>
            <a:r>
              <a:rPr lang="en-US" altLang="zh-CN" dirty="0" smtClean="0"/>
              <a:t> Urgent</a:t>
            </a:r>
            <a:r>
              <a:rPr lang="zh-CN" altLang="en-US" dirty="0" smtClean="0"/>
              <a:t>选择发送到普通队列还是紧急队列。</a:t>
            </a:r>
            <a:endParaRPr lang="en-US" altLang="zh-CN" dirty="0" smtClean="0"/>
          </a:p>
          <a:p>
            <a:r>
              <a:rPr lang="en-US" altLang="zh-CN" dirty="0" err="1" smtClean="0"/>
              <a:t>sendAsyncEndeavor</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sendSync</a:t>
            </a:r>
            <a:r>
              <a:rPr lang="en-US" altLang="zh-CN" dirty="0" smtClean="0"/>
              <a:t>(</a:t>
            </a:r>
            <a:r>
              <a:rPr lang="en-US" altLang="zh-CN" dirty="0" err="1" smtClean="0"/>
              <a:t>CBaseJob</a:t>
            </a:r>
            <a:r>
              <a:rPr lang="en-US" altLang="zh-CN" dirty="0" smtClean="0"/>
              <a:t> *job, long milliseconds = 0, </a:t>
            </a:r>
            <a:r>
              <a:rPr lang="en-US" altLang="zh-CN" dirty="0" err="1" smtClean="0"/>
              <a:t>bool</a:t>
            </a:r>
            <a:r>
              <a:rPr lang="en-US" altLang="zh-CN" dirty="0" smtClean="0"/>
              <a:t> urgent = false)</a:t>
            </a:r>
            <a:r>
              <a:rPr lang="zh-CN" altLang="en-US" dirty="0" smtClean="0"/>
              <a:t>：以同步方式提交</a:t>
            </a:r>
            <a:r>
              <a:rPr lang="en-US" altLang="zh-CN" dirty="0" smtClean="0"/>
              <a:t>Job</a:t>
            </a:r>
            <a:r>
              <a:rPr lang="zh-CN" altLang="en-US" dirty="0" smtClean="0"/>
              <a:t>给</a:t>
            </a:r>
            <a:r>
              <a:rPr lang="en-US" altLang="zh-CN" dirty="0" smtClean="0"/>
              <a:t>Worker</a:t>
            </a:r>
            <a:r>
              <a:rPr lang="zh-CN" altLang="en-US" dirty="0" smtClean="0"/>
              <a:t>。</a:t>
            </a:r>
            <a:r>
              <a:rPr lang="en-US" altLang="zh-CN" dirty="0" smtClean="0"/>
              <a:t>Job</a:t>
            </a:r>
            <a:r>
              <a:rPr lang="zh-CN" altLang="en-US" dirty="0" smtClean="0"/>
              <a:t>必须是用</a:t>
            </a:r>
            <a:r>
              <a:rPr lang="en-US" altLang="zh-CN" dirty="0" smtClean="0"/>
              <a:t>new</a:t>
            </a:r>
            <a:r>
              <a:rPr lang="zh-CN" altLang="en-US" dirty="0" smtClean="0"/>
              <a:t>的方式动态创建，且使用者不需要释放，</a:t>
            </a:r>
            <a:r>
              <a:rPr lang="en-US" altLang="zh-CN" dirty="0" smtClean="0"/>
              <a:t>Worker</a:t>
            </a:r>
            <a:r>
              <a:rPr lang="zh-CN" altLang="en-US" dirty="0" smtClean="0"/>
              <a:t>会在处理完毕后释放掉。</a:t>
            </a:r>
            <a:r>
              <a:rPr lang="en-US" altLang="zh-CN" dirty="0" smtClean="0"/>
              <a:t> milliseconds</a:t>
            </a:r>
            <a:r>
              <a:rPr lang="zh-CN" altLang="en-US" dirty="0" smtClean="0"/>
              <a:t>设置最长阻塞时间（默认</a:t>
            </a:r>
            <a:r>
              <a:rPr lang="en-US" altLang="zh-CN" dirty="0" smtClean="0"/>
              <a:t>0</a:t>
            </a:r>
            <a:r>
              <a:rPr lang="zh-CN" altLang="en-US" dirty="0" smtClean="0"/>
              <a:t>为无限等待）。</a:t>
            </a:r>
            <a:r>
              <a:rPr lang="en-US" altLang="zh-CN" dirty="0" smtClean="0"/>
              <a:t>urgent</a:t>
            </a:r>
            <a:r>
              <a:rPr lang="zh-CN" altLang="en-US" dirty="0" smtClean="0"/>
              <a:t>选择发送到普通队列还是紧急队列。要注意，该函数不能被</a:t>
            </a:r>
            <a:r>
              <a:rPr lang="en-US" altLang="zh-CN" dirty="0" smtClean="0"/>
              <a:t>worker</a:t>
            </a:r>
            <a:r>
              <a:rPr lang="zh-CN" altLang="en-US" dirty="0" smtClean="0"/>
              <a:t>线程自身调用，否则会死锁。</a:t>
            </a:r>
            <a:endParaRPr lang="en-US" altLang="zh-CN" dirty="0" smtClean="0"/>
          </a:p>
          <a:p>
            <a:r>
              <a:rPr lang="en-US" altLang="zh-CN" dirty="0" err="1" smtClean="0"/>
              <a:t>sendSyncEndeavor</a:t>
            </a:r>
            <a:r>
              <a:rPr lang="en-US" altLang="zh-CN" dirty="0" smtClean="0"/>
              <a:t>(</a:t>
            </a:r>
            <a:r>
              <a:rPr lang="en-US" altLang="zh-CN" dirty="0" err="1" smtClean="0"/>
              <a:t>CBaseJob</a:t>
            </a:r>
            <a:r>
              <a:rPr lang="en-US" altLang="zh-CN" dirty="0" smtClean="0"/>
              <a:t> *job, long milliseconds = 0,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sendSync</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long milliseconds = 0, </a:t>
            </a:r>
            <a:r>
              <a:rPr lang="en-US" altLang="zh-CN" dirty="0" err="1" smtClean="0"/>
              <a:t>bool</a:t>
            </a:r>
            <a:r>
              <a:rPr lang="en-US" altLang="zh-CN" dirty="0" smtClean="0"/>
              <a:t> urgent = false)</a:t>
            </a:r>
            <a:r>
              <a:rPr lang="zh-CN" altLang="en-US" dirty="0" smtClean="0"/>
              <a:t>：同上页</a:t>
            </a:r>
            <a:r>
              <a:rPr lang="en-US" altLang="zh-CN" dirty="0" err="1" smtClean="0"/>
              <a:t>sendSync</a:t>
            </a:r>
            <a:r>
              <a:rPr lang="en-US" altLang="zh-CN" dirty="0" smtClean="0"/>
              <a:t>()</a:t>
            </a:r>
            <a:r>
              <a:rPr lang="zh-CN" altLang="en-US" dirty="0" smtClean="0"/>
              <a:t>，区别是</a:t>
            </a:r>
            <a:r>
              <a:rPr lang="en-US" altLang="zh-CN" dirty="0" smtClean="0"/>
              <a:t>Job</a:t>
            </a:r>
            <a:r>
              <a:rPr lang="zh-CN" altLang="en-US" dirty="0" smtClean="0"/>
              <a:t>传入的是引用而非指针，使用者可能还持有该</a:t>
            </a:r>
            <a:r>
              <a:rPr lang="en-US" altLang="zh-CN" dirty="0" smtClean="0"/>
              <a:t>Job</a:t>
            </a:r>
            <a:r>
              <a:rPr lang="zh-CN" altLang="en-US" dirty="0" smtClean="0"/>
              <a:t>，因此该函数调用完毕</a:t>
            </a:r>
            <a:r>
              <a:rPr lang="en-US" altLang="zh-CN" dirty="0" smtClean="0"/>
              <a:t>Worker</a:t>
            </a:r>
            <a:r>
              <a:rPr lang="zh-CN" altLang="en-US" dirty="0" smtClean="0"/>
              <a:t>不会释放</a:t>
            </a:r>
            <a:r>
              <a:rPr lang="en-US" altLang="zh-CN" dirty="0" smtClean="0"/>
              <a:t>Job</a:t>
            </a:r>
            <a:r>
              <a:rPr lang="zh-CN" altLang="en-US" dirty="0" smtClean="0"/>
              <a:t>的内存，只是减少引用计数。</a:t>
            </a:r>
            <a:r>
              <a:rPr lang="en-US" altLang="zh-CN" dirty="0" smtClean="0"/>
              <a:t> Urgent</a:t>
            </a:r>
            <a:r>
              <a:rPr lang="zh-CN" altLang="en-US" dirty="0" smtClean="0"/>
              <a:t>选择发送到普通队列还是紧急队列。</a:t>
            </a:r>
            <a:endParaRPr lang="en-US" altLang="zh-CN" dirty="0" smtClean="0"/>
          </a:p>
          <a:p>
            <a:r>
              <a:rPr lang="en-US" altLang="zh-CN" dirty="0" err="1" smtClean="0"/>
              <a:t>sendSyncEndeavor</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long milliseconds = 0,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flush(long milliseconds = 0, </a:t>
            </a:r>
            <a:r>
              <a:rPr lang="en-US" altLang="zh-CN" dirty="0" err="1" smtClean="0"/>
              <a:t>bool</a:t>
            </a:r>
            <a:r>
              <a:rPr lang="en-US" altLang="zh-CN" dirty="0" smtClean="0"/>
              <a:t> urgent = false)</a:t>
            </a:r>
            <a:r>
              <a:rPr lang="zh-CN" altLang="en-US" dirty="0" smtClean="0"/>
              <a:t>：向</a:t>
            </a:r>
            <a:r>
              <a:rPr lang="en-US" altLang="zh-CN" dirty="0" smtClean="0"/>
              <a:t>Worker</a:t>
            </a:r>
            <a:r>
              <a:rPr lang="zh-CN" altLang="en-US" dirty="0" smtClean="0"/>
              <a:t>同步提交一个</a:t>
            </a:r>
            <a:r>
              <a:rPr lang="en-US" altLang="zh-CN" dirty="0" err="1" smtClean="0"/>
              <a:t>CBaseJob</a:t>
            </a:r>
            <a:r>
              <a:rPr lang="zh-CN" altLang="en-US" dirty="0" smtClean="0"/>
              <a:t>的实例。一旦该函数返回，可以确保所有之前待处理的</a:t>
            </a:r>
            <a:r>
              <a:rPr lang="en-US" altLang="zh-CN" dirty="0" smtClean="0"/>
              <a:t>Job</a:t>
            </a:r>
            <a:r>
              <a:rPr lang="zh-CN" altLang="en-US" dirty="0" smtClean="0"/>
              <a:t>已经处理完毕。由于是同步提交，该函数不能被</a:t>
            </a:r>
            <a:r>
              <a:rPr lang="en-US" altLang="zh-CN" dirty="0" smtClean="0"/>
              <a:t>Worker</a:t>
            </a:r>
            <a:r>
              <a:rPr lang="zh-CN" altLang="en-US" dirty="0" smtClean="0"/>
              <a:t>线程自身调用。</a:t>
            </a:r>
            <a:endParaRPr lang="en-US" altLang="zh-CN" dirty="0" smtClean="0"/>
          </a:p>
          <a:p>
            <a:r>
              <a:rPr lang="en-US" altLang="zh-CN" dirty="0" smtClean="0"/>
              <a:t>void </a:t>
            </a:r>
            <a:r>
              <a:rPr lang="en-US" altLang="zh-CN" dirty="0" err="1" smtClean="0"/>
              <a:t>discardQueuedJobs</a:t>
            </a:r>
            <a:r>
              <a:rPr lang="en-US" altLang="zh-CN" dirty="0" smtClean="0"/>
              <a:t>(</a:t>
            </a:r>
            <a:r>
              <a:rPr lang="en-US" altLang="zh-CN" dirty="0" err="1" smtClean="0"/>
              <a:t>bool</a:t>
            </a:r>
            <a:r>
              <a:rPr lang="en-US" altLang="zh-CN" dirty="0" smtClean="0"/>
              <a:t> urgent = false)</a:t>
            </a:r>
            <a:r>
              <a:rPr lang="zh-CN" altLang="en-US" dirty="0" smtClean="0"/>
              <a:t>：丢弃当前排在队列中待处理的</a:t>
            </a:r>
            <a:r>
              <a:rPr lang="en-US" altLang="zh-CN" dirty="0" smtClean="0"/>
              <a:t>Job</a:t>
            </a:r>
            <a:r>
              <a:rPr lang="zh-CN" altLang="en-US" dirty="0" smtClean="0"/>
              <a:t>。对于正在运行的</a:t>
            </a:r>
            <a:r>
              <a:rPr lang="en-US" altLang="zh-CN" dirty="0" smtClean="0"/>
              <a:t>Job</a:t>
            </a:r>
            <a:r>
              <a:rPr lang="zh-CN" altLang="en-US" dirty="0" smtClean="0"/>
              <a:t>是无法终止的，只能待其处理完毕，丢弃随后的</a:t>
            </a:r>
            <a:r>
              <a:rPr lang="en-US" altLang="zh-CN" dirty="0" smtClean="0"/>
              <a:t>Job</a:t>
            </a:r>
            <a:r>
              <a:rPr lang="zh-CN" altLang="en-US" dirty="0" smtClean="0"/>
              <a:t>。该函数执行完后再提交的</a:t>
            </a:r>
            <a:r>
              <a:rPr lang="en-US" altLang="zh-CN" dirty="0" smtClean="0"/>
              <a:t>Job</a:t>
            </a:r>
            <a:r>
              <a:rPr lang="zh-CN" altLang="en-US" dirty="0" smtClean="0"/>
              <a:t>将不会被丢弃，将会正常处理。如果</a:t>
            </a:r>
            <a:r>
              <a:rPr lang="en-US" altLang="zh-CN" dirty="0" smtClean="0"/>
              <a:t>Job</a:t>
            </a:r>
            <a:r>
              <a:rPr lang="zh-CN" altLang="en-US" dirty="0" smtClean="0"/>
              <a:t>很重要，调用</a:t>
            </a:r>
            <a:r>
              <a:rPr lang="en-US" altLang="zh-CN" dirty="0" err="1" smtClean="0"/>
              <a:t>CBaseJob</a:t>
            </a:r>
            <a:r>
              <a:rPr lang="en-US" altLang="zh-CN" dirty="0" smtClean="0"/>
              <a:t>::</a:t>
            </a:r>
            <a:r>
              <a:rPr lang="en-US" altLang="zh-CN" dirty="0" err="1" smtClean="0"/>
              <a:t>forecRun</a:t>
            </a:r>
            <a:r>
              <a:rPr lang="en-US" altLang="zh-CN" dirty="0" smtClean="0"/>
              <a:t>()</a:t>
            </a:r>
            <a:r>
              <a:rPr lang="zh-CN" altLang="en-US" dirty="0" smtClean="0"/>
              <a:t>可以防止其被丢弃，而是正常处理。</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a:xfrm>
            <a:off x="457200" y="1600201"/>
            <a:ext cx="8229600" cy="3412975"/>
          </a:xfrm>
        </p:spPr>
        <p:txBody>
          <a:bodyPr>
            <a:normAutofit fontScale="85000" lnSpcReduction="10000"/>
          </a:bodyPr>
          <a:lstStyle/>
          <a:p>
            <a:r>
              <a:rPr lang="en-US" altLang="zh-CN" dirty="0" smtClean="0"/>
              <a:t>Timer</a:t>
            </a:r>
            <a:r>
              <a:rPr lang="zh-CN" altLang="en-US" dirty="0" smtClean="0"/>
              <a:t>提供毫秒级精度，无抖动保障的定时器。优点是资源占用少，和</a:t>
            </a:r>
            <a:r>
              <a:rPr lang="en-US" altLang="zh-CN" dirty="0" smtClean="0"/>
              <a:t>Worker</a:t>
            </a:r>
            <a:r>
              <a:rPr lang="zh-CN" altLang="en-US" dirty="0" smtClean="0"/>
              <a:t>融合在一起，使用方便。</a:t>
            </a:r>
            <a:endParaRPr lang="en-US" altLang="zh-CN" dirty="0" smtClean="0"/>
          </a:p>
          <a:p>
            <a:r>
              <a:rPr lang="zh-CN" altLang="en-US" dirty="0" smtClean="0"/>
              <a:t>由于</a:t>
            </a:r>
            <a:r>
              <a:rPr lang="en-US" altLang="zh-CN" dirty="0" smtClean="0"/>
              <a:t>Timer</a:t>
            </a:r>
            <a:r>
              <a:rPr lang="zh-CN" altLang="en-US" dirty="0" smtClean="0"/>
              <a:t>和</a:t>
            </a:r>
            <a:r>
              <a:rPr lang="en-US" altLang="zh-CN" dirty="0" smtClean="0"/>
              <a:t>Job</a:t>
            </a:r>
            <a:r>
              <a:rPr lang="zh-CN" altLang="en-US" dirty="0" smtClean="0"/>
              <a:t>，</a:t>
            </a:r>
            <a:r>
              <a:rPr lang="en-US" altLang="zh-CN" dirty="0" smtClean="0"/>
              <a:t>Watch</a:t>
            </a:r>
            <a:r>
              <a:rPr lang="zh-CN" altLang="en-US" dirty="0" smtClean="0"/>
              <a:t>可以在同一</a:t>
            </a:r>
            <a:r>
              <a:rPr lang="en-US" altLang="zh-CN" dirty="0" smtClean="0"/>
              <a:t>Worker</a:t>
            </a:r>
            <a:r>
              <a:rPr lang="zh-CN" altLang="en-US" dirty="0" smtClean="0"/>
              <a:t>线程中运行，一旦</a:t>
            </a:r>
            <a:r>
              <a:rPr lang="en-US" altLang="zh-CN" dirty="0" smtClean="0"/>
              <a:t>Job</a:t>
            </a:r>
            <a:r>
              <a:rPr lang="zh-CN" altLang="en-US" dirty="0" smtClean="0"/>
              <a:t>或</a:t>
            </a:r>
            <a:r>
              <a:rPr lang="en-US" altLang="zh-CN" dirty="0" smtClean="0"/>
              <a:t>Watch</a:t>
            </a:r>
            <a:r>
              <a:rPr lang="zh-CN" altLang="en-US" dirty="0" smtClean="0"/>
              <a:t>执行时间过长，超出</a:t>
            </a:r>
            <a:r>
              <a:rPr lang="en-US" altLang="zh-CN" dirty="0" smtClean="0"/>
              <a:t>Timer</a:t>
            </a:r>
            <a:r>
              <a:rPr lang="zh-CN" altLang="en-US" dirty="0" smtClean="0"/>
              <a:t>间隔，会导致</a:t>
            </a:r>
            <a:r>
              <a:rPr lang="en-US" altLang="zh-CN" dirty="0" smtClean="0"/>
              <a:t>Timer</a:t>
            </a:r>
            <a:r>
              <a:rPr lang="zh-CN" altLang="en-US" dirty="0" smtClean="0"/>
              <a:t>触发时间的抖动。</a:t>
            </a:r>
            <a:endParaRPr lang="en-US" altLang="zh-CN" dirty="0" smtClean="0"/>
          </a:p>
          <a:p>
            <a:r>
              <a:rPr lang="en-US" altLang="zh-CN" dirty="0" smtClean="0"/>
              <a:t>Timer</a:t>
            </a:r>
            <a:r>
              <a:rPr lang="zh-CN" altLang="en-US" dirty="0" smtClean="0"/>
              <a:t>利用系统调用的超时机制实现，以</a:t>
            </a:r>
            <a:r>
              <a:rPr lang="en-US" altLang="zh-CN" dirty="0" smtClean="0"/>
              <a:t>select()</a:t>
            </a:r>
            <a:r>
              <a:rPr lang="zh-CN" altLang="en-US" dirty="0" smtClean="0"/>
              <a:t>为例，如果</a:t>
            </a:r>
            <a:r>
              <a:rPr lang="en-US" altLang="zh-CN" dirty="0" smtClean="0"/>
              <a:t>Worker</a:t>
            </a:r>
            <a:r>
              <a:rPr lang="zh-CN" altLang="en-US" dirty="0" smtClean="0"/>
              <a:t>上运行了</a:t>
            </a:r>
            <a:r>
              <a:rPr lang="en-US" altLang="zh-CN" dirty="0" smtClean="0"/>
              <a:t>3</a:t>
            </a:r>
            <a:r>
              <a:rPr lang="zh-CN" altLang="en-US" dirty="0" smtClean="0"/>
              <a:t>个</a:t>
            </a:r>
            <a:r>
              <a:rPr lang="en-US" altLang="zh-CN" dirty="0" smtClean="0"/>
              <a:t>Timer</a:t>
            </a:r>
            <a:r>
              <a:rPr lang="zh-CN" altLang="en-US" dirty="0" smtClean="0"/>
              <a:t>，分别将在</a:t>
            </a:r>
            <a:r>
              <a:rPr lang="en-US" altLang="zh-CN" dirty="0" smtClean="0"/>
              <a:t>15</a:t>
            </a:r>
            <a:r>
              <a:rPr lang="zh-CN" altLang="en-US" dirty="0" smtClean="0"/>
              <a:t>毫秒，</a:t>
            </a:r>
            <a:r>
              <a:rPr lang="en-US" altLang="zh-CN" dirty="0" smtClean="0"/>
              <a:t>40</a:t>
            </a:r>
            <a:r>
              <a:rPr lang="zh-CN" altLang="en-US" dirty="0" smtClean="0"/>
              <a:t>毫秒，</a:t>
            </a:r>
            <a:r>
              <a:rPr lang="en-US" altLang="zh-CN" dirty="0" smtClean="0"/>
              <a:t>80</a:t>
            </a:r>
            <a:r>
              <a:rPr lang="zh-CN" altLang="en-US" dirty="0" smtClean="0"/>
              <a:t>毫秒后到期，则</a:t>
            </a:r>
            <a:r>
              <a:rPr lang="en-US" altLang="zh-CN" dirty="0" smtClean="0"/>
              <a:t>select()</a:t>
            </a:r>
            <a:r>
              <a:rPr lang="zh-CN" altLang="en-US" dirty="0" smtClean="0"/>
              <a:t>的超时设置如下：</a:t>
            </a:r>
            <a:endParaRPr lang="zh-CN" altLang="en-US" dirty="0"/>
          </a:p>
        </p:txBody>
      </p:sp>
      <p:cxnSp>
        <p:nvCxnSpPr>
          <p:cNvPr id="5" name="直接连接符 4"/>
          <p:cNvCxnSpPr/>
          <p:nvPr/>
        </p:nvCxnSpPr>
        <p:spPr>
          <a:xfrm>
            <a:off x="539552" y="6444044"/>
            <a:ext cx="78488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95736" y="6156012"/>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79712" y="6444044"/>
            <a:ext cx="418704" cy="369332"/>
          </a:xfrm>
          <a:prstGeom prst="rect">
            <a:avLst/>
          </a:prstGeom>
          <a:noFill/>
        </p:spPr>
        <p:txBody>
          <a:bodyPr wrap="none" rtlCol="0">
            <a:spAutoFit/>
          </a:bodyPr>
          <a:lstStyle/>
          <a:p>
            <a:r>
              <a:rPr lang="en-US" altLang="zh-CN" dirty="0" smtClean="0"/>
              <a:t>15</a:t>
            </a:r>
            <a:endParaRPr lang="zh-CN" altLang="en-US" dirty="0"/>
          </a:p>
        </p:txBody>
      </p:sp>
      <p:sp>
        <p:nvSpPr>
          <p:cNvPr id="32" name="TextBox 31"/>
          <p:cNvSpPr txBox="1"/>
          <p:nvPr/>
        </p:nvSpPr>
        <p:spPr>
          <a:xfrm>
            <a:off x="4211960" y="6434752"/>
            <a:ext cx="418704" cy="369332"/>
          </a:xfrm>
          <a:prstGeom prst="rect">
            <a:avLst/>
          </a:prstGeom>
          <a:noFill/>
        </p:spPr>
        <p:txBody>
          <a:bodyPr wrap="none" rtlCol="0">
            <a:spAutoFit/>
          </a:bodyPr>
          <a:lstStyle/>
          <a:p>
            <a:r>
              <a:rPr lang="en-US" altLang="zh-CN" dirty="0" smtClean="0"/>
              <a:t>40</a:t>
            </a:r>
            <a:endParaRPr lang="zh-CN" altLang="en-US" dirty="0"/>
          </a:p>
        </p:txBody>
      </p:sp>
      <p:sp>
        <p:nvSpPr>
          <p:cNvPr id="33" name="TextBox 32"/>
          <p:cNvSpPr txBox="1"/>
          <p:nvPr/>
        </p:nvSpPr>
        <p:spPr>
          <a:xfrm>
            <a:off x="6228184" y="6444044"/>
            <a:ext cx="418704" cy="369332"/>
          </a:xfrm>
          <a:prstGeom prst="rect">
            <a:avLst/>
          </a:prstGeom>
          <a:noFill/>
        </p:spPr>
        <p:txBody>
          <a:bodyPr wrap="none" rtlCol="0">
            <a:spAutoFit/>
          </a:bodyPr>
          <a:lstStyle/>
          <a:p>
            <a:r>
              <a:rPr lang="en-US" altLang="zh-CN" dirty="0" smtClean="0"/>
              <a:t>60</a:t>
            </a:r>
            <a:endParaRPr lang="zh-CN" altLang="en-US" dirty="0"/>
          </a:p>
        </p:txBody>
      </p:sp>
      <p:sp>
        <p:nvSpPr>
          <p:cNvPr id="34" name="TextBox 33"/>
          <p:cNvSpPr txBox="1"/>
          <p:nvPr/>
        </p:nvSpPr>
        <p:spPr>
          <a:xfrm>
            <a:off x="8100392" y="6444044"/>
            <a:ext cx="418704" cy="369332"/>
          </a:xfrm>
          <a:prstGeom prst="rect">
            <a:avLst/>
          </a:prstGeom>
          <a:noFill/>
        </p:spPr>
        <p:txBody>
          <a:bodyPr wrap="none" rtlCol="0">
            <a:spAutoFit/>
          </a:bodyPr>
          <a:lstStyle/>
          <a:p>
            <a:r>
              <a:rPr lang="en-US" altLang="zh-CN" dirty="0" smtClean="0"/>
              <a:t>80</a:t>
            </a:r>
            <a:endParaRPr lang="zh-CN" altLang="en-US" dirty="0"/>
          </a:p>
        </p:txBody>
      </p:sp>
      <p:cxnSp>
        <p:nvCxnSpPr>
          <p:cNvPr id="35" name="直接连接符 34"/>
          <p:cNvCxnSpPr/>
          <p:nvPr/>
        </p:nvCxnSpPr>
        <p:spPr>
          <a:xfrm>
            <a:off x="539552" y="615601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27984" y="5949280"/>
            <a:ext cx="0" cy="494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44208" y="5949280"/>
            <a:ext cx="0" cy="494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388424" y="5949280"/>
            <a:ext cx="0" cy="49476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79512" y="5435933"/>
            <a:ext cx="1335622" cy="646331"/>
          </a:xfrm>
          <a:prstGeom prst="rect">
            <a:avLst/>
          </a:prstGeom>
          <a:noFill/>
        </p:spPr>
        <p:txBody>
          <a:bodyPr wrap="none" rtlCol="0">
            <a:spAutoFit/>
          </a:bodyPr>
          <a:lstStyle/>
          <a:p>
            <a:r>
              <a:rPr lang="zh-CN" altLang="en-US" dirty="0" smtClean="0"/>
              <a:t>设置</a:t>
            </a:r>
            <a:r>
              <a:rPr lang="en-US" altLang="zh-CN" dirty="0" smtClean="0"/>
              <a:t>select()</a:t>
            </a:r>
          </a:p>
          <a:p>
            <a:r>
              <a:rPr lang="zh-CN" altLang="en-US" dirty="0" smtClean="0"/>
              <a:t>超时</a:t>
            </a:r>
            <a:r>
              <a:rPr lang="en-US" altLang="zh-CN" dirty="0" smtClean="0"/>
              <a:t>=15ms</a:t>
            </a:r>
            <a:endParaRPr lang="zh-CN" altLang="en-US" dirty="0"/>
          </a:p>
        </p:txBody>
      </p:sp>
      <p:sp>
        <p:nvSpPr>
          <p:cNvPr id="40" name="TextBox 39"/>
          <p:cNvSpPr txBox="1"/>
          <p:nvPr/>
        </p:nvSpPr>
        <p:spPr>
          <a:xfrm>
            <a:off x="1619672" y="5219909"/>
            <a:ext cx="1368152" cy="923330"/>
          </a:xfrm>
          <a:prstGeom prst="rect">
            <a:avLst/>
          </a:prstGeom>
          <a:noFill/>
        </p:spPr>
        <p:txBody>
          <a:bodyPr wrap="square" rtlCol="0">
            <a:spAutoFit/>
          </a:bodyPr>
          <a:lstStyle/>
          <a:p>
            <a:r>
              <a:rPr lang="zh-CN" altLang="en-US" dirty="0" smtClean="0"/>
              <a:t>处理</a:t>
            </a:r>
            <a:r>
              <a:rPr lang="en-US" altLang="zh-CN" dirty="0" smtClean="0"/>
              <a:t>Timer1; </a:t>
            </a:r>
            <a:r>
              <a:rPr lang="zh-CN" altLang="en-US" dirty="0" smtClean="0"/>
              <a:t>设置</a:t>
            </a:r>
            <a:r>
              <a:rPr lang="en-US" altLang="zh-CN" dirty="0" smtClean="0"/>
              <a:t>select()</a:t>
            </a:r>
          </a:p>
          <a:p>
            <a:r>
              <a:rPr lang="zh-CN" altLang="en-US" dirty="0" smtClean="0"/>
              <a:t>超时</a:t>
            </a:r>
            <a:r>
              <a:rPr lang="en-US" altLang="zh-CN" dirty="0" smtClean="0"/>
              <a:t>=25ms</a:t>
            </a:r>
            <a:endParaRPr lang="zh-CN" altLang="en-US" dirty="0"/>
          </a:p>
        </p:txBody>
      </p:sp>
      <p:sp>
        <p:nvSpPr>
          <p:cNvPr id="41" name="TextBox 40"/>
          <p:cNvSpPr txBox="1"/>
          <p:nvPr/>
        </p:nvSpPr>
        <p:spPr>
          <a:xfrm>
            <a:off x="3779912" y="5025950"/>
            <a:ext cx="1368152" cy="923330"/>
          </a:xfrm>
          <a:prstGeom prst="rect">
            <a:avLst/>
          </a:prstGeom>
          <a:noFill/>
        </p:spPr>
        <p:txBody>
          <a:bodyPr wrap="square" rtlCol="0">
            <a:spAutoFit/>
          </a:bodyPr>
          <a:lstStyle/>
          <a:p>
            <a:r>
              <a:rPr lang="zh-CN" altLang="en-US" dirty="0" smtClean="0"/>
              <a:t>处理</a:t>
            </a:r>
            <a:r>
              <a:rPr lang="en-US" altLang="zh-CN" dirty="0" smtClean="0"/>
              <a:t>Timer2; </a:t>
            </a:r>
            <a:r>
              <a:rPr lang="zh-CN" altLang="en-US" dirty="0" smtClean="0"/>
              <a:t>设置</a:t>
            </a:r>
            <a:r>
              <a:rPr lang="en-US" altLang="zh-CN" dirty="0" smtClean="0"/>
              <a:t>select()</a:t>
            </a:r>
          </a:p>
          <a:p>
            <a:r>
              <a:rPr lang="zh-CN" altLang="en-US" dirty="0" smtClean="0"/>
              <a:t>超时</a:t>
            </a:r>
            <a:r>
              <a:rPr lang="en-US" altLang="zh-CN" dirty="0" smtClean="0"/>
              <a:t>=40ms</a:t>
            </a:r>
            <a:endParaRPr lang="zh-CN" altLang="en-US" dirty="0"/>
          </a:p>
        </p:txBody>
      </p:sp>
      <p:cxnSp>
        <p:nvCxnSpPr>
          <p:cNvPr id="43" name="直接箭头连接符 42"/>
          <p:cNvCxnSpPr/>
          <p:nvPr/>
        </p:nvCxnSpPr>
        <p:spPr>
          <a:xfrm>
            <a:off x="539552" y="6300029"/>
            <a:ext cx="165618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195736" y="6300029"/>
            <a:ext cx="22322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444208" y="6300029"/>
            <a:ext cx="194421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87624" y="6002705"/>
            <a:ext cx="418704" cy="369332"/>
          </a:xfrm>
          <a:prstGeom prst="rect">
            <a:avLst/>
          </a:prstGeom>
          <a:noFill/>
        </p:spPr>
        <p:txBody>
          <a:bodyPr wrap="none" rtlCol="0">
            <a:spAutoFit/>
          </a:bodyPr>
          <a:lstStyle/>
          <a:p>
            <a:r>
              <a:rPr lang="en-US" altLang="zh-CN" dirty="0" smtClean="0"/>
              <a:t>15</a:t>
            </a:r>
            <a:endParaRPr lang="zh-CN" altLang="en-US" dirty="0"/>
          </a:p>
        </p:txBody>
      </p:sp>
      <p:sp>
        <p:nvSpPr>
          <p:cNvPr id="49" name="TextBox 48"/>
          <p:cNvSpPr txBox="1"/>
          <p:nvPr/>
        </p:nvSpPr>
        <p:spPr>
          <a:xfrm>
            <a:off x="2987824" y="6011997"/>
            <a:ext cx="418704" cy="369332"/>
          </a:xfrm>
          <a:prstGeom prst="rect">
            <a:avLst/>
          </a:prstGeom>
          <a:noFill/>
        </p:spPr>
        <p:txBody>
          <a:bodyPr wrap="none" rtlCol="0">
            <a:spAutoFit/>
          </a:bodyPr>
          <a:lstStyle/>
          <a:p>
            <a:r>
              <a:rPr lang="en-US" altLang="zh-CN" dirty="0" smtClean="0"/>
              <a:t>25</a:t>
            </a:r>
            <a:endParaRPr lang="zh-CN" altLang="en-US" dirty="0"/>
          </a:p>
        </p:txBody>
      </p:sp>
      <p:cxnSp>
        <p:nvCxnSpPr>
          <p:cNvPr id="54" name="直接箭头连接符 53"/>
          <p:cNvCxnSpPr/>
          <p:nvPr/>
        </p:nvCxnSpPr>
        <p:spPr>
          <a:xfrm>
            <a:off x="4427984" y="6021288"/>
            <a:ext cx="39604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75526" y="6011996"/>
            <a:ext cx="692818" cy="369332"/>
          </a:xfrm>
          <a:prstGeom prst="rect">
            <a:avLst/>
          </a:prstGeom>
          <a:noFill/>
        </p:spPr>
        <p:txBody>
          <a:bodyPr wrap="none" rtlCol="0">
            <a:spAutoFit/>
          </a:bodyPr>
          <a:lstStyle/>
          <a:p>
            <a:r>
              <a:rPr lang="en-US" altLang="zh-CN" dirty="0" smtClean="0"/>
              <a:t>20ms</a:t>
            </a:r>
            <a:endParaRPr lang="zh-CN" altLang="en-US" dirty="0"/>
          </a:p>
        </p:txBody>
      </p:sp>
      <p:sp>
        <p:nvSpPr>
          <p:cNvPr id="57" name="TextBox 56"/>
          <p:cNvSpPr txBox="1"/>
          <p:nvPr/>
        </p:nvSpPr>
        <p:spPr>
          <a:xfrm>
            <a:off x="5103318" y="5723964"/>
            <a:ext cx="692818" cy="369332"/>
          </a:xfrm>
          <a:prstGeom prst="rect">
            <a:avLst/>
          </a:prstGeom>
          <a:noFill/>
        </p:spPr>
        <p:txBody>
          <a:bodyPr wrap="none" rtlCol="0">
            <a:spAutoFit/>
          </a:bodyPr>
          <a:lstStyle/>
          <a:p>
            <a:r>
              <a:rPr lang="en-US" altLang="zh-CN" dirty="0" smtClean="0"/>
              <a:t>40ms</a:t>
            </a:r>
            <a:endParaRPr lang="zh-CN" altLang="en-US" dirty="0"/>
          </a:p>
        </p:txBody>
      </p:sp>
      <p:sp>
        <p:nvSpPr>
          <p:cNvPr id="60" name="TextBox 59"/>
          <p:cNvSpPr txBox="1"/>
          <p:nvPr/>
        </p:nvSpPr>
        <p:spPr>
          <a:xfrm>
            <a:off x="5652120" y="5013176"/>
            <a:ext cx="1944216" cy="923330"/>
          </a:xfrm>
          <a:prstGeom prst="rect">
            <a:avLst/>
          </a:prstGeom>
          <a:noFill/>
        </p:spPr>
        <p:txBody>
          <a:bodyPr wrap="square" rtlCol="0">
            <a:spAutoFit/>
          </a:bodyPr>
          <a:lstStyle/>
          <a:p>
            <a:r>
              <a:rPr lang="zh-CN" altLang="en-US" dirty="0" smtClean="0"/>
              <a:t>有</a:t>
            </a:r>
            <a:r>
              <a:rPr lang="en-US" altLang="zh-CN" dirty="0" smtClean="0"/>
              <a:t>Job</a:t>
            </a:r>
            <a:r>
              <a:rPr lang="zh-CN" altLang="en-US" dirty="0" smtClean="0"/>
              <a:t>插入，处理</a:t>
            </a:r>
            <a:r>
              <a:rPr lang="en-US" altLang="zh-CN" dirty="0" smtClean="0"/>
              <a:t>Job; </a:t>
            </a:r>
            <a:r>
              <a:rPr lang="zh-CN" altLang="en-US" dirty="0" smtClean="0"/>
              <a:t>设置</a:t>
            </a:r>
            <a:r>
              <a:rPr lang="en-US" altLang="zh-CN" dirty="0" smtClean="0"/>
              <a:t>select()</a:t>
            </a:r>
          </a:p>
          <a:p>
            <a:r>
              <a:rPr lang="zh-CN" altLang="en-US" dirty="0" smtClean="0"/>
              <a:t>超时</a:t>
            </a:r>
            <a:r>
              <a:rPr lang="en-US" altLang="zh-CN" dirty="0" smtClean="0"/>
              <a:t>=20ms</a:t>
            </a:r>
            <a:endParaRPr lang="zh-CN" altLang="en-US" dirty="0"/>
          </a:p>
        </p:txBody>
      </p:sp>
      <p:sp>
        <p:nvSpPr>
          <p:cNvPr id="61" name="TextBox 60"/>
          <p:cNvSpPr txBox="1"/>
          <p:nvPr/>
        </p:nvSpPr>
        <p:spPr>
          <a:xfrm>
            <a:off x="7596336" y="5013176"/>
            <a:ext cx="1368152" cy="923330"/>
          </a:xfrm>
          <a:prstGeom prst="rect">
            <a:avLst/>
          </a:prstGeom>
          <a:noFill/>
        </p:spPr>
        <p:txBody>
          <a:bodyPr wrap="square" rtlCol="0">
            <a:spAutoFit/>
          </a:bodyPr>
          <a:lstStyle/>
          <a:p>
            <a:r>
              <a:rPr lang="zh-CN" altLang="en-US" dirty="0" smtClean="0"/>
              <a:t>处理</a:t>
            </a:r>
            <a:r>
              <a:rPr lang="en-US" altLang="zh-CN" dirty="0" smtClean="0"/>
              <a:t>Timer3</a:t>
            </a:r>
            <a:r>
              <a:rPr lang="zh-CN" altLang="en-US" dirty="0" smtClean="0"/>
              <a:t>；设置</a:t>
            </a:r>
            <a:r>
              <a:rPr lang="en-US" altLang="zh-CN" dirty="0" smtClean="0"/>
              <a:t>select()</a:t>
            </a:r>
            <a:r>
              <a:rPr lang="zh-CN" altLang="en-US" dirty="0" smtClean="0"/>
              <a:t>超时</a:t>
            </a:r>
            <a:r>
              <a:rPr lang="en-US" altLang="zh-CN" dirty="0" smtClean="0"/>
              <a:t>=</a:t>
            </a:r>
            <a:r>
              <a:rPr lang="zh-CN" altLang="en-US" dirty="0" smtClean="0"/>
              <a:t>无限</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a:xfrm>
            <a:off x="457200" y="1600200"/>
            <a:ext cx="8229600" cy="4853136"/>
          </a:xfrm>
        </p:spPr>
        <p:txBody>
          <a:bodyPr>
            <a:normAutofit fontScale="77500" lnSpcReduction="20000"/>
          </a:bodyPr>
          <a:lstStyle/>
          <a:p>
            <a:r>
              <a:rPr lang="en-US" altLang="zh-CN" dirty="0" err="1" smtClean="0"/>
              <a:t>CBaseLoopTimer</a:t>
            </a:r>
            <a:r>
              <a:rPr lang="zh-CN" altLang="en-US" dirty="0" smtClean="0"/>
              <a:t>的</a:t>
            </a:r>
            <a:r>
              <a:rPr lang="en-US" altLang="zh-CN" dirty="0" smtClean="0"/>
              <a:t>API</a:t>
            </a:r>
            <a:r>
              <a:rPr lang="zh-CN" altLang="en-US" dirty="0" smtClean="0"/>
              <a:t>：</a:t>
            </a:r>
            <a:endParaRPr lang="en-US" altLang="zh-CN" dirty="0" smtClean="0"/>
          </a:p>
          <a:p>
            <a:pPr lvl="1"/>
            <a:r>
              <a:rPr lang="en-US" altLang="zh-CN" dirty="0" err="1" smtClean="0"/>
              <a:t>CBaseLoopTimer</a:t>
            </a:r>
            <a:r>
              <a:rPr lang="en-US" altLang="zh-CN" dirty="0" smtClean="0"/>
              <a:t>(int32_t interval, </a:t>
            </a:r>
            <a:r>
              <a:rPr lang="en-US" altLang="zh-CN" dirty="0" err="1" smtClean="0"/>
              <a:t>bool</a:t>
            </a:r>
            <a:r>
              <a:rPr lang="en-US" altLang="zh-CN" dirty="0" smtClean="0"/>
              <a:t> repeat = false)</a:t>
            </a:r>
            <a:r>
              <a:rPr lang="zh-CN" altLang="en-US" dirty="0" smtClean="0"/>
              <a:t>：创建</a:t>
            </a:r>
            <a:r>
              <a:rPr lang="en-US" altLang="zh-CN" dirty="0" smtClean="0"/>
              <a:t>Timer</a:t>
            </a:r>
            <a:r>
              <a:rPr lang="zh-CN" altLang="en-US" dirty="0" smtClean="0"/>
              <a:t>实例。</a:t>
            </a:r>
            <a:r>
              <a:rPr lang="en-US" altLang="zh-CN" dirty="0" smtClean="0"/>
              <a:t>Interval</a:t>
            </a:r>
            <a:r>
              <a:rPr lang="zh-CN" altLang="en-US" dirty="0" smtClean="0"/>
              <a:t>代表</a:t>
            </a:r>
            <a:r>
              <a:rPr lang="en-US" altLang="zh-CN" dirty="0" smtClean="0"/>
              <a:t>Timer</a:t>
            </a:r>
            <a:r>
              <a:rPr lang="zh-CN" altLang="en-US" dirty="0" smtClean="0"/>
              <a:t>的时间间隔；</a:t>
            </a:r>
            <a:r>
              <a:rPr lang="en-US" altLang="zh-CN" dirty="0" smtClean="0"/>
              <a:t>repeat</a:t>
            </a:r>
            <a:r>
              <a:rPr lang="zh-CN" altLang="en-US" dirty="0" smtClean="0"/>
              <a:t>表示创建的是</a:t>
            </a:r>
            <a:r>
              <a:rPr lang="en-US" altLang="zh-CN" dirty="0" smtClean="0"/>
              <a:t>cyclic Timer</a:t>
            </a:r>
            <a:r>
              <a:rPr lang="zh-CN" altLang="en-US" dirty="0" smtClean="0"/>
              <a:t>还是</a:t>
            </a:r>
            <a:r>
              <a:rPr lang="en-US" altLang="zh-CN" dirty="0" smtClean="0"/>
              <a:t>one-shot Timer</a:t>
            </a:r>
            <a:r>
              <a:rPr lang="zh-CN" altLang="en-US" dirty="0" smtClean="0"/>
              <a:t>：一旦使能后，</a:t>
            </a:r>
            <a:r>
              <a:rPr lang="en-US" altLang="zh-CN" dirty="0" smtClean="0"/>
              <a:t>cyclic Timer</a:t>
            </a:r>
            <a:r>
              <a:rPr lang="zh-CN" altLang="en-US" dirty="0" smtClean="0"/>
              <a:t>会以</a:t>
            </a:r>
            <a:r>
              <a:rPr lang="en-US" altLang="zh-CN" dirty="0" smtClean="0"/>
              <a:t>interval</a:t>
            </a:r>
            <a:r>
              <a:rPr lang="zh-CN" altLang="en-US" dirty="0" smtClean="0"/>
              <a:t>毫秒为周期反复执行；</a:t>
            </a:r>
            <a:r>
              <a:rPr lang="en-US" altLang="zh-CN" dirty="0" smtClean="0"/>
              <a:t>one-shot Timer</a:t>
            </a:r>
            <a:r>
              <a:rPr lang="zh-CN" altLang="en-US" dirty="0" smtClean="0"/>
              <a:t>在</a:t>
            </a:r>
            <a:r>
              <a:rPr lang="en-US" altLang="zh-CN" dirty="0" smtClean="0"/>
              <a:t>interval</a:t>
            </a:r>
            <a:r>
              <a:rPr lang="zh-CN" altLang="en-US" dirty="0" smtClean="0"/>
              <a:t>毫秒超时后不再执行。</a:t>
            </a:r>
            <a:endParaRPr lang="en-US" altLang="zh-CN" dirty="0" smtClean="0"/>
          </a:p>
          <a:p>
            <a:pPr lvl="1"/>
            <a:r>
              <a:rPr lang="en-US" altLang="zh-CN" dirty="0" smtClean="0"/>
              <a:t>attach(</a:t>
            </a:r>
            <a:r>
              <a:rPr lang="en-US" altLang="zh-CN" dirty="0" err="1" smtClean="0"/>
              <a:t>CBaseWorker</a:t>
            </a:r>
            <a:r>
              <a:rPr lang="en-US" altLang="zh-CN" dirty="0" smtClean="0"/>
              <a:t> *worker, </a:t>
            </a:r>
            <a:r>
              <a:rPr lang="en-US" altLang="zh-CN" dirty="0" err="1" smtClean="0"/>
              <a:t>bool</a:t>
            </a:r>
            <a:r>
              <a:rPr lang="en-US" altLang="zh-CN" dirty="0" smtClean="0"/>
              <a:t> </a:t>
            </a:r>
            <a:r>
              <a:rPr lang="en-US" altLang="zh-CN" dirty="0" err="1" smtClean="0"/>
              <a:t>enb</a:t>
            </a:r>
            <a:r>
              <a:rPr lang="en-US" altLang="zh-CN" dirty="0" smtClean="0"/>
              <a:t> = true)</a:t>
            </a:r>
            <a:r>
              <a:rPr lang="zh-CN" altLang="en-US" dirty="0" smtClean="0"/>
              <a:t>：指定运行</a:t>
            </a:r>
            <a:r>
              <a:rPr lang="en-US" altLang="zh-CN" dirty="0" smtClean="0"/>
              <a:t>Timer</a:t>
            </a:r>
            <a:r>
              <a:rPr lang="zh-CN" altLang="en-US" dirty="0" smtClean="0"/>
              <a:t>的</a:t>
            </a:r>
            <a:r>
              <a:rPr lang="en-US" altLang="zh-CN" dirty="0" smtClean="0"/>
              <a:t>Worker</a:t>
            </a:r>
            <a:r>
              <a:rPr lang="zh-CN" altLang="en-US" dirty="0" smtClean="0"/>
              <a:t>。只有指定了</a:t>
            </a:r>
            <a:r>
              <a:rPr lang="en-US" altLang="zh-CN" dirty="0" smtClean="0"/>
              <a:t>Worker</a:t>
            </a:r>
            <a:r>
              <a:rPr lang="zh-CN" altLang="en-US" dirty="0" smtClean="0"/>
              <a:t>后</a:t>
            </a:r>
            <a:r>
              <a:rPr lang="en-US" altLang="zh-CN" dirty="0" smtClean="0"/>
              <a:t>Timer</a:t>
            </a:r>
            <a:r>
              <a:rPr lang="zh-CN" altLang="en-US" dirty="0" smtClean="0"/>
              <a:t>才能开始工作。超时后，</a:t>
            </a:r>
            <a:r>
              <a:rPr lang="en-US" altLang="zh-CN" dirty="0" smtClean="0"/>
              <a:t>Timer</a:t>
            </a:r>
            <a:r>
              <a:rPr lang="zh-CN" altLang="en-US" dirty="0" smtClean="0"/>
              <a:t>的</a:t>
            </a:r>
            <a:r>
              <a:rPr lang="en-US" altLang="zh-CN" dirty="0" smtClean="0"/>
              <a:t>run()</a:t>
            </a:r>
            <a:r>
              <a:rPr lang="zh-CN" altLang="en-US" dirty="0" smtClean="0"/>
              <a:t>函数将在该</a:t>
            </a:r>
            <a:r>
              <a:rPr lang="en-US" altLang="zh-CN" dirty="0" smtClean="0"/>
              <a:t>Worker</a:t>
            </a:r>
            <a:r>
              <a:rPr lang="zh-CN" altLang="en-US" dirty="0" smtClean="0"/>
              <a:t>上执行。</a:t>
            </a:r>
            <a:r>
              <a:rPr lang="en-US" altLang="zh-CN" dirty="0" smtClean="0"/>
              <a:t> </a:t>
            </a:r>
            <a:r>
              <a:rPr lang="zh-CN" altLang="en-US" dirty="0" smtClean="0"/>
              <a:t>如果</a:t>
            </a:r>
            <a:r>
              <a:rPr lang="en-US" altLang="zh-CN" dirty="0" err="1" smtClean="0"/>
              <a:t>enb</a:t>
            </a:r>
            <a:r>
              <a:rPr lang="zh-CN" altLang="en-US" dirty="0" smtClean="0"/>
              <a:t>为</a:t>
            </a:r>
            <a:r>
              <a:rPr lang="en-US" altLang="zh-CN" dirty="0" smtClean="0"/>
              <a:t>true</a:t>
            </a:r>
            <a:r>
              <a:rPr lang="zh-CN" altLang="en-US" dirty="0" smtClean="0"/>
              <a:t>，</a:t>
            </a:r>
            <a:r>
              <a:rPr lang="en-US" altLang="zh-CN" dirty="0" smtClean="0"/>
              <a:t>Timer</a:t>
            </a:r>
            <a:r>
              <a:rPr lang="zh-CN" altLang="en-US" dirty="0" smtClean="0"/>
              <a:t>立刻开始在指定的</a:t>
            </a:r>
            <a:r>
              <a:rPr lang="en-US" altLang="zh-CN" dirty="0" smtClean="0"/>
              <a:t>Worker</a:t>
            </a:r>
            <a:r>
              <a:rPr lang="zh-CN" altLang="en-US" dirty="0" smtClean="0"/>
              <a:t>上执行；否则可以将来用</a:t>
            </a:r>
            <a:r>
              <a:rPr lang="en-US" altLang="zh-CN" dirty="0" smtClean="0"/>
              <a:t>enable()</a:t>
            </a:r>
            <a:r>
              <a:rPr lang="zh-CN" altLang="en-US" dirty="0" smtClean="0"/>
              <a:t>启动。</a:t>
            </a:r>
            <a:endParaRPr lang="en-US" altLang="zh-CN" dirty="0" smtClean="0"/>
          </a:p>
          <a:p>
            <a:pPr lvl="1"/>
            <a:r>
              <a:rPr lang="en-US" altLang="zh-CN" dirty="0" smtClean="0"/>
              <a:t>enable(int32_t interval = -1)</a:t>
            </a:r>
            <a:r>
              <a:rPr lang="zh-CN" altLang="en-US" dirty="0" smtClean="0"/>
              <a:t>：使能</a:t>
            </a:r>
            <a:r>
              <a:rPr lang="en-US" altLang="zh-CN" dirty="0" smtClean="0"/>
              <a:t>Timer</a:t>
            </a:r>
            <a:r>
              <a:rPr lang="zh-CN" altLang="en-US" dirty="0" smtClean="0"/>
              <a:t>。使能后的</a:t>
            </a:r>
            <a:r>
              <a:rPr lang="en-US" altLang="zh-CN" dirty="0" smtClean="0"/>
              <a:t>Timer</a:t>
            </a:r>
            <a:r>
              <a:rPr lang="zh-CN" altLang="en-US" dirty="0" smtClean="0"/>
              <a:t>将在指定的</a:t>
            </a:r>
            <a:r>
              <a:rPr lang="en-US" altLang="zh-CN" dirty="0" smtClean="0"/>
              <a:t>Worker</a:t>
            </a:r>
            <a:r>
              <a:rPr lang="zh-CN" altLang="en-US" dirty="0" smtClean="0"/>
              <a:t>上工作。如果调用该函数时</a:t>
            </a:r>
            <a:r>
              <a:rPr lang="en-US" altLang="zh-CN" dirty="0" smtClean="0"/>
              <a:t>Timer</a:t>
            </a:r>
            <a:r>
              <a:rPr lang="zh-CN" altLang="en-US" dirty="0" smtClean="0"/>
              <a:t>正在运行，那么超时时间将被重置为</a:t>
            </a:r>
            <a:r>
              <a:rPr lang="en-US" altLang="zh-CN" dirty="0" smtClean="0"/>
              <a:t>interval</a:t>
            </a:r>
            <a:r>
              <a:rPr lang="zh-CN" altLang="en-US" dirty="0" smtClean="0"/>
              <a:t>毫秒之后。参数</a:t>
            </a:r>
            <a:r>
              <a:rPr lang="en-US" altLang="zh-CN" dirty="0" smtClean="0"/>
              <a:t>interval</a:t>
            </a:r>
            <a:r>
              <a:rPr lang="zh-CN" altLang="en-US" dirty="0" smtClean="0"/>
              <a:t>提供修改超时时间的机会。如果为</a:t>
            </a:r>
            <a:r>
              <a:rPr lang="en-US" altLang="zh-CN" dirty="0" smtClean="0"/>
              <a:t>-1</a:t>
            </a:r>
            <a:r>
              <a:rPr lang="zh-CN" altLang="en-US" dirty="0" smtClean="0"/>
              <a:t>则不改变超时时间。该函数不改变</a:t>
            </a:r>
            <a:r>
              <a:rPr lang="en-US" altLang="zh-CN" dirty="0" smtClean="0"/>
              <a:t>cyclic/one-shot</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err="1" smtClean="0"/>
              <a:t>enableRepeat</a:t>
            </a:r>
            <a:r>
              <a:rPr lang="en-US" altLang="zh-CN" dirty="0" smtClean="0"/>
              <a:t>(int32_t interval = -1, int32_t </a:t>
            </a:r>
            <a:r>
              <a:rPr lang="en-US" altLang="zh-CN" dirty="0" err="1" smtClean="0"/>
              <a:t>init_value</a:t>
            </a:r>
            <a:r>
              <a:rPr lang="en-US" altLang="zh-CN" dirty="0" smtClean="0"/>
              <a:t> = -1)</a:t>
            </a:r>
            <a:r>
              <a:rPr lang="zh-CN" altLang="en-US" dirty="0" smtClean="0"/>
              <a:t>：同</a:t>
            </a:r>
            <a:r>
              <a:rPr lang="en-US" altLang="zh-CN" dirty="0" smtClean="0"/>
              <a:t>enable()</a:t>
            </a:r>
            <a:r>
              <a:rPr lang="zh-CN" altLang="en-US" dirty="0" smtClean="0"/>
              <a:t>，但将</a:t>
            </a:r>
            <a:r>
              <a:rPr lang="en-US" altLang="zh-CN" dirty="0" smtClean="0"/>
              <a:t>Timer</a:t>
            </a:r>
            <a:r>
              <a:rPr lang="zh-CN" altLang="en-US" dirty="0" smtClean="0"/>
              <a:t>的模式设为</a:t>
            </a:r>
            <a:r>
              <a:rPr lang="en-US" altLang="zh-CN" dirty="0" smtClean="0"/>
              <a:t>cyclic</a:t>
            </a:r>
            <a:r>
              <a:rPr lang="zh-CN" altLang="en-US" dirty="0" smtClean="0"/>
              <a:t>，同时除了能用</a:t>
            </a:r>
            <a:r>
              <a:rPr lang="en-US" altLang="zh-CN" dirty="0" smtClean="0"/>
              <a:t>interval</a:t>
            </a:r>
            <a:r>
              <a:rPr lang="zh-CN" altLang="en-US" dirty="0" smtClean="0"/>
              <a:t>改变周期，还可以将第一次超时的时间设置为</a:t>
            </a:r>
            <a:r>
              <a:rPr lang="en-US" altLang="zh-CN" dirty="0" err="1" smtClean="0"/>
              <a:t>init_value</a:t>
            </a:r>
            <a:r>
              <a:rPr lang="zh-CN" altLang="en-US" dirty="0" smtClean="0"/>
              <a:t>毫秒。如果</a:t>
            </a:r>
            <a:r>
              <a:rPr lang="en-US" altLang="zh-CN" dirty="0" err="1" smtClean="0"/>
              <a:t>init_value</a:t>
            </a:r>
            <a:r>
              <a:rPr lang="zh-CN" altLang="en-US" dirty="0" smtClean="0"/>
              <a:t>为</a:t>
            </a:r>
            <a:r>
              <a:rPr lang="en-US" altLang="zh-CN" dirty="0" smtClean="0"/>
              <a:t>-1</a:t>
            </a:r>
            <a:r>
              <a:rPr lang="zh-CN" altLang="en-US" dirty="0" smtClean="0"/>
              <a:t>则该时间等于</a:t>
            </a:r>
            <a:r>
              <a:rPr lang="en-US" altLang="zh-CN" dirty="0" smtClean="0"/>
              <a:t>interval</a:t>
            </a:r>
            <a:r>
              <a:rPr lang="zh-CN" altLang="en-US" dirty="0" smtClean="0"/>
              <a:t>。</a:t>
            </a:r>
            <a:endParaRPr lang="en-US" altLang="zh-CN" dirty="0" smtClean="0"/>
          </a:p>
          <a:p>
            <a:pPr lvl="1"/>
            <a:r>
              <a:rPr lang="en-US" altLang="zh-CN" dirty="0" err="1" smtClean="0"/>
              <a:t>enableOneShot</a:t>
            </a:r>
            <a:r>
              <a:rPr lang="en-US" altLang="zh-CN" dirty="0" smtClean="0"/>
              <a:t>(int32_t interval = -1)</a:t>
            </a:r>
            <a:r>
              <a:rPr lang="zh-CN" altLang="en-US" dirty="0" smtClean="0"/>
              <a:t>：同</a:t>
            </a:r>
            <a:r>
              <a:rPr lang="en-US" altLang="zh-CN" dirty="0" smtClean="0"/>
              <a:t>enable()</a:t>
            </a:r>
            <a:r>
              <a:rPr lang="zh-CN" altLang="en-US" dirty="0" smtClean="0"/>
              <a:t>，但将</a:t>
            </a:r>
            <a:r>
              <a:rPr lang="en-US" altLang="zh-CN" dirty="0" smtClean="0"/>
              <a:t>Timer</a:t>
            </a:r>
            <a:r>
              <a:rPr lang="zh-CN" altLang="en-US" dirty="0" smtClean="0"/>
              <a:t>的模式设置为</a:t>
            </a:r>
            <a:r>
              <a:rPr lang="en-US" altLang="zh-CN" dirty="0" smtClean="0"/>
              <a:t>one-shot</a:t>
            </a:r>
            <a:r>
              <a:rPr lang="zh-CN" altLang="en-US" dirty="0" smtClean="0"/>
              <a:t>。</a:t>
            </a:r>
            <a:endParaRPr lang="en-US" altLang="zh-CN" dirty="0" smtClean="0"/>
          </a:p>
          <a:p>
            <a:pPr lvl="1"/>
            <a:r>
              <a:rPr lang="en-US" altLang="zh-CN" dirty="0" smtClean="0"/>
              <a:t>disable()</a:t>
            </a:r>
            <a:r>
              <a:rPr lang="zh-CN" altLang="en-US" dirty="0" smtClean="0"/>
              <a:t>：停止运行</a:t>
            </a:r>
            <a:r>
              <a:rPr lang="en-US" altLang="zh-CN" dirty="0" smtClean="0"/>
              <a:t>Timer</a:t>
            </a:r>
            <a:r>
              <a:rPr lang="zh-CN" altLang="en-US" dirty="0" smtClean="0"/>
              <a:t>。</a:t>
            </a:r>
            <a:endParaRPr lang="en-US" altLang="zh-CN" dirty="0" smtClean="0"/>
          </a:p>
          <a:p>
            <a:r>
              <a:rPr lang="en-US" altLang="zh-CN" dirty="0" err="1" smtClean="0"/>
              <a:t>CBaseLoopTimer</a:t>
            </a:r>
            <a:r>
              <a:rPr lang="zh-CN" altLang="en-US" dirty="0" smtClean="0"/>
              <a:t>的虚函数：</a:t>
            </a:r>
            <a:endParaRPr lang="en-US" altLang="zh-CN" dirty="0" smtClean="0"/>
          </a:p>
          <a:p>
            <a:pPr lvl="1"/>
            <a:r>
              <a:rPr lang="en-US" altLang="zh-CN" dirty="0" smtClean="0"/>
              <a:t>void run()</a:t>
            </a:r>
            <a:r>
              <a:rPr lang="zh-CN" altLang="en-US" dirty="0" smtClean="0"/>
              <a:t>：</a:t>
            </a:r>
            <a:r>
              <a:rPr lang="en-US" altLang="zh-CN" dirty="0" smtClean="0"/>
              <a:t>Timer</a:t>
            </a:r>
            <a:r>
              <a:rPr lang="zh-CN" altLang="en-US" dirty="0" smtClean="0"/>
              <a:t>的执行函数；当</a:t>
            </a:r>
            <a:r>
              <a:rPr lang="en-US" altLang="zh-CN" dirty="0" smtClean="0"/>
              <a:t>Timer</a:t>
            </a:r>
            <a:r>
              <a:rPr lang="zh-CN" altLang="en-US" dirty="0" smtClean="0"/>
              <a:t>超时时在</a:t>
            </a:r>
            <a:r>
              <a:rPr lang="en-US" altLang="zh-CN" dirty="0" smtClean="0"/>
              <a:t>Worker</a:t>
            </a:r>
            <a:r>
              <a:rPr lang="zh-CN" altLang="en-US" dirty="0" smtClean="0"/>
              <a:t>的线程中被调用。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功能和特性</a:t>
            </a:r>
            <a:endParaRPr lang="zh-CN" altLang="en-US" dirty="0"/>
          </a:p>
        </p:txBody>
      </p:sp>
      <p:sp>
        <p:nvSpPr>
          <p:cNvPr id="3" name="内容占位符 2"/>
          <p:cNvSpPr>
            <a:spLocks noGrp="1"/>
          </p:cNvSpPr>
          <p:nvPr>
            <p:ph idx="1"/>
          </p:nvPr>
        </p:nvSpPr>
        <p:spPr>
          <a:xfrm>
            <a:off x="457200" y="1600200"/>
            <a:ext cx="8229600" cy="4925144"/>
          </a:xfrm>
        </p:spPr>
        <p:txBody>
          <a:bodyPr>
            <a:normAutofit fontScale="77500" lnSpcReduction="20000"/>
          </a:bodyPr>
          <a:lstStyle/>
          <a:p>
            <a:r>
              <a:rPr lang="en-US" altLang="zh-CN" dirty="0" smtClean="0"/>
              <a:t>Client-Server</a:t>
            </a:r>
            <a:r>
              <a:rPr lang="zh-CN" altLang="en-US" dirty="0" smtClean="0"/>
              <a:t>结构，支持如下通信模式：</a:t>
            </a:r>
            <a:endParaRPr lang="en-US" altLang="zh-CN" dirty="0" smtClean="0"/>
          </a:p>
          <a:p>
            <a:pPr lvl="1"/>
            <a:r>
              <a:rPr lang="zh-CN" altLang="en-US" dirty="0" smtClean="0"/>
              <a:t>带超时的同步请求</a:t>
            </a:r>
            <a:r>
              <a:rPr lang="en-US" altLang="zh-CN" dirty="0" smtClean="0"/>
              <a:t>-</a:t>
            </a:r>
            <a:r>
              <a:rPr lang="zh-CN" altLang="en-US" dirty="0" smtClean="0"/>
              <a:t>答复</a:t>
            </a:r>
            <a:endParaRPr lang="en-US" altLang="zh-CN" dirty="0" smtClean="0"/>
          </a:p>
          <a:p>
            <a:pPr lvl="1"/>
            <a:r>
              <a:rPr lang="zh-CN" altLang="en-US" dirty="0" smtClean="0"/>
              <a:t>带超时的异步请求</a:t>
            </a:r>
            <a:r>
              <a:rPr lang="en-US" altLang="zh-CN" dirty="0" smtClean="0"/>
              <a:t>-</a:t>
            </a:r>
            <a:r>
              <a:rPr lang="zh-CN" altLang="en-US" dirty="0" smtClean="0"/>
              <a:t>答复</a:t>
            </a:r>
            <a:endParaRPr lang="en-US" altLang="zh-CN" dirty="0" smtClean="0"/>
          </a:p>
          <a:p>
            <a:pPr lvl="1"/>
            <a:r>
              <a:rPr lang="zh-CN" altLang="en-US" dirty="0" smtClean="0"/>
              <a:t>无答复的命令请求</a:t>
            </a:r>
            <a:endParaRPr lang="en-US" altLang="zh-CN" dirty="0" smtClean="0"/>
          </a:p>
          <a:p>
            <a:pPr lvl="1"/>
            <a:r>
              <a:rPr lang="zh-CN" altLang="en-US" dirty="0" smtClean="0"/>
              <a:t>注册</a:t>
            </a:r>
            <a:r>
              <a:rPr lang="en-US" altLang="zh-CN" dirty="0" smtClean="0"/>
              <a:t>-</a:t>
            </a:r>
            <a:r>
              <a:rPr lang="zh-CN" altLang="en-US" dirty="0" smtClean="0"/>
              <a:t>发布模式，实现多点广播</a:t>
            </a:r>
            <a:endParaRPr lang="en-US" altLang="zh-CN" dirty="0" smtClean="0"/>
          </a:p>
          <a:p>
            <a:r>
              <a:rPr lang="en-US" altLang="zh-CN" dirty="0" smtClean="0"/>
              <a:t>IPC</a:t>
            </a:r>
            <a:r>
              <a:rPr lang="zh-CN" altLang="en-US" dirty="0" smtClean="0"/>
              <a:t>消息采用整数</a:t>
            </a:r>
            <a:r>
              <a:rPr lang="en-US" altLang="zh-CN" dirty="0" smtClean="0"/>
              <a:t>ID</a:t>
            </a:r>
            <a:r>
              <a:rPr lang="zh-CN" altLang="en-US" dirty="0" smtClean="0"/>
              <a:t>标识，消息内容用</a:t>
            </a:r>
            <a:r>
              <a:rPr lang="en-US" altLang="zh-CN" dirty="0" smtClean="0"/>
              <a:t>Protocol buffer</a:t>
            </a:r>
            <a:r>
              <a:rPr lang="zh-CN" altLang="en-US" dirty="0" smtClean="0"/>
              <a:t>序列化和反序列化，支持</a:t>
            </a:r>
            <a:r>
              <a:rPr lang="en-US" altLang="zh-CN" dirty="0" smtClean="0"/>
              <a:t>IDL</a:t>
            </a:r>
            <a:r>
              <a:rPr lang="zh-CN" altLang="en-US" dirty="0" smtClean="0"/>
              <a:t>代码生成，高效简便；还支持</a:t>
            </a:r>
            <a:r>
              <a:rPr lang="en-US" altLang="zh-CN" dirty="0" smtClean="0"/>
              <a:t>raw data</a:t>
            </a:r>
            <a:r>
              <a:rPr lang="zh-CN" altLang="en-US" dirty="0" smtClean="0"/>
              <a:t>模式，便于大量数据传输</a:t>
            </a:r>
            <a:endParaRPr lang="en-US" altLang="zh-CN" dirty="0" smtClean="0"/>
          </a:p>
          <a:p>
            <a:r>
              <a:rPr lang="en-US" altLang="zh-CN" dirty="0" smtClean="0"/>
              <a:t>Server</a:t>
            </a:r>
            <a:r>
              <a:rPr lang="zh-CN" altLang="en-US" dirty="0" smtClean="0"/>
              <a:t>地址使用字符串标识，通过</a:t>
            </a:r>
            <a:r>
              <a:rPr lang="en-US" altLang="zh-CN" dirty="0" err="1" smtClean="0"/>
              <a:t>NameServer</a:t>
            </a:r>
            <a:r>
              <a:rPr lang="zh-CN" altLang="en-US" dirty="0" smtClean="0"/>
              <a:t>和</a:t>
            </a:r>
            <a:r>
              <a:rPr lang="en-US" altLang="zh-CN" dirty="0" err="1" smtClean="0"/>
              <a:t>HostServer</a:t>
            </a:r>
            <a:r>
              <a:rPr lang="zh-CN" altLang="en-US" dirty="0" smtClean="0"/>
              <a:t>做名字解析。无论</a:t>
            </a:r>
            <a:r>
              <a:rPr lang="en-US" altLang="zh-CN" dirty="0" smtClean="0"/>
              <a:t>Server</a:t>
            </a:r>
            <a:r>
              <a:rPr lang="zh-CN" altLang="en-US" dirty="0" smtClean="0"/>
              <a:t>位于网络上哪个节点上，</a:t>
            </a:r>
            <a:r>
              <a:rPr lang="en-US" altLang="zh-CN" dirty="0" smtClean="0"/>
              <a:t>Client</a:t>
            </a:r>
            <a:r>
              <a:rPr lang="zh-CN" altLang="en-US" dirty="0" smtClean="0"/>
              <a:t>都可以通过地址与之建立连接。</a:t>
            </a:r>
            <a:endParaRPr lang="en-US" altLang="zh-CN" dirty="0" smtClean="0"/>
          </a:p>
          <a:p>
            <a:r>
              <a:rPr lang="zh-CN" altLang="en-US" dirty="0" smtClean="0"/>
              <a:t>可靠的心跳和重连机制，确保无论网络状况如何，无论哪个服务重新上线或重启，通信各方都能保持连接</a:t>
            </a:r>
            <a:endParaRPr lang="en-US" altLang="zh-CN" dirty="0" smtClean="0"/>
          </a:p>
          <a:p>
            <a:r>
              <a:rPr lang="en-US" altLang="zh-CN" dirty="0" smtClean="0"/>
              <a:t>C++</a:t>
            </a:r>
            <a:r>
              <a:rPr lang="zh-CN" altLang="en-US" dirty="0" smtClean="0"/>
              <a:t>实现，易于开发和维护</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 - </a:t>
            </a:r>
            <a:r>
              <a:rPr lang="en-US" altLang="zh-CN" dirty="0" err="1" smtClean="0"/>
              <a:t>CBaseFdWatch</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Watch</a:t>
            </a:r>
            <a:r>
              <a:rPr lang="zh-CN" altLang="en-US" dirty="0" smtClean="0"/>
              <a:t>基于</a:t>
            </a:r>
            <a:r>
              <a:rPr lang="en-US" altLang="zh-CN" dirty="0" smtClean="0"/>
              <a:t>select()</a:t>
            </a:r>
            <a:r>
              <a:rPr lang="zh-CN" altLang="en-US" dirty="0" smtClean="0"/>
              <a:t>，将多个文件的输入输出的合并在一起，统一等待，串行处理。</a:t>
            </a:r>
            <a:endParaRPr lang="en-US" altLang="zh-CN" dirty="0" smtClean="0"/>
          </a:p>
          <a:p>
            <a:r>
              <a:rPr lang="zh-CN" altLang="en-US" dirty="0" smtClean="0"/>
              <a:t>每个</a:t>
            </a:r>
            <a:r>
              <a:rPr lang="en-US" altLang="zh-CN" dirty="0" smtClean="0"/>
              <a:t>Watch</a:t>
            </a:r>
            <a:r>
              <a:rPr lang="zh-CN" altLang="en-US" dirty="0" smtClean="0"/>
              <a:t>对应一个文件描述符</a:t>
            </a:r>
            <a:r>
              <a:rPr lang="en-US" altLang="zh-CN" dirty="0" smtClean="0"/>
              <a:t>(File Descriptor)</a:t>
            </a:r>
            <a:r>
              <a:rPr lang="zh-CN" altLang="en-US" dirty="0" smtClean="0"/>
              <a:t>。使用者负责打开文件并交给</a:t>
            </a:r>
            <a:r>
              <a:rPr lang="en-US" altLang="zh-CN" dirty="0" smtClean="0"/>
              <a:t>Watch</a:t>
            </a:r>
            <a:r>
              <a:rPr lang="zh-CN" altLang="en-US" dirty="0" smtClean="0"/>
              <a:t>。</a:t>
            </a:r>
            <a:endParaRPr lang="en-US" altLang="zh-CN" dirty="0" smtClean="0"/>
          </a:p>
          <a:p>
            <a:r>
              <a:rPr lang="en-US" altLang="zh-CN" dirty="0" smtClean="0"/>
              <a:t>Watch</a:t>
            </a:r>
            <a:r>
              <a:rPr lang="zh-CN" altLang="en-US" dirty="0" smtClean="0"/>
              <a:t>只能在用</a:t>
            </a:r>
            <a:r>
              <a:rPr lang="en-US" altLang="zh-CN" dirty="0" smtClean="0"/>
              <a:t>FDB_WORKER_ENABLE_FD_LOOP</a:t>
            </a:r>
            <a:r>
              <a:rPr lang="zh-CN" altLang="en-US" dirty="0" smtClean="0"/>
              <a:t>标志启动的</a:t>
            </a:r>
            <a:r>
              <a:rPr lang="en-US" altLang="zh-CN" dirty="0" smtClean="0"/>
              <a:t>Worker</a:t>
            </a:r>
            <a:r>
              <a:rPr lang="zh-CN" altLang="en-US" dirty="0" smtClean="0"/>
              <a:t>上执行。</a:t>
            </a:r>
            <a:endParaRPr lang="en-US" altLang="zh-CN" dirty="0" smtClean="0"/>
          </a:p>
          <a:p>
            <a:r>
              <a:rPr lang="zh-CN" altLang="en-US" dirty="0" smtClean="0"/>
              <a:t>和</a:t>
            </a:r>
            <a:r>
              <a:rPr lang="en-US" altLang="zh-CN" dirty="0" smtClean="0"/>
              <a:t>timer</a:t>
            </a:r>
            <a:r>
              <a:rPr lang="zh-CN" altLang="en-US" dirty="0" smtClean="0"/>
              <a:t>一样，</a:t>
            </a:r>
            <a:r>
              <a:rPr lang="en-US" altLang="zh-CN" dirty="0" smtClean="0"/>
              <a:t>watch</a:t>
            </a:r>
            <a:r>
              <a:rPr lang="zh-CN" altLang="en-US" dirty="0" smtClean="0"/>
              <a:t>必须</a:t>
            </a:r>
            <a:r>
              <a:rPr lang="en-US" altLang="zh-CN" dirty="0" smtClean="0"/>
              <a:t>attach</a:t>
            </a:r>
            <a:r>
              <a:rPr lang="zh-CN" altLang="en-US" dirty="0" smtClean="0"/>
              <a:t>在特定线程上才能工作。</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 - </a:t>
            </a:r>
            <a:r>
              <a:rPr lang="en-US" altLang="zh-CN" dirty="0" err="1" smtClean="0"/>
              <a:t>CBaseFdWatch</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CBaseFdWatch</a:t>
            </a:r>
            <a:r>
              <a:rPr lang="zh-CN" altLang="en-US" dirty="0" smtClean="0"/>
              <a:t>的</a:t>
            </a:r>
            <a:r>
              <a:rPr lang="en-US" altLang="zh-CN" dirty="0" smtClean="0"/>
              <a:t>API</a:t>
            </a:r>
            <a:r>
              <a:rPr lang="zh-CN" altLang="en-US" dirty="0" smtClean="0"/>
              <a:t>：</a:t>
            </a:r>
            <a:endParaRPr lang="en-US" altLang="zh-CN" dirty="0" smtClean="0"/>
          </a:p>
          <a:p>
            <a:pPr lvl="1"/>
            <a:r>
              <a:rPr lang="en-US" altLang="zh-CN" dirty="0" err="1" smtClean="0"/>
              <a:t>CBaseFdWatch</a:t>
            </a:r>
            <a:r>
              <a:rPr lang="en-US" altLang="zh-CN" dirty="0" smtClean="0"/>
              <a:t>(</a:t>
            </a:r>
            <a:r>
              <a:rPr lang="en-US" altLang="zh-CN" dirty="0" err="1" smtClean="0"/>
              <a:t>int</a:t>
            </a:r>
            <a:r>
              <a:rPr lang="en-US" altLang="zh-CN" dirty="0" smtClean="0"/>
              <a:t> </a:t>
            </a:r>
            <a:r>
              <a:rPr lang="en-US" altLang="zh-CN" dirty="0" err="1" smtClean="0"/>
              <a:t>fd</a:t>
            </a:r>
            <a:r>
              <a:rPr lang="en-US" altLang="zh-CN" dirty="0" smtClean="0"/>
              <a:t>, int32_t flags)</a:t>
            </a:r>
            <a:r>
              <a:rPr lang="zh-CN" altLang="en-US" dirty="0" smtClean="0"/>
              <a:t>：创建</a:t>
            </a:r>
            <a:r>
              <a:rPr lang="en-US" altLang="zh-CN" dirty="0" smtClean="0"/>
              <a:t>Watch</a:t>
            </a:r>
            <a:r>
              <a:rPr lang="zh-CN" altLang="en-US" dirty="0" smtClean="0"/>
              <a:t>的实例。</a:t>
            </a:r>
            <a:r>
              <a:rPr lang="en-US" altLang="zh-CN" dirty="0" err="1" smtClean="0"/>
              <a:t>fd</a:t>
            </a:r>
            <a:r>
              <a:rPr lang="zh-CN" altLang="en-US" dirty="0" smtClean="0"/>
              <a:t>为一个打开的文件描述符；</a:t>
            </a:r>
            <a:r>
              <a:rPr lang="en-US" altLang="zh-CN" dirty="0" smtClean="0"/>
              <a:t>flags</a:t>
            </a:r>
            <a:r>
              <a:rPr lang="zh-CN" altLang="en-US" dirty="0" smtClean="0"/>
              <a:t>表明需要等待的文件事件，可是以下位域的组合：</a:t>
            </a:r>
            <a:endParaRPr lang="en-US" altLang="zh-CN" dirty="0" smtClean="0"/>
          </a:p>
          <a:p>
            <a:pPr lvl="2"/>
            <a:r>
              <a:rPr lang="en-US" altLang="zh-CN" dirty="0" smtClean="0"/>
              <a:t>POLLIN</a:t>
            </a:r>
            <a:r>
              <a:rPr lang="zh-CN" altLang="en-US" dirty="0" smtClean="0"/>
              <a:t>：当文件有数据可供读取时调用</a:t>
            </a:r>
            <a:r>
              <a:rPr lang="en-US" altLang="zh-CN" dirty="0" err="1" smtClean="0"/>
              <a:t>onInput</a:t>
            </a:r>
            <a:r>
              <a:rPr lang="en-US" altLang="zh-CN" dirty="0" smtClean="0"/>
              <a:t>()</a:t>
            </a:r>
            <a:r>
              <a:rPr lang="zh-CN" altLang="en-US" dirty="0" smtClean="0"/>
              <a:t>成员函数</a:t>
            </a:r>
            <a:endParaRPr lang="en-US" altLang="zh-CN" dirty="0" smtClean="0"/>
          </a:p>
          <a:p>
            <a:pPr lvl="2"/>
            <a:r>
              <a:rPr lang="en-US" altLang="zh-CN" dirty="0" smtClean="0"/>
              <a:t>POLLOUT</a:t>
            </a:r>
            <a:r>
              <a:rPr lang="zh-CN" altLang="en-US" dirty="0" smtClean="0"/>
              <a:t>：当文件可以输出数据时调用</a:t>
            </a:r>
            <a:r>
              <a:rPr lang="en-US" altLang="zh-CN" dirty="0" err="1" smtClean="0"/>
              <a:t>onOutput</a:t>
            </a:r>
            <a:r>
              <a:rPr lang="en-US" altLang="zh-CN" dirty="0" smtClean="0"/>
              <a:t>()</a:t>
            </a:r>
            <a:r>
              <a:rPr lang="zh-CN" altLang="en-US" dirty="0" smtClean="0"/>
              <a:t>成员函数</a:t>
            </a:r>
            <a:endParaRPr lang="en-US" altLang="zh-CN" dirty="0" smtClean="0"/>
          </a:p>
          <a:p>
            <a:pPr lvl="2"/>
            <a:r>
              <a:rPr lang="en-US" altLang="zh-CN" dirty="0" smtClean="0"/>
              <a:t>POLLHUP</a:t>
            </a:r>
            <a:r>
              <a:rPr lang="zh-CN" altLang="en-US" dirty="0" smtClean="0"/>
              <a:t>：当对方关闭文件时调用</a:t>
            </a:r>
            <a:r>
              <a:rPr lang="en-US" altLang="zh-CN" dirty="0" err="1" smtClean="0"/>
              <a:t>onHup</a:t>
            </a:r>
            <a:r>
              <a:rPr lang="en-US" altLang="zh-CN" dirty="0" smtClean="0"/>
              <a:t>()</a:t>
            </a:r>
            <a:r>
              <a:rPr lang="zh-CN" altLang="en-US" dirty="0" smtClean="0"/>
              <a:t>成员函数</a:t>
            </a:r>
            <a:endParaRPr lang="en-US" altLang="zh-CN" dirty="0" smtClean="0"/>
          </a:p>
          <a:p>
            <a:pPr lvl="2"/>
            <a:r>
              <a:rPr lang="en-US" altLang="zh-CN" dirty="0" smtClean="0"/>
              <a:t>POLLERR</a:t>
            </a:r>
            <a:r>
              <a:rPr lang="zh-CN" altLang="en-US" dirty="0" smtClean="0"/>
              <a:t>：当文件操作出现错误时调用</a:t>
            </a:r>
            <a:r>
              <a:rPr lang="en-US" altLang="zh-CN" dirty="0" err="1" smtClean="0"/>
              <a:t>onError</a:t>
            </a:r>
            <a:r>
              <a:rPr lang="en-US" altLang="zh-CN" dirty="0" smtClean="0"/>
              <a:t>()</a:t>
            </a:r>
            <a:r>
              <a:rPr lang="zh-CN" altLang="en-US" dirty="0" smtClean="0"/>
              <a:t>成员函数</a:t>
            </a:r>
            <a:endParaRPr lang="en-US" altLang="zh-CN" dirty="0" smtClean="0"/>
          </a:p>
          <a:p>
            <a:pPr lvl="1"/>
            <a:r>
              <a:rPr lang="en-US" altLang="zh-CN" dirty="0" smtClean="0"/>
              <a:t>attach(</a:t>
            </a:r>
            <a:r>
              <a:rPr lang="en-US" altLang="zh-CN" dirty="0" err="1" smtClean="0"/>
              <a:t>CBaseWorker</a:t>
            </a:r>
            <a:r>
              <a:rPr lang="en-US" altLang="zh-CN" dirty="0" smtClean="0"/>
              <a:t> *worker, </a:t>
            </a:r>
            <a:r>
              <a:rPr lang="en-US" altLang="zh-CN" dirty="0" err="1" smtClean="0"/>
              <a:t>bool</a:t>
            </a:r>
            <a:r>
              <a:rPr lang="en-US" altLang="zh-CN" dirty="0" smtClean="0"/>
              <a:t> </a:t>
            </a:r>
            <a:r>
              <a:rPr lang="en-US" altLang="zh-CN" dirty="0" err="1" smtClean="0"/>
              <a:t>enb</a:t>
            </a:r>
            <a:r>
              <a:rPr lang="en-US" altLang="zh-CN" dirty="0" smtClean="0"/>
              <a:t> = true)</a:t>
            </a:r>
            <a:r>
              <a:rPr lang="zh-CN" altLang="en-US" dirty="0" smtClean="0"/>
              <a:t>：指定运行</a:t>
            </a:r>
            <a:r>
              <a:rPr lang="en-US" altLang="zh-CN" dirty="0" smtClean="0"/>
              <a:t>Watch</a:t>
            </a:r>
            <a:r>
              <a:rPr lang="zh-CN" altLang="en-US" dirty="0" smtClean="0"/>
              <a:t>的</a:t>
            </a:r>
            <a:r>
              <a:rPr lang="en-US" altLang="zh-CN" dirty="0" smtClean="0"/>
              <a:t>Worker</a:t>
            </a:r>
            <a:r>
              <a:rPr lang="zh-CN" altLang="en-US" dirty="0" smtClean="0"/>
              <a:t>。只有指定了</a:t>
            </a:r>
            <a:r>
              <a:rPr lang="en-US" altLang="zh-CN" dirty="0" smtClean="0"/>
              <a:t>Worker</a:t>
            </a:r>
            <a:r>
              <a:rPr lang="zh-CN" altLang="en-US" dirty="0" smtClean="0"/>
              <a:t>后</a:t>
            </a:r>
            <a:r>
              <a:rPr lang="en-US" altLang="zh-CN" dirty="0" smtClean="0"/>
              <a:t>Watch</a:t>
            </a:r>
            <a:r>
              <a:rPr lang="zh-CN" altLang="en-US" dirty="0" smtClean="0"/>
              <a:t>才能开始工作。上述</a:t>
            </a:r>
            <a:r>
              <a:rPr lang="en-US" altLang="zh-CN" dirty="0" err="1" smtClean="0"/>
              <a:t>onXxx</a:t>
            </a:r>
            <a:r>
              <a:rPr lang="en-US" altLang="zh-CN" dirty="0" smtClean="0"/>
              <a:t>()</a:t>
            </a:r>
            <a:r>
              <a:rPr lang="zh-CN" altLang="en-US" dirty="0" smtClean="0"/>
              <a:t>都是在</a:t>
            </a:r>
            <a:r>
              <a:rPr lang="en-US" altLang="zh-CN" dirty="0" smtClean="0"/>
              <a:t>Worker</a:t>
            </a:r>
            <a:r>
              <a:rPr lang="zh-CN" altLang="en-US" dirty="0" smtClean="0"/>
              <a:t>线程上下文运行。如果</a:t>
            </a:r>
            <a:r>
              <a:rPr lang="en-US" altLang="zh-CN" dirty="0" err="1" smtClean="0"/>
              <a:t>enb</a:t>
            </a:r>
            <a:r>
              <a:rPr lang="zh-CN" altLang="en-US" dirty="0" smtClean="0"/>
              <a:t>为</a:t>
            </a:r>
            <a:r>
              <a:rPr lang="en-US" altLang="zh-CN" dirty="0" smtClean="0"/>
              <a:t>true</a:t>
            </a:r>
            <a:r>
              <a:rPr lang="zh-CN" altLang="en-US" dirty="0" smtClean="0"/>
              <a:t>，</a:t>
            </a:r>
            <a:r>
              <a:rPr lang="en-US" altLang="zh-CN" dirty="0" smtClean="0"/>
              <a:t>Watch</a:t>
            </a:r>
            <a:r>
              <a:rPr lang="zh-CN" altLang="en-US" dirty="0" smtClean="0"/>
              <a:t>立刻开始在该</a:t>
            </a:r>
            <a:r>
              <a:rPr lang="en-US" altLang="zh-CN" dirty="0" smtClean="0"/>
              <a:t>Worker</a:t>
            </a:r>
            <a:r>
              <a:rPr lang="zh-CN" altLang="en-US" dirty="0" smtClean="0"/>
              <a:t>上运行；否则可以将来用</a:t>
            </a:r>
            <a:r>
              <a:rPr lang="en-US" altLang="zh-CN" dirty="0" smtClean="0"/>
              <a:t>enable()</a:t>
            </a:r>
            <a:r>
              <a:rPr lang="zh-CN" altLang="en-US" dirty="0" smtClean="0"/>
              <a:t>启动。</a:t>
            </a:r>
            <a:endParaRPr lang="en-US" altLang="zh-CN" dirty="0" smtClean="0"/>
          </a:p>
          <a:p>
            <a:pPr lvl="1"/>
            <a:r>
              <a:rPr lang="en-US" altLang="zh-CN" dirty="0" smtClean="0"/>
              <a:t>enable()/disable()</a:t>
            </a:r>
            <a:r>
              <a:rPr lang="zh-CN" altLang="en-US" dirty="0" smtClean="0"/>
              <a:t>：使能</a:t>
            </a:r>
            <a:r>
              <a:rPr lang="en-US" altLang="zh-CN" dirty="0" smtClean="0"/>
              <a:t>/</a:t>
            </a:r>
            <a:r>
              <a:rPr lang="zh-CN" altLang="en-US" dirty="0" smtClean="0"/>
              <a:t>停止</a:t>
            </a:r>
            <a:r>
              <a:rPr lang="en-US" altLang="zh-CN" dirty="0" smtClean="0"/>
              <a:t>Watch</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zh-CN" altLang="en-US" dirty="0"/>
          </a:p>
        </p:txBody>
      </p:sp>
      <p:sp>
        <p:nvSpPr>
          <p:cNvPr id="3" name="内容占位符 2"/>
          <p:cNvSpPr>
            <a:spLocks noGrp="1"/>
          </p:cNvSpPr>
          <p:nvPr>
            <p:ph idx="1"/>
          </p:nvPr>
        </p:nvSpPr>
        <p:spPr>
          <a:xfrm>
            <a:off x="251520" y="1600200"/>
            <a:ext cx="8435280" cy="4525963"/>
          </a:xfrm>
        </p:spPr>
        <p:txBody>
          <a:bodyPr>
            <a:normAutofit fontScale="85000" lnSpcReduction="20000"/>
          </a:bodyPr>
          <a:lstStyle/>
          <a:p>
            <a:r>
              <a:rPr lang="en-US" altLang="zh-CN" dirty="0" smtClean="0"/>
              <a:t>Notification</a:t>
            </a:r>
            <a:r>
              <a:rPr lang="zh-CN" altLang="en-US" dirty="0" smtClean="0"/>
              <a:t>是一个轻量级事件订阅</a:t>
            </a:r>
            <a:r>
              <a:rPr lang="en-US" altLang="zh-CN" dirty="0" smtClean="0"/>
              <a:t>-</a:t>
            </a:r>
            <a:r>
              <a:rPr lang="zh-CN" altLang="en-US" dirty="0" smtClean="0"/>
              <a:t>发布机制，用于同一进程内的线程之间一对多的消息通知。相比之下，</a:t>
            </a:r>
            <a:r>
              <a:rPr lang="en-US" altLang="zh-CN" dirty="0" smtClean="0"/>
              <a:t>Job</a:t>
            </a:r>
            <a:r>
              <a:rPr lang="zh-CN" altLang="en-US" dirty="0" smtClean="0"/>
              <a:t>只能点对点通信。</a:t>
            </a:r>
            <a:endParaRPr lang="en-US" altLang="zh-CN" dirty="0" smtClean="0"/>
          </a:p>
          <a:p>
            <a:r>
              <a:rPr lang="en-US" altLang="zh-CN" dirty="0" err="1" smtClean="0"/>
              <a:t>CBaseNotification</a:t>
            </a:r>
            <a:r>
              <a:rPr lang="zh-CN" altLang="en-US" dirty="0" smtClean="0"/>
              <a:t>定义消息通知的订阅方，</a:t>
            </a:r>
            <a:r>
              <a:rPr lang="en-US" altLang="zh-CN" dirty="0" smtClean="0"/>
              <a:t>API</a:t>
            </a:r>
            <a:r>
              <a:rPr lang="zh-CN" altLang="en-US" dirty="0" smtClean="0"/>
              <a:t>包括：</a:t>
            </a:r>
            <a:endParaRPr lang="en-US" altLang="zh-CN" dirty="0" smtClean="0"/>
          </a:p>
          <a:p>
            <a:pPr lvl="1"/>
            <a:r>
              <a:rPr lang="en-US" altLang="zh-CN" dirty="0" err="1" smtClean="0"/>
              <a:t>CBaseNotification</a:t>
            </a:r>
            <a:r>
              <a:rPr lang="en-US" altLang="zh-CN" dirty="0" smtClean="0"/>
              <a:t>(</a:t>
            </a:r>
            <a:r>
              <a:rPr lang="en-US" altLang="zh-CN" dirty="0" err="1" smtClean="0"/>
              <a:t>FdbEventCode_t</a:t>
            </a:r>
            <a:r>
              <a:rPr lang="en-US" altLang="zh-CN" dirty="0" smtClean="0"/>
              <a:t> event = FDB_INVALID_ID, </a:t>
            </a:r>
            <a:r>
              <a:rPr lang="en-US" altLang="zh-CN" dirty="0" err="1" smtClean="0"/>
              <a:t>CBaseWorker</a:t>
            </a:r>
            <a:r>
              <a:rPr lang="en-US" altLang="zh-CN" dirty="0" smtClean="0"/>
              <a:t> *worker = 0) </a:t>
            </a:r>
            <a:r>
              <a:rPr lang="zh-CN" altLang="en-US" dirty="0" smtClean="0"/>
              <a:t>：创建</a:t>
            </a:r>
            <a:r>
              <a:rPr lang="en-US" altLang="zh-CN" dirty="0" smtClean="0"/>
              <a:t>Notification</a:t>
            </a:r>
            <a:r>
              <a:rPr lang="zh-CN" altLang="en-US" dirty="0" smtClean="0"/>
              <a:t>的实例。</a:t>
            </a:r>
            <a:r>
              <a:rPr lang="en-US" altLang="zh-CN" dirty="0" smtClean="0"/>
              <a:t>event</a:t>
            </a:r>
            <a:r>
              <a:rPr lang="zh-CN" altLang="en-US" dirty="0" smtClean="0"/>
              <a:t>设置需要订阅的事件</a:t>
            </a:r>
            <a:r>
              <a:rPr lang="en-US" altLang="zh-CN" dirty="0" smtClean="0"/>
              <a:t>ID</a:t>
            </a:r>
            <a:r>
              <a:rPr lang="zh-CN" altLang="en-US" dirty="0" smtClean="0"/>
              <a:t>；</a:t>
            </a:r>
            <a:r>
              <a:rPr lang="en-US" altLang="zh-CN" dirty="0" smtClean="0"/>
              <a:t>worker</a:t>
            </a:r>
            <a:r>
              <a:rPr lang="zh-CN" altLang="en-US" dirty="0" smtClean="0"/>
              <a:t>选择接收通知的</a:t>
            </a:r>
            <a:r>
              <a:rPr lang="en-US" altLang="zh-CN" dirty="0" smtClean="0"/>
              <a:t>Worker</a:t>
            </a:r>
            <a:r>
              <a:rPr lang="zh-CN" altLang="en-US" dirty="0" smtClean="0"/>
              <a:t>：如果为空则执行函数</a:t>
            </a:r>
            <a:r>
              <a:rPr lang="en-US" altLang="zh-CN" dirty="0" smtClean="0"/>
              <a:t>run()</a:t>
            </a:r>
            <a:r>
              <a:rPr lang="zh-CN" altLang="en-US" dirty="0" smtClean="0"/>
              <a:t>在</a:t>
            </a:r>
            <a:r>
              <a:rPr lang="en-US" altLang="zh-CN" dirty="0" err="1" smtClean="0"/>
              <a:t>CNotificationCenter</a:t>
            </a:r>
            <a:r>
              <a:rPr lang="en-US" altLang="zh-CN" dirty="0" smtClean="0"/>
              <a:t>::notify()</a:t>
            </a:r>
            <a:r>
              <a:rPr lang="zh-CN" altLang="en-US" dirty="0" smtClean="0"/>
              <a:t>执行时被调用；否则将转发到</a:t>
            </a:r>
            <a:r>
              <a:rPr lang="en-US" altLang="zh-CN" dirty="0" smtClean="0"/>
              <a:t>Worker</a:t>
            </a:r>
            <a:r>
              <a:rPr lang="zh-CN" altLang="en-US" dirty="0" smtClean="0"/>
              <a:t>的线程上执行。</a:t>
            </a:r>
            <a:endParaRPr lang="en-US" altLang="zh-CN" dirty="0" smtClean="0"/>
          </a:p>
          <a:p>
            <a:r>
              <a:rPr lang="en-US" altLang="zh-CN" dirty="0" err="1" smtClean="0"/>
              <a:t>CBaseNotification</a:t>
            </a:r>
            <a:r>
              <a:rPr lang="zh-CN" altLang="en-US" dirty="0" smtClean="0"/>
              <a:t>的虚函数</a:t>
            </a:r>
            <a:endParaRPr lang="en-US" altLang="zh-CN" dirty="0" smtClean="0"/>
          </a:p>
          <a:p>
            <a:pPr lvl="1"/>
            <a:r>
              <a:rPr lang="en-US" altLang="zh-CN" dirty="0" smtClean="0"/>
              <a:t>void run(T &amp;data)</a:t>
            </a:r>
            <a:r>
              <a:rPr lang="zh-CN" altLang="en-US" dirty="0" smtClean="0"/>
              <a:t>：</a:t>
            </a:r>
            <a:r>
              <a:rPr lang="en-US" altLang="zh-CN" dirty="0" smtClean="0"/>
              <a:t>Notification</a:t>
            </a:r>
            <a:r>
              <a:rPr lang="zh-CN" altLang="en-US" dirty="0" smtClean="0"/>
              <a:t>的执行函数。</a:t>
            </a:r>
            <a:r>
              <a:rPr lang="en-US" altLang="zh-CN" dirty="0" smtClean="0"/>
              <a:t>data</a:t>
            </a:r>
            <a:r>
              <a:rPr lang="zh-CN" altLang="en-US" dirty="0" smtClean="0"/>
              <a:t>是需要通知的数据，为模板类型。</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r>
              <a:rPr lang="en-US" altLang="zh-CN" dirty="0" err="1" smtClean="0"/>
              <a:t>CNotificationCenter</a:t>
            </a:r>
            <a:r>
              <a:rPr lang="zh-CN" altLang="en-US" dirty="0" smtClean="0"/>
              <a:t>定义通知的发布方，</a:t>
            </a:r>
            <a:r>
              <a:rPr lang="en-US" altLang="zh-CN" dirty="0" smtClean="0"/>
              <a:t>API</a:t>
            </a:r>
            <a:r>
              <a:rPr lang="zh-CN" altLang="en-US" dirty="0" smtClean="0"/>
              <a:t>包括：</a:t>
            </a:r>
            <a:endParaRPr lang="en-US" altLang="zh-CN" dirty="0" smtClean="0"/>
          </a:p>
          <a:p>
            <a:pPr lvl="1"/>
            <a:r>
              <a:rPr lang="en-US" altLang="zh-CN" dirty="0" smtClean="0"/>
              <a:t>subscribe(</a:t>
            </a:r>
            <a:r>
              <a:rPr lang="en-US" altLang="zh-CN" dirty="0" err="1" smtClean="0"/>
              <a:t>typename</a:t>
            </a:r>
            <a:r>
              <a:rPr lang="en-US" altLang="zh-CN" dirty="0" smtClean="0"/>
              <a:t> </a:t>
            </a:r>
            <a:r>
              <a:rPr lang="en-US" altLang="zh-CN" dirty="0" err="1" smtClean="0"/>
              <a:t>CBaseNotification</a:t>
            </a:r>
            <a:r>
              <a:rPr lang="en-US" altLang="zh-CN" dirty="0" smtClean="0"/>
              <a:t>&lt;T&gt;::</a:t>
            </a:r>
            <a:r>
              <a:rPr lang="en-US" altLang="zh-CN" dirty="0" err="1" smtClean="0"/>
              <a:t>Ptr</a:t>
            </a:r>
            <a:r>
              <a:rPr lang="en-US" altLang="zh-CN" dirty="0" smtClean="0"/>
              <a:t> &amp;notification)</a:t>
            </a:r>
            <a:r>
              <a:rPr lang="zh-CN" altLang="en-US" dirty="0" smtClean="0"/>
              <a:t>：订阅某一事件的通知；当事件发生时运行通知的</a:t>
            </a:r>
            <a:r>
              <a:rPr lang="en-US" altLang="zh-CN" dirty="0" smtClean="0"/>
              <a:t>run()</a:t>
            </a:r>
            <a:r>
              <a:rPr lang="zh-CN" altLang="en-US" dirty="0" smtClean="0"/>
              <a:t>函数。</a:t>
            </a:r>
            <a:endParaRPr lang="en-US" altLang="zh-CN" dirty="0" smtClean="0"/>
          </a:p>
          <a:p>
            <a:pPr lvl="1"/>
            <a:r>
              <a:rPr lang="en-US" altLang="zh-CN" dirty="0" smtClean="0"/>
              <a:t>unsubscribe(</a:t>
            </a:r>
            <a:r>
              <a:rPr lang="en-US" altLang="zh-CN" dirty="0" err="1" smtClean="0"/>
              <a:t>typename</a:t>
            </a:r>
            <a:r>
              <a:rPr lang="en-US" altLang="zh-CN" dirty="0" smtClean="0"/>
              <a:t> </a:t>
            </a:r>
            <a:r>
              <a:rPr lang="en-US" altLang="zh-CN" dirty="0" err="1" smtClean="0"/>
              <a:t>CBaseNotification</a:t>
            </a:r>
            <a:r>
              <a:rPr lang="en-US" altLang="zh-CN" dirty="0" smtClean="0"/>
              <a:t>&lt;T&gt;::</a:t>
            </a:r>
            <a:r>
              <a:rPr lang="en-US" altLang="zh-CN" dirty="0" err="1" smtClean="0"/>
              <a:t>Ptr</a:t>
            </a:r>
            <a:r>
              <a:rPr lang="en-US" altLang="zh-CN" dirty="0" smtClean="0"/>
              <a:t> &amp;notification)</a:t>
            </a:r>
            <a:r>
              <a:rPr lang="zh-CN" altLang="en-US" dirty="0" smtClean="0"/>
              <a:t>：取消订阅</a:t>
            </a:r>
            <a:endParaRPr lang="en-US" altLang="zh-CN" dirty="0" smtClean="0"/>
          </a:p>
          <a:p>
            <a:pPr lvl="1"/>
            <a:r>
              <a:rPr lang="fr-FR" altLang="zh-CN" dirty="0" smtClean="0"/>
              <a:t>void notify(FdbEventCode_t event, T &amp;data)</a:t>
            </a:r>
            <a:r>
              <a:rPr lang="zh-CN" altLang="en-US" dirty="0" smtClean="0"/>
              <a:t>：当事件发生时，通知所有订阅了该事件的</a:t>
            </a:r>
            <a:r>
              <a:rPr lang="en-US" altLang="zh-CN" dirty="0" smtClean="0"/>
              <a:t>Notification</a:t>
            </a:r>
            <a:r>
              <a:rPr lang="zh-CN" altLang="en-US" dirty="0" smtClean="0"/>
              <a:t>。</a:t>
            </a:r>
            <a:r>
              <a:rPr lang="en-US" altLang="zh-CN" dirty="0" smtClean="0"/>
              <a:t>event</a:t>
            </a:r>
            <a:r>
              <a:rPr lang="zh-CN" altLang="en-US" dirty="0" smtClean="0"/>
              <a:t>为发生的事件；</a:t>
            </a:r>
            <a:r>
              <a:rPr lang="en-US" altLang="zh-CN" dirty="0" smtClean="0"/>
              <a:t>data</a:t>
            </a:r>
            <a:r>
              <a:rPr lang="zh-CN" altLang="en-US" dirty="0" smtClean="0"/>
              <a:t>为事件跟随的数据。如果</a:t>
            </a:r>
            <a:r>
              <a:rPr lang="en-US" altLang="zh-CN" dirty="0" smtClean="0"/>
              <a:t>Notification</a:t>
            </a:r>
            <a:r>
              <a:rPr lang="zh-CN" altLang="en-US" dirty="0" smtClean="0"/>
              <a:t>指定了</a:t>
            </a:r>
            <a:r>
              <a:rPr lang="en-US" altLang="zh-CN" dirty="0" smtClean="0"/>
              <a:t>Worker</a:t>
            </a:r>
            <a:r>
              <a:rPr lang="zh-CN" altLang="en-US" dirty="0" smtClean="0"/>
              <a:t>，该</a:t>
            </a:r>
            <a:r>
              <a:rPr lang="en-US" altLang="zh-CN" dirty="0" smtClean="0"/>
              <a:t>Notification</a:t>
            </a:r>
            <a:r>
              <a:rPr lang="zh-CN" altLang="en-US" dirty="0" smtClean="0"/>
              <a:t>的</a:t>
            </a:r>
            <a:r>
              <a:rPr lang="en-US" altLang="zh-CN" dirty="0" smtClean="0"/>
              <a:t>run()</a:t>
            </a:r>
            <a:r>
              <a:rPr lang="zh-CN" altLang="en-US" dirty="0" smtClean="0"/>
              <a:t>将被抛到</a:t>
            </a:r>
            <a:r>
              <a:rPr lang="en-US" altLang="zh-CN" dirty="0" smtClean="0"/>
              <a:t>Worker</a:t>
            </a:r>
            <a:r>
              <a:rPr lang="zh-CN" altLang="en-US" dirty="0" smtClean="0"/>
              <a:t>线程上运行，否则在调用</a:t>
            </a:r>
            <a:r>
              <a:rPr lang="fr-FR" altLang="zh-CN" dirty="0" err="1" smtClean="0"/>
              <a:t>notify</a:t>
            </a:r>
            <a:r>
              <a:rPr lang="en-US" altLang="zh-CN" dirty="0" smtClean="0"/>
              <a:t>()</a:t>
            </a:r>
            <a:r>
              <a:rPr lang="zh-CN" altLang="en-US" dirty="0" smtClean="0"/>
              <a:t>时直接运行。</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Inter-Process Communication (IPC)</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IPC</a:t>
            </a:r>
            <a:endParaRPr lang="zh-CN" altLang="en-US" dirty="0"/>
          </a:p>
        </p:txBody>
      </p:sp>
      <p:sp>
        <p:nvSpPr>
          <p:cNvPr id="3" name="内容占位符 2"/>
          <p:cNvSpPr>
            <a:spLocks noGrp="1"/>
          </p:cNvSpPr>
          <p:nvPr>
            <p:ph idx="1"/>
          </p:nvPr>
        </p:nvSpPr>
        <p:spPr>
          <a:xfrm>
            <a:off x="251520" y="1600200"/>
            <a:ext cx="8568952" cy="4853136"/>
          </a:xfrm>
        </p:spPr>
        <p:txBody>
          <a:bodyPr>
            <a:normAutofit fontScale="77500" lnSpcReduction="20000"/>
          </a:bodyPr>
          <a:lstStyle/>
          <a:p>
            <a:r>
              <a:rPr lang="en-US" altLang="zh-CN" dirty="0" smtClean="0"/>
              <a:t>IPC</a:t>
            </a:r>
            <a:r>
              <a:rPr lang="zh-CN" altLang="en-US" dirty="0" smtClean="0"/>
              <a:t>提供进程间通信机制。根据通信双方进程的部署位置分为本地进程间通信和节点间进程通信。</a:t>
            </a:r>
            <a:endParaRPr lang="en-US" altLang="zh-CN" dirty="0" smtClean="0"/>
          </a:p>
          <a:p>
            <a:r>
              <a:rPr lang="zh-CN" altLang="en-US" dirty="0" smtClean="0"/>
              <a:t>不同于</a:t>
            </a:r>
            <a:r>
              <a:rPr lang="en-US" altLang="zh-CN" dirty="0" smtClean="0"/>
              <a:t>Job</a:t>
            </a:r>
            <a:r>
              <a:rPr lang="zh-CN" altLang="en-US" dirty="0" smtClean="0"/>
              <a:t>的点对点通信，</a:t>
            </a:r>
            <a:r>
              <a:rPr lang="en-US" altLang="zh-CN" dirty="0" smtClean="0"/>
              <a:t>IPC</a:t>
            </a:r>
            <a:r>
              <a:rPr lang="zh-CN" altLang="en-US" dirty="0" smtClean="0"/>
              <a:t>采用</a:t>
            </a:r>
            <a:r>
              <a:rPr lang="en-US" altLang="zh-CN" dirty="0" smtClean="0"/>
              <a:t>Client-Server</a:t>
            </a:r>
            <a:r>
              <a:rPr lang="zh-CN" altLang="en-US" dirty="0" smtClean="0"/>
              <a:t>模式，具备如下特性：</a:t>
            </a:r>
            <a:endParaRPr lang="en-US" altLang="zh-CN" dirty="0" smtClean="0"/>
          </a:p>
          <a:p>
            <a:pPr lvl="1"/>
            <a:r>
              <a:rPr lang="en-US" altLang="zh-CN" dirty="0" smtClean="0"/>
              <a:t>Client</a:t>
            </a:r>
            <a:r>
              <a:rPr lang="zh-CN" altLang="en-US" dirty="0" smtClean="0"/>
              <a:t>是连接的发起者；</a:t>
            </a:r>
            <a:r>
              <a:rPr lang="en-US" altLang="zh-CN" dirty="0" smtClean="0"/>
              <a:t>Server</a:t>
            </a:r>
            <a:r>
              <a:rPr lang="zh-CN" altLang="en-US" dirty="0" smtClean="0"/>
              <a:t>是连接的接受者</a:t>
            </a:r>
            <a:endParaRPr lang="en-US" altLang="zh-CN" dirty="0" smtClean="0"/>
          </a:p>
          <a:p>
            <a:pPr lvl="1"/>
            <a:r>
              <a:rPr lang="en-US" altLang="zh-CN" dirty="0" smtClean="0"/>
              <a:t>Client</a:t>
            </a:r>
            <a:r>
              <a:rPr lang="zh-CN" altLang="en-US" dirty="0" smtClean="0"/>
              <a:t>是命令的发起者和数据的请求者；</a:t>
            </a:r>
            <a:r>
              <a:rPr lang="en-US" altLang="zh-CN" dirty="0" smtClean="0"/>
              <a:t>Server</a:t>
            </a:r>
            <a:r>
              <a:rPr lang="zh-CN" altLang="en-US" dirty="0" smtClean="0"/>
              <a:t>是命令的执行者和数据的产生者</a:t>
            </a:r>
            <a:endParaRPr lang="en-US" altLang="zh-CN" dirty="0" smtClean="0"/>
          </a:p>
          <a:p>
            <a:pPr lvl="1"/>
            <a:r>
              <a:rPr lang="zh-CN" altLang="en-US" dirty="0" smtClean="0"/>
              <a:t>一个</a:t>
            </a:r>
            <a:r>
              <a:rPr lang="en-US" altLang="zh-CN" dirty="0" smtClean="0"/>
              <a:t>Client</a:t>
            </a:r>
            <a:r>
              <a:rPr lang="zh-CN" altLang="en-US" dirty="0" smtClean="0"/>
              <a:t>连接一个</a:t>
            </a:r>
            <a:r>
              <a:rPr lang="en-US" altLang="zh-CN" dirty="0" smtClean="0"/>
              <a:t>Server</a:t>
            </a:r>
            <a:r>
              <a:rPr lang="zh-CN" altLang="en-US" dirty="0" smtClean="0"/>
              <a:t>；一个</a:t>
            </a:r>
            <a:r>
              <a:rPr lang="en-US" altLang="zh-CN" dirty="0" smtClean="0"/>
              <a:t>Server</a:t>
            </a:r>
            <a:r>
              <a:rPr lang="zh-CN" altLang="en-US" dirty="0" smtClean="0"/>
              <a:t>可以连接多个</a:t>
            </a:r>
            <a:r>
              <a:rPr lang="en-US" altLang="zh-CN" dirty="0" smtClean="0"/>
              <a:t>Client</a:t>
            </a:r>
          </a:p>
          <a:p>
            <a:pPr lvl="1"/>
            <a:r>
              <a:rPr lang="en-US" altLang="zh-CN" dirty="0" smtClean="0"/>
              <a:t>Client</a:t>
            </a:r>
            <a:r>
              <a:rPr lang="zh-CN" altLang="en-US" dirty="0" smtClean="0"/>
              <a:t>没有地址，但可以连接多个</a:t>
            </a:r>
            <a:r>
              <a:rPr lang="en-US" altLang="zh-CN" dirty="0" smtClean="0"/>
              <a:t>Server</a:t>
            </a:r>
            <a:r>
              <a:rPr lang="zh-CN" altLang="en-US" dirty="0" smtClean="0"/>
              <a:t>地址；</a:t>
            </a:r>
            <a:r>
              <a:rPr lang="en-US" altLang="zh-CN" dirty="0" smtClean="0"/>
              <a:t>Server</a:t>
            </a:r>
            <a:r>
              <a:rPr lang="zh-CN" altLang="en-US" dirty="0" smtClean="0"/>
              <a:t>拥有多个地址，每个地址可以连接多个</a:t>
            </a:r>
            <a:r>
              <a:rPr lang="en-US" altLang="zh-CN" dirty="0" smtClean="0"/>
              <a:t>Client</a:t>
            </a:r>
          </a:p>
          <a:p>
            <a:pPr lvl="1"/>
            <a:r>
              <a:rPr lang="en-US" altLang="zh-CN" dirty="0" smtClean="0"/>
              <a:t>Server</a:t>
            </a:r>
            <a:r>
              <a:rPr lang="zh-CN" altLang="en-US" dirty="0" smtClean="0"/>
              <a:t>也可以广播方式主动向多个</a:t>
            </a:r>
            <a:r>
              <a:rPr lang="en-US" altLang="zh-CN" dirty="0" smtClean="0"/>
              <a:t>Client</a:t>
            </a:r>
            <a:r>
              <a:rPr lang="zh-CN" altLang="en-US" dirty="0" smtClean="0"/>
              <a:t>推送消息；</a:t>
            </a:r>
            <a:r>
              <a:rPr lang="en-US" altLang="zh-CN" dirty="0" smtClean="0"/>
              <a:t>Client</a:t>
            </a:r>
            <a:r>
              <a:rPr lang="zh-CN" altLang="en-US" dirty="0" smtClean="0"/>
              <a:t>可以向</a:t>
            </a:r>
            <a:r>
              <a:rPr lang="en-US" altLang="zh-CN" dirty="0" smtClean="0"/>
              <a:t>Server</a:t>
            </a:r>
            <a:r>
              <a:rPr lang="zh-CN" altLang="en-US" dirty="0" smtClean="0"/>
              <a:t>订阅特定的消息</a:t>
            </a:r>
            <a:endParaRPr lang="en-US" altLang="zh-CN" dirty="0" smtClean="0"/>
          </a:p>
          <a:p>
            <a:r>
              <a:rPr lang="en-US" altLang="zh-CN" dirty="0" smtClean="0"/>
              <a:t>IPC</a:t>
            </a:r>
            <a:r>
              <a:rPr lang="zh-CN" altLang="en-US" dirty="0" smtClean="0"/>
              <a:t>底层实现基于</a:t>
            </a:r>
            <a:r>
              <a:rPr lang="en-US" altLang="zh-CN" dirty="0" smtClean="0"/>
              <a:t>Socket</a:t>
            </a:r>
            <a:r>
              <a:rPr lang="zh-CN" altLang="en-US" dirty="0" smtClean="0"/>
              <a:t>，目前使用</a:t>
            </a:r>
            <a:r>
              <a:rPr lang="en-US" altLang="zh-CN" dirty="0" smtClean="0"/>
              <a:t>TCP socket</a:t>
            </a:r>
            <a:r>
              <a:rPr lang="zh-CN" altLang="en-US" dirty="0" smtClean="0"/>
              <a:t>和</a:t>
            </a:r>
            <a:r>
              <a:rPr lang="en-US" altLang="zh-CN" dirty="0" smtClean="0"/>
              <a:t>Unix domain socket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消息结构</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FDBus</a:t>
            </a:r>
            <a:r>
              <a:rPr lang="zh-CN" altLang="en-US" dirty="0" smtClean="0"/>
              <a:t>消息由</a:t>
            </a:r>
            <a:r>
              <a:rPr lang="en-US" altLang="zh-CN" dirty="0" smtClean="0"/>
              <a:t>ID + </a:t>
            </a:r>
            <a:r>
              <a:rPr lang="zh-CN" altLang="en-US" dirty="0" smtClean="0"/>
              <a:t>数据组成</a:t>
            </a:r>
            <a:endParaRPr lang="en-US" altLang="zh-CN" dirty="0" smtClean="0"/>
          </a:p>
          <a:p>
            <a:r>
              <a:rPr lang="en-US" altLang="zh-CN" dirty="0" smtClean="0"/>
              <a:t>ID</a:t>
            </a:r>
            <a:r>
              <a:rPr lang="zh-CN" altLang="en-US" dirty="0" smtClean="0"/>
              <a:t>是强制项，为</a:t>
            </a:r>
            <a:r>
              <a:rPr lang="en-US" altLang="zh-CN" dirty="0" smtClean="0"/>
              <a:t>32</a:t>
            </a:r>
            <a:r>
              <a:rPr lang="zh-CN" altLang="en-US" dirty="0" smtClean="0"/>
              <a:t>位整型，每个</a:t>
            </a:r>
            <a:r>
              <a:rPr lang="en-US" altLang="zh-CN" dirty="0" smtClean="0"/>
              <a:t>Message</a:t>
            </a:r>
            <a:r>
              <a:rPr lang="zh-CN" altLang="en-US" dirty="0" smtClean="0"/>
              <a:t>必须由</a:t>
            </a:r>
            <a:r>
              <a:rPr lang="en-US" altLang="zh-CN" dirty="0" smtClean="0"/>
              <a:t>ID</a:t>
            </a:r>
            <a:r>
              <a:rPr lang="zh-CN" altLang="en-US" dirty="0" smtClean="0"/>
              <a:t>标识。对于一个</a:t>
            </a:r>
            <a:r>
              <a:rPr lang="en-US" altLang="zh-CN" dirty="0" smtClean="0"/>
              <a:t>Server</a:t>
            </a:r>
            <a:r>
              <a:rPr lang="zh-CN" altLang="en-US" dirty="0" smtClean="0"/>
              <a:t>，</a:t>
            </a:r>
            <a:r>
              <a:rPr lang="en-US" altLang="zh-CN" dirty="0" smtClean="0"/>
              <a:t>ID</a:t>
            </a:r>
            <a:r>
              <a:rPr lang="zh-CN" altLang="en-US" dirty="0" smtClean="0"/>
              <a:t>必须唯一，不能重复。更准确地说，所有</a:t>
            </a:r>
            <a:r>
              <a:rPr lang="en-US" altLang="zh-CN" dirty="0" smtClean="0"/>
              <a:t>request-reply</a:t>
            </a:r>
            <a:r>
              <a:rPr lang="zh-CN" altLang="en-US" dirty="0" smtClean="0"/>
              <a:t>消息的</a:t>
            </a:r>
            <a:r>
              <a:rPr lang="en-US" altLang="zh-CN" dirty="0" smtClean="0"/>
              <a:t>ID</a:t>
            </a:r>
            <a:r>
              <a:rPr lang="zh-CN" altLang="en-US" dirty="0" smtClean="0"/>
              <a:t>必须唯一；所有广播推送的消息必须唯一；二者之间可以有重复</a:t>
            </a:r>
            <a:endParaRPr lang="en-US" altLang="zh-CN" dirty="0" smtClean="0"/>
          </a:p>
          <a:p>
            <a:r>
              <a:rPr lang="zh-CN" altLang="en-US" dirty="0" smtClean="0"/>
              <a:t>数据部分为可选项，支持两种格式：</a:t>
            </a:r>
            <a:endParaRPr lang="en-US" altLang="zh-CN" dirty="0" smtClean="0"/>
          </a:p>
          <a:p>
            <a:pPr lvl="1"/>
            <a:r>
              <a:rPr lang="zh-CN" altLang="en-US" dirty="0" smtClean="0"/>
              <a:t>原始数据 </a:t>
            </a:r>
            <a:r>
              <a:rPr lang="en-US" altLang="zh-CN" dirty="0" smtClean="0"/>
              <a:t>(void *)</a:t>
            </a:r>
          </a:p>
          <a:p>
            <a:pPr lvl="1"/>
            <a:r>
              <a:rPr lang="en-US" altLang="zh-CN" dirty="0" smtClean="0"/>
              <a:t>Protocol Buffer</a:t>
            </a:r>
            <a:r>
              <a:rPr lang="zh-CN" altLang="en-US" dirty="0" smtClean="0"/>
              <a:t>格式 </a:t>
            </a:r>
            <a:r>
              <a:rPr lang="en-US" altLang="zh-CN" dirty="0" smtClean="0"/>
              <a:t>(</a:t>
            </a:r>
            <a:r>
              <a:rPr lang="en-US" altLang="zh-CN" dirty="0" err="1" smtClean="0"/>
              <a:t>CFdbBasePayload</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消息数据</a:t>
            </a:r>
            <a:endParaRPr lang="zh-CN" altLang="en-US" dirty="0"/>
          </a:p>
        </p:txBody>
      </p:sp>
      <p:sp>
        <p:nvSpPr>
          <p:cNvPr id="3" name="内容占位符 2"/>
          <p:cNvSpPr>
            <a:spLocks noGrp="1"/>
          </p:cNvSpPr>
          <p:nvPr>
            <p:ph idx="1"/>
          </p:nvPr>
        </p:nvSpPr>
        <p:spPr>
          <a:xfrm>
            <a:off x="323528" y="1600200"/>
            <a:ext cx="8496944" cy="4525963"/>
          </a:xfrm>
        </p:spPr>
        <p:txBody>
          <a:bodyPr>
            <a:normAutofit fontScale="77500" lnSpcReduction="20000"/>
          </a:bodyPr>
          <a:lstStyle/>
          <a:p>
            <a:r>
              <a:rPr lang="zh-CN" altLang="en-US" b="1" u="sng" dirty="0" smtClean="0"/>
              <a:t>原始数据</a:t>
            </a:r>
            <a:r>
              <a:rPr lang="zh-CN" altLang="en-US" dirty="0" smtClean="0"/>
              <a:t>没有格式，只是将一片内存数据从一个进程发送到另一个进程。通常用于文件，升级包，音频数据的传输。</a:t>
            </a:r>
            <a:endParaRPr lang="en-US" altLang="zh-CN" dirty="0" smtClean="0"/>
          </a:p>
          <a:p>
            <a:r>
              <a:rPr lang="en-US" altLang="zh-CN" b="1" u="sng" dirty="0"/>
              <a:t>Protocol Buffer</a:t>
            </a:r>
            <a:r>
              <a:rPr lang="zh-CN" altLang="en-US" dirty="0" smtClean="0"/>
              <a:t>是谷歌开源的，语言独立，平台独立的数据交换格式，适用于网络传输，数据存储等多领域。</a:t>
            </a:r>
            <a:endParaRPr lang="en-US" altLang="zh-CN" dirty="0" smtClean="0"/>
          </a:p>
          <a:p>
            <a:r>
              <a:rPr lang="en-US" altLang="zh-CN" dirty="0" smtClean="0"/>
              <a:t>Protocol Buffer</a:t>
            </a:r>
            <a:r>
              <a:rPr lang="zh-CN" altLang="en-US" dirty="0" smtClean="0"/>
              <a:t>支持大部分</a:t>
            </a:r>
            <a:r>
              <a:rPr lang="en-US" altLang="zh-CN" dirty="0" smtClean="0"/>
              <a:t>C++</a:t>
            </a:r>
            <a:r>
              <a:rPr lang="zh-CN" altLang="en-US" dirty="0" smtClean="0"/>
              <a:t>基本类型，由基本类型组合成的复合类型，复合类型的嵌套，以及基本类型和复合类型组成的，长度可变的数组（</a:t>
            </a:r>
            <a:r>
              <a:rPr lang="en-US" altLang="zh-CN" dirty="0" smtClean="0"/>
              <a:t>vector</a:t>
            </a:r>
            <a:r>
              <a:rPr lang="zh-CN" altLang="en-US" dirty="0" smtClean="0"/>
              <a:t>）类型。</a:t>
            </a:r>
            <a:r>
              <a:rPr lang="en-US" altLang="zh-CN" dirty="0" smtClean="0"/>
              <a:t>Protocol Buffer</a:t>
            </a:r>
            <a:r>
              <a:rPr lang="zh-CN" altLang="en-US" dirty="0" smtClean="0"/>
              <a:t>的据成员可以是必选或可选，使得消息定义更加灵活。</a:t>
            </a:r>
            <a:endParaRPr lang="en-US" altLang="zh-CN" dirty="0" smtClean="0"/>
          </a:p>
          <a:p>
            <a:r>
              <a:rPr lang="en-US" altLang="zh-CN" dirty="0" smtClean="0"/>
              <a:t>Protocol Buffer</a:t>
            </a:r>
            <a:r>
              <a:rPr lang="zh-CN" altLang="en-US" dirty="0" smtClean="0"/>
              <a:t>消息用特定的</a:t>
            </a:r>
            <a:r>
              <a:rPr lang="en-US" altLang="zh-CN" dirty="0" smtClean="0"/>
              <a:t>IDL</a:t>
            </a:r>
            <a:r>
              <a:rPr lang="zh-CN" altLang="en-US" dirty="0" smtClean="0"/>
              <a:t>格式定义，自动生成包括</a:t>
            </a:r>
            <a:r>
              <a:rPr lang="en-US" altLang="zh-CN" dirty="0" smtClean="0"/>
              <a:t>C++</a:t>
            </a:r>
            <a:r>
              <a:rPr lang="zh-CN" altLang="en-US" dirty="0" smtClean="0"/>
              <a:t>在内的多种语言的源代码，避免繁琐的组包和解包。开发者只要了解</a:t>
            </a:r>
            <a:r>
              <a:rPr lang="en-US" altLang="zh-CN" dirty="0" smtClean="0"/>
              <a:t>C++</a:t>
            </a:r>
            <a:r>
              <a:rPr lang="zh-CN" altLang="en-US" dirty="0" smtClean="0"/>
              <a:t>的基本类型，类和容器操作，不必关心具体的包格式。</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a:t>
            </a:r>
            <a:r>
              <a:rPr lang="en-US" altLang="zh-CN" dirty="0" smtClean="0"/>
              <a:t>Endpoint</a:t>
            </a:r>
            <a:r>
              <a:rPr lang="zh-CN" altLang="en-US" dirty="0" smtClean="0"/>
              <a:t>：</a:t>
            </a:r>
            <a:r>
              <a:rPr lang="en-US" altLang="zh-CN" dirty="0" smtClean="0"/>
              <a:t>Client</a:t>
            </a:r>
            <a:r>
              <a:rPr lang="zh-CN" altLang="en-US" dirty="0" smtClean="0"/>
              <a:t>与</a:t>
            </a:r>
            <a:r>
              <a:rPr lang="en-US" altLang="zh-CN" dirty="0" smtClean="0"/>
              <a:t>Server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Client</a:t>
            </a:r>
            <a:r>
              <a:rPr lang="zh-CN" altLang="en-US" dirty="0" smtClean="0"/>
              <a:t>与</a:t>
            </a:r>
            <a:r>
              <a:rPr lang="en-US" altLang="zh-CN" dirty="0" smtClean="0"/>
              <a:t>Server</a:t>
            </a:r>
            <a:r>
              <a:rPr lang="zh-CN" altLang="en-US" dirty="0" smtClean="0"/>
              <a:t>是</a:t>
            </a:r>
            <a:r>
              <a:rPr lang="en-US" altLang="zh-CN" dirty="0" err="1" smtClean="0"/>
              <a:t>FDBus</a:t>
            </a:r>
            <a:r>
              <a:rPr lang="zh-CN" altLang="en-US" dirty="0" smtClean="0"/>
              <a:t>通信的参与者，统称</a:t>
            </a:r>
            <a:r>
              <a:rPr lang="en-US" altLang="zh-CN" dirty="0" smtClean="0"/>
              <a:t>Endpoint</a:t>
            </a:r>
            <a:r>
              <a:rPr lang="zh-CN" altLang="en-US" dirty="0" smtClean="0"/>
              <a:t>。</a:t>
            </a:r>
            <a:r>
              <a:rPr lang="en-US" altLang="zh-CN" dirty="0" smtClean="0"/>
              <a:t>Client</a:t>
            </a:r>
            <a:r>
              <a:rPr lang="zh-CN" altLang="en-US" dirty="0" smtClean="0"/>
              <a:t>是服务</a:t>
            </a:r>
            <a:r>
              <a:rPr lang="en-US" altLang="zh-CN" dirty="0" smtClean="0"/>
              <a:t>/</a:t>
            </a:r>
            <a:r>
              <a:rPr lang="zh-CN" altLang="en-US" dirty="0" smtClean="0"/>
              <a:t>功能的发起者和使用者；</a:t>
            </a:r>
            <a:r>
              <a:rPr lang="en-US" altLang="zh-CN" dirty="0" smtClean="0"/>
              <a:t>Server</a:t>
            </a:r>
            <a:r>
              <a:rPr lang="zh-CN" altLang="en-US" dirty="0" smtClean="0"/>
              <a:t>是功能</a:t>
            </a:r>
            <a:r>
              <a:rPr lang="en-US" altLang="zh-CN" dirty="0" smtClean="0"/>
              <a:t>/</a:t>
            </a:r>
            <a:r>
              <a:rPr lang="zh-CN" altLang="en-US" dirty="0" smtClean="0"/>
              <a:t>服务的提供者。</a:t>
            </a:r>
            <a:endParaRPr lang="en-US" altLang="zh-CN" dirty="0" smtClean="0"/>
          </a:p>
          <a:p>
            <a:r>
              <a:rPr lang="en-US" altLang="zh-CN" dirty="0" smtClean="0"/>
              <a:t>Client</a:t>
            </a:r>
            <a:r>
              <a:rPr lang="zh-CN" altLang="en-US" dirty="0" smtClean="0"/>
              <a:t>继承自</a:t>
            </a:r>
            <a:r>
              <a:rPr lang="en-US" altLang="zh-CN" dirty="0" err="1" smtClean="0"/>
              <a:t>CBaseClient</a:t>
            </a:r>
            <a:r>
              <a:rPr lang="zh-CN" altLang="en-US" dirty="0" smtClean="0"/>
              <a:t>，通过</a:t>
            </a:r>
            <a:r>
              <a:rPr lang="en-US" altLang="zh-CN" dirty="0" smtClean="0"/>
              <a:t>connect()</a:t>
            </a:r>
            <a:r>
              <a:rPr lang="zh-CN" altLang="en-US" dirty="0" smtClean="0"/>
              <a:t>方法连接到</a:t>
            </a:r>
            <a:r>
              <a:rPr lang="en-US" altLang="zh-CN" dirty="0" smtClean="0"/>
              <a:t>Server</a:t>
            </a:r>
            <a:r>
              <a:rPr lang="zh-CN" altLang="en-US" dirty="0" smtClean="0"/>
              <a:t>绑定的地址。</a:t>
            </a:r>
            <a:endParaRPr lang="en-US" altLang="zh-CN" dirty="0" smtClean="0"/>
          </a:p>
          <a:p>
            <a:r>
              <a:rPr lang="en-US" altLang="zh-CN" dirty="0" smtClean="0"/>
              <a:t>Server</a:t>
            </a:r>
            <a:r>
              <a:rPr lang="zh-CN" altLang="en-US" dirty="0" smtClean="0"/>
              <a:t>继承自</a:t>
            </a:r>
            <a:r>
              <a:rPr lang="en-US" altLang="zh-CN" dirty="0" err="1" smtClean="0"/>
              <a:t>CBaseServer</a:t>
            </a:r>
            <a:r>
              <a:rPr lang="zh-CN" altLang="en-US" dirty="0" smtClean="0"/>
              <a:t>，通过</a:t>
            </a:r>
            <a:r>
              <a:rPr lang="en-US" altLang="zh-CN" dirty="0" smtClean="0"/>
              <a:t>bind()</a:t>
            </a:r>
            <a:r>
              <a:rPr lang="zh-CN" altLang="en-US" dirty="0" smtClean="0"/>
              <a:t>方法绑定自己的地址。</a:t>
            </a:r>
            <a:endParaRPr lang="en-US" altLang="zh-CN" dirty="0" smtClean="0"/>
          </a:p>
          <a:p>
            <a:r>
              <a:rPr lang="en-US" altLang="zh-CN" dirty="0" smtClean="0"/>
              <a:t>connect()/bind()</a:t>
            </a:r>
            <a:r>
              <a:rPr lang="zh-CN" altLang="en-US" dirty="0" smtClean="0"/>
              <a:t>的地址为的</a:t>
            </a:r>
            <a:r>
              <a:rPr lang="en-US" altLang="zh-CN" dirty="0" err="1" smtClean="0"/>
              <a:t>url</a:t>
            </a:r>
            <a:r>
              <a:rPr lang="zh-CN" altLang="en-US" dirty="0" smtClean="0"/>
              <a:t>格式，包括</a:t>
            </a:r>
            <a:r>
              <a:rPr lang="en-US" altLang="zh-CN" dirty="0" smtClean="0"/>
              <a:t>TCP</a:t>
            </a:r>
            <a:r>
              <a:rPr lang="zh-CN" altLang="en-US" dirty="0" smtClean="0"/>
              <a:t>，</a:t>
            </a:r>
            <a:r>
              <a:rPr lang="en-US" altLang="zh-CN" dirty="0" smtClean="0"/>
              <a:t>Unix domain</a:t>
            </a:r>
            <a:r>
              <a:rPr lang="zh-CN" altLang="en-US" dirty="0" smtClean="0"/>
              <a:t>和名字地址，通常使用需要</a:t>
            </a:r>
            <a:r>
              <a:rPr lang="en-US" altLang="zh-CN" dirty="0" err="1" smtClean="0"/>
              <a:t>NameServer</a:t>
            </a:r>
            <a:r>
              <a:rPr lang="zh-CN" altLang="en-US" dirty="0" smtClean="0"/>
              <a:t>解析的名字地址（见后）。</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smtClean="0"/>
              <a:t>CFdbBaseObject</a:t>
            </a:r>
            <a:r>
              <a:rPr lang="zh-CN" altLang="en-US" dirty="0" smtClean="0"/>
              <a:t>：更基础的</a:t>
            </a:r>
            <a:r>
              <a:rPr lang="en-US" altLang="zh-CN" dirty="0" smtClean="0"/>
              <a:t>Endpoint</a:t>
            </a:r>
            <a:endParaRPr lang="en-US" dirty="0"/>
          </a:p>
        </p:txBody>
      </p:sp>
      <p:sp>
        <p:nvSpPr>
          <p:cNvPr id="3" name="Content Placeholder 2"/>
          <p:cNvSpPr>
            <a:spLocks noGrp="1"/>
          </p:cNvSpPr>
          <p:nvPr>
            <p:ph idx="1"/>
          </p:nvPr>
        </p:nvSpPr>
        <p:spPr/>
        <p:txBody>
          <a:bodyPr>
            <a:normAutofit/>
          </a:bodyPr>
          <a:lstStyle/>
          <a:p>
            <a:r>
              <a:rPr lang="zh-CN" altLang="en-US" dirty="0" smtClean="0"/>
              <a:t>无论是</a:t>
            </a:r>
            <a:r>
              <a:rPr lang="en-US" altLang="zh-CN" dirty="0" smtClean="0"/>
              <a:t>Client</a:t>
            </a:r>
            <a:r>
              <a:rPr lang="zh-CN" altLang="en-US" dirty="0" smtClean="0"/>
              <a:t>还是</a:t>
            </a:r>
            <a:r>
              <a:rPr lang="en-US" altLang="zh-CN" dirty="0" smtClean="0"/>
              <a:t>Server</a:t>
            </a:r>
            <a:r>
              <a:rPr lang="zh-CN" altLang="en-US" dirty="0" smtClean="0"/>
              <a:t>，都是以</a:t>
            </a:r>
            <a:r>
              <a:rPr lang="en-US" altLang="zh-CN" dirty="0" err="1" smtClean="0"/>
              <a:t>CFdbBaseObject</a:t>
            </a:r>
            <a:r>
              <a:rPr lang="zh-CN" altLang="en-US" dirty="0" smtClean="0"/>
              <a:t>为基类，所有方法和回调都在该基类里</a:t>
            </a:r>
            <a:endParaRPr lang="en-US" altLang="zh-CN" dirty="0" smtClean="0"/>
          </a:p>
          <a:p>
            <a:r>
              <a:rPr lang="en-US" altLang="zh-CN" dirty="0" err="1" smtClean="0"/>
              <a:t>CFdbBaseObject</a:t>
            </a:r>
            <a:r>
              <a:rPr lang="zh-CN" altLang="en-US" dirty="0" smtClean="0"/>
              <a:t>可以看成在</a:t>
            </a:r>
            <a:r>
              <a:rPr lang="en-US" altLang="zh-CN" dirty="0" smtClean="0"/>
              <a:t>Client</a:t>
            </a:r>
            <a:r>
              <a:rPr lang="zh-CN" altLang="en-US" dirty="0" smtClean="0"/>
              <a:t>和</a:t>
            </a:r>
            <a:r>
              <a:rPr lang="en-US" altLang="zh-CN" dirty="0" smtClean="0"/>
              <a:t>Server</a:t>
            </a:r>
            <a:r>
              <a:rPr lang="zh-CN" altLang="en-US" dirty="0" smtClean="0"/>
              <a:t>之间创建的通道，每个通道的</a:t>
            </a:r>
            <a:r>
              <a:rPr lang="en-US" altLang="zh-CN" dirty="0" smtClean="0"/>
              <a:t>ID</a:t>
            </a:r>
            <a:r>
              <a:rPr lang="zh-CN" altLang="en-US" dirty="0" smtClean="0"/>
              <a:t>就是</a:t>
            </a:r>
            <a:r>
              <a:rPr lang="en-US" altLang="zh-CN" dirty="0" err="1" smtClean="0"/>
              <a:t>CFdbBaseObject</a:t>
            </a:r>
            <a:r>
              <a:rPr lang="zh-CN" altLang="en-US" dirty="0" smtClean="0"/>
              <a:t>的</a:t>
            </a:r>
            <a:r>
              <a:rPr lang="en-US" altLang="zh-CN" dirty="0" smtClean="0"/>
              <a:t>ID</a:t>
            </a:r>
            <a:r>
              <a:rPr lang="zh-CN" altLang="en-US" dirty="0" smtClean="0"/>
              <a:t>。</a:t>
            </a:r>
            <a:r>
              <a:rPr lang="en-US" altLang="zh-CN" dirty="0" err="1" smtClean="0"/>
              <a:t>CBaseClient</a:t>
            </a:r>
            <a:r>
              <a:rPr lang="zh-CN" altLang="en-US" dirty="0" smtClean="0"/>
              <a:t>和</a:t>
            </a:r>
            <a:r>
              <a:rPr lang="en-US" altLang="zh-CN" dirty="0" err="1" smtClean="0"/>
              <a:t>CBaseServer</a:t>
            </a:r>
            <a:r>
              <a:rPr lang="zh-CN" altLang="en-US" dirty="0" smtClean="0"/>
              <a:t>使用通道</a:t>
            </a:r>
            <a:r>
              <a:rPr lang="en-US" altLang="zh-CN" dirty="0" smtClean="0"/>
              <a:t>0</a:t>
            </a:r>
            <a:r>
              <a:rPr lang="zh-CN" altLang="en-US" dirty="0" smtClean="0"/>
              <a:t>来通信；</a:t>
            </a:r>
            <a:r>
              <a:rPr lang="en-US" altLang="zh-CN" dirty="0" smtClean="0"/>
              <a:t>1~65535</a:t>
            </a:r>
            <a:r>
              <a:rPr lang="zh-CN" altLang="en-US" dirty="0" smtClean="0"/>
              <a:t>通道用于</a:t>
            </a:r>
            <a:r>
              <a:rPr lang="en-US" altLang="zh-CN" dirty="0" err="1" smtClean="0"/>
              <a:t>CFdbBaseObject</a:t>
            </a:r>
            <a:r>
              <a:rPr lang="zh-CN" altLang="en-US" dirty="0" smtClean="0"/>
              <a:t>之间的通信。</a:t>
            </a:r>
            <a:endParaRPr lang="en-US" altLang="zh-CN" dirty="0" smtClean="0"/>
          </a:p>
        </p:txBody>
      </p:sp>
    </p:spTree>
    <p:extLst>
      <p:ext uri="{BB962C8B-B14F-4D97-AF65-F5344CB8AC3E}">
        <p14:creationId xmlns:p14="http://schemas.microsoft.com/office/powerpoint/2010/main" val="3024830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主流框架对比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3182551"/>
              </p:ext>
            </p:extLst>
          </p:nvPr>
        </p:nvGraphicFramePr>
        <p:xfrm>
          <a:off x="72007" y="1484784"/>
          <a:ext cx="9036497" cy="4870296"/>
        </p:xfrm>
        <a:graphic>
          <a:graphicData uri="http://schemas.openxmlformats.org/drawingml/2006/table">
            <a:tbl>
              <a:tblPr firstRow="1" bandRow="1">
                <a:tableStyleId>{5C22544A-7EE6-4342-B048-85BDC9FD1C3A}</a:tableStyleId>
              </a:tblPr>
              <a:tblGrid>
                <a:gridCol w="8995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1031808">
                  <a:extLst>
                    <a:ext uri="{9D8B030D-6E8A-4147-A177-3AD203B41FA5}">
                      <a16:colId xmlns:a16="http://schemas.microsoft.com/office/drawing/2014/main" val="20005"/>
                    </a:ext>
                  </a:extLst>
                </a:gridCol>
                <a:gridCol w="1249966">
                  <a:extLst>
                    <a:ext uri="{9D8B030D-6E8A-4147-A177-3AD203B41FA5}">
                      <a16:colId xmlns:a16="http://schemas.microsoft.com/office/drawing/2014/main" val="20006"/>
                    </a:ext>
                  </a:extLst>
                </a:gridCol>
                <a:gridCol w="1055357">
                  <a:extLst>
                    <a:ext uri="{9D8B030D-6E8A-4147-A177-3AD203B41FA5}">
                      <a16:colId xmlns:a16="http://schemas.microsoft.com/office/drawing/2014/main" val="20007"/>
                    </a:ext>
                  </a:extLst>
                </a:gridCol>
                <a:gridCol w="1055357">
                  <a:extLst>
                    <a:ext uri="{9D8B030D-6E8A-4147-A177-3AD203B41FA5}">
                      <a16:colId xmlns:a16="http://schemas.microsoft.com/office/drawing/2014/main" val="20008"/>
                    </a:ext>
                  </a:extLst>
                </a:gridCol>
              </a:tblGrid>
              <a:tr h="576064">
                <a:tc>
                  <a:txBody>
                    <a:bodyPr/>
                    <a:lstStyle/>
                    <a:p>
                      <a:endParaRPr lang="zh-CN" altLang="en-US" dirty="0"/>
                    </a:p>
                  </a:txBody>
                  <a:tcPr/>
                </a:tc>
                <a:tc>
                  <a:txBody>
                    <a:bodyPr/>
                    <a:lstStyle/>
                    <a:p>
                      <a:r>
                        <a:rPr lang="zh-CN" altLang="en-US" dirty="0" smtClean="0"/>
                        <a:t>底层</a:t>
                      </a:r>
                      <a:endParaRPr lang="zh-CN" altLang="en-US" dirty="0"/>
                    </a:p>
                  </a:txBody>
                  <a:tcPr/>
                </a:tc>
                <a:tc>
                  <a:txBody>
                    <a:bodyPr/>
                    <a:lstStyle/>
                    <a:p>
                      <a:r>
                        <a:rPr lang="zh-CN" altLang="en-US" dirty="0" smtClean="0"/>
                        <a:t>性能</a:t>
                      </a:r>
                      <a:endParaRPr lang="zh-CN" altLang="en-US" dirty="0"/>
                    </a:p>
                  </a:txBody>
                  <a:tcPr/>
                </a:tc>
                <a:tc>
                  <a:txBody>
                    <a:bodyPr/>
                    <a:lstStyle/>
                    <a:p>
                      <a:r>
                        <a:rPr lang="zh-CN" altLang="en-US" dirty="0" smtClean="0"/>
                        <a:t>同步请求</a:t>
                      </a:r>
                      <a:endParaRPr lang="zh-CN" altLang="en-US" dirty="0"/>
                    </a:p>
                  </a:txBody>
                  <a:tcPr/>
                </a:tc>
                <a:tc>
                  <a:txBody>
                    <a:bodyPr/>
                    <a:lstStyle/>
                    <a:p>
                      <a:r>
                        <a:rPr lang="zh-CN" altLang="en-US" dirty="0" smtClean="0"/>
                        <a:t>异步请求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请求超时</a:t>
                      </a:r>
                    </a:p>
                    <a:p>
                      <a:endParaRPr lang="zh-CN" altLang="en-US" dirty="0"/>
                    </a:p>
                  </a:txBody>
                  <a:tcPr/>
                </a:tc>
                <a:tc>
                  <a:txBody>
                    <a:bodyPr/>
                    <a:lstStyle/>
                    <a:p>
                      <a:r>
                        <a:rPr lang="zh-CN" altLang="en-US" dirty="0" smtClean="0"/>
                        <a:t>跨节点</a:t>
                      </a:r>
                      <a:endParaRPr lang="zh-CN" altLang="en-US" dirty="0"/>
                    </a:p>
                  </a:txBody>
                  <a:tcPr/>
                </a:tc>
                <a:tc>
                  <a:txBody>
                    <a:bodyPr/>
                    <a:lstStyle/>
                    <a:p>
                      <a:r>
                        <a:rPr lang="zh-CN" altLang="en-US" dirty="0" smtClean="0"/>
                        <a:t>消息推送</a:t>
                      </a:r>
                      <a:endParaRPr lang="zh-CN" altLang="en-US" dirty="0"/>
                    </a:p>
                  </a:txBody>
                  <a:tcPr/>
                </a:tc>
                <a:tc>
                  <a:txBody>
                    <a:bodyPr/>
                    <a:lstStyle/>
                    <a:p>
                      <a:r>
                        <a:rPr lang="zh-CN" altLang="en-US" dirty="0" smtClean="0"/>
                        <a:t>跨平台</a:t>
                      </a:r>
                      <a:endParaRPr lang="zh-CN" altLang="en-US" dirty="0"/>
                    </a:p>
                  </a:txBody>
                  <a:tcPr/>
                </a:tc>
                <a:extLst>
                  <a:ext uri="{0D108BD9-81ED-4DB2-BD59-A6C34878D82A}">
                    <a16:rowId xmlns:a16="http://schemas.microsoft.com/office/drawing/2014/main" val="10000"/>
                  </a:ext>
                </a:extLst>
              </a:tr>
              <a:tr h="1304136">
                <a:tc>
                  <a:txBody>
                    <a:bodyPr/>
                    <a:lstStyle/>
                    <a:p>
                      <a:r>
                        <a:rPr lang="en-US" altLang="zh-CN" dirty="0" err="1" smtClean="0"/>
                        <a:t>FDBus</a:t>
                      </a:r>
                      <a:endParaRPr lang="zh-CN" altLang="en-US" dirty="0"/>
                    </a:p>
                  </a:txBody>
                  <a:tcPr/>
                </a:tc>
                <a:tc>
                  <a:txBody>
                    <a:bodyPr/>
                    <a:lstStyle/>
                    <a:p>
                      <a:r>
                        <a:rPr lang="en-US" altLang="zh-CN" dirty="0" smtClean="0"/>
                        <a:t>Socket</a:t>
                      </a:r>
                      <a:endParaRPr lang="zh-CN" altLang="en-US" dirty="0"/>
                    </a:p>
                  </a:txBody>
                  <a:tcPr/>
                </a:tc>
                <a:tc>
                  <a:txBody>
                    <a:bodyPr/>
                    <a:lstStyle/>
                    <a:p>
                      <a:r>
                        <a:rPr lang="zh-CN" altLang="en-US" dirty="0" smtClean="0"/>
                        <a:t>点对点，性能高，</a:t>
                      </a:r>
                      <a:r>
                        <a:rPr lang="zh-CN" altLang="en-US" dirty="0" smtClean="0">
                          <a:solidFill>
                            <a:srgbClr val="FF0000"/>
                          </a:solidFill>
                        </a:rPr>
                        <a:t>仅次于</a:t>
                      </a:r>
                      <a:r>
                        <a:rPr lang="en-US" altLang="zh-CN" dirty="0" smtClean="0">
                          <a:solidFill>
                            <a:srgbClr val="FF0000"/>
                          </a:solidFill>
                        </a:rPr>
                        <a:t>Binder</a:t>
                      </a:r>
                      <a:endParaRPr lang="zh-CN" altLang="en-US" dirty="0">
                        <a:solidFill>
                          <a:srgbClr val="FF000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支持，带超时和心跳，确保可靠连接</a:t>
                      </a:r>
                      <a:endParaRPr lang="zh-CN" altLang="en-US" dirty="0"/>
                    </a:p>
                  </a:txBody>
                  <a:tcPr/>
                </a:tc>
                <a:tc>
                  <a:txBody>
                    <a:bodyPr/>
                    <a:lstStyle/>
                    <a:p>
                      <a:r>
                        <a:rPr lang="zh-CN" altLang="en-US" dirty="0" smtClean="0"/>
                        <a:t>支持，同时支持简单匹配</a:t>
                      </a:r>
                      <a:endParaRPr lang="zh-CN" altLang="en-US" dirty="0"/>
                    </a:p>
                  </a:txBody>
                  <a:tcPr/>
                </a:tc>
                <a:tc>
                  <a:txBody>
                    <a:bodyPr/>
                    <a:lstStyle/>
                    <a:p>
                      <a:r>
                        <a:rPr lang="en-US" altLang="zh-CN" dirty="0" smtClean="0"/>
                        <a:t>Window Linux QNX</a:t>
                      </a:r>
                      <a:endParaRPr lang="zh-CN" altLang="en-US" dirty="0"/>
                    </a:p>
                  </a:txBody>
                  <a:tcPr/>
                </a:tc>
                <a:extLst>
                  <a:ext uri="{0D108BD9-81ED-4DB2-BD59-A6C34878D82A}">
                    <a16:rowId xmlns:a16="http://schemas.microsoft.com/office/drawing/2014/main" val="10001"/>
                  </a:ext>
                </a:extLst>
              </a:tr>
              <a:tr h="846094">
                <a:tc>
                  <a:txBody>
                    <a:bodyPr/>
                    <a:lstStyle/>
                    <a:p>
                      <a:r>
                        <a:rPr lang="en-US" altLang="zh-CN" dirty="0" err="1" smtClean="0"/>
                        <a:t>GDBus</a:t>
                      </a:r>
                      <a:endParaRPr lang="zh-CN" altLang="en-US" dirty="0"/>
                    </a:p>
                  </a:txBody>
                  <a:tcPr/>
                </a:tc>
                <a:tc>
                  <a:txBody>
                    <a:bodyPr/>
                    <a:lstStyle/>
                    <a:p>
                      <a:r>
                        <a:rPr lang="en-US" altLang="zh-CN" dirty="0" smtClean="0"/>
                        <a:t>Socket</a:t>
                      </a:r>
                      <a:endParaRPr lang="zh-CN" altLang="en-US" dirty="0"/>
                    </a:p>
                  </a:txBody>
                  <a:tcPr/>
                </a:tc>
                <a:tc>
                  <a:txBody>
                    <a:bodyPr/>
                    <a:lstStyle/>
                    <a:p>
                      <a:r>
                        <a:rPr lang="zh-CN" altLang="en-US" dirty="0" smtClean="0"/>
                        <a:t>通过</a:t>
                      </a:r>
                      <a:r>
                        <a:rPr lang="en-US" altLang="zh-CN" dirty="0" smtClean="0"/>
                        <a:t>daemon</a:t>
                      </a:r>
                      <a:r>
                        <a:rPr lang="zh-CN" altLang="en-US" dirty="0" smtClean="0"/>
                        <a:t>转，</a:t>
                      </a:r>
                      <a:r>
                        <a:rPr lang="zh-CN" altLang="en-US" dirty="0" smtClean="0">
                          <a:solidFill>
                            <a:srgbClr val="FF0000"/>
                          </a:solidFill>
                        </a:rPr>
                        <a:t>性能较低</a:t>
                      </a:r>
                      <a:endParaRPr lang="zh-CN" altLang="en-US" dirty="0">
                        <a:solidFill>
                          <a:srgbClr val="FF000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支持，但当网络出故障时需要自己维护重连</a:t>
                      </a:r>
                      <a:endParaRPr lang="zh-CN" altLang="en-US" dirty="0"/>
                    </a:p>
                  </a:txBody>
                  <a:tcPr/>
                </a:tc>
                <a:tc>
                  <a:txBody>
                    <a:bodyPr/>
                    <a:lstStyle/>
                    <a:p>
                      <a:r>
                        <a:rPr lang="zh-CN" altLang="en-US" dirty="0" smtClean="0"/>
                        <a:t>支持，且能支持复杂匹配</a:t>
                      </a:r>
                      <a:endParaRPr lang="zh-CN" altLang="en-US" dirty="0"/>
                    </a:p>
                  </a:txBody>
                  <a:tcPr/>
                </a:tc>
                <a:tc>
                  <a:txBody>
                    <a:bodyPr/>
                    <a:lstStyle/>
                    <a:p>
                      <a:r>
                        <a:rPr lang="en-US" altLang="zh-CN" dirty="0" smtClean="0"/>
                        <a:t>Window Linux QNX</a:t>
                      </a:r>
                      <a:endParaRPr lang="zh-CN" altLang="en-US" dirty="0"/>
                    </a:p>
                  </a:txBody>
                  <a:tcPr/>
                </a:tc>
                <a:extLst>
                  <a:ext uri="{0D108BD9-81ED-4DB2-BD59-A6C34878D82A}">
                    <a16:rowId xmlns:a16="http://schemas.microsoft.com/office/drawing/2014/main" val="10002"/>
                  </a:ext>
                </a:extLst>
              </a:tr>
              <a:tr h="846094">
                <a:tc>
                  <a:txBody>
                    <a:bodyPr/>
                    <a:lstStyle/>
                    <a:p>
                      <a:r>
                        <a:rPr lang="en-US" altLang="zh-CN" dirty="0" smtClean="0"/>
                        <a:t>Binder</a:t>
                      </a:r>
                      <a:endParaRPr lang="zh-CN" altLang="en-US" dirty="0"/>
                    </a:p>
                  </a:txBody>
                  <a:tcPr/>
                </a:tc>
                <a:tc>
                  <a:txBody>
                    <a:bodyPr/>
                    <a:lstStyle/>
                    <a:p>
                      <a:r>
                        <a:rPr lang="en-US" altLang="zh-CN" dirty="0" smtClean="0"/>
                        <a:t>Binder driver</a:t>
                      </a:r>
                      <a:endParaRPr lang="zh-CN" altLang="en-US" dirty="0"/>
                    </a:p>
                  </a:txBody>
                  <a:tcPr/>
                </a:tc>
                <a:tc>
                  <a:txBody>
                    <a:bodyPr/>
                    <a:lstStyle/>
                    <a:p>
                      <a:r>
                        <a:rPr lang="zh-CN" altLang="en-US" dirty="0" smtClean="0"/>
                        <a:t>直接拷贝，性能最高</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solidFill>
                            <a:srgbClr val="FF0000"/>
                          </a:solidFill>
                        </a:rPr>
                        <a:t>能支持，但需要封装</a:t>
                      </a:r>
                      <a:endParaRPr lang="zh-CN" altLang="en-US" dirty="0">
                        <a:solidFill>
                          <a:srgbClr val="FF0000"/>
                        </a:solidFill>
                      </a:endParaRPr>
                    </a:p>
                  </a:txBody>
                  <a:tcPr/>
                </a:tc>
                <a:tc>
                  <a:txBody>
                    <a:bodyPr/>
                    <a:lstStyle/>
                    <a:p>
                      <a:r>
                        <a:rPr lang="zh-CN" altLang="en-US" dirty="0" smtClean="0">
                          <a:solidFill>
                            <a:srgbClr val="FF0000"/>
                          </a:solidFill>
                        </a:rPr>
                        <a:t>能支持，但需要封装</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只支持</a:t>
                      </a:r>
                      <a:r>
                        <a:rPr lang="en-US" altLang="zh-CN" dirty="0" smtClean="0">
                          <a:solidFill>
                            <a:srgbClr val="FF0000"/>
                          </a:solidFill>
                        </a:rPr>
                        <a:t>Linux</a:t>
                      </a:r>
                      <a:r>
                        <a:rPr lang="zh-CN" altLang="en-US" dirty="0" smtClean="0">
                          <a:solidFill>
                            <a:srgbClr val="FF0000"/>
                          </a:solidFill>
                        </a:rPr>
                        <a:t>；需要改</a:t>
                      </a:r>
                      <a:r>
                        <a:rPr lang="en-US" altLang="zh-CN" dirty="0" smtClean="0">
                          <a:solidFill>
                            <a:srgbClr val="FF0000"/>
                          </a:solidFill>
                        </a:rPr>
                        <a:t>Kernel</a:t>
                      </a:r>
                      <a:endParaRPr lang="zh-CN" altLang="en-US" dirty="0">
                        <a:solidFill>
                          <a:srgbClr val="FF0000"/>
                        </a:solidFill>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Object, Endpoint, Client, Server</a:t>
            </a:r>
            <a:r>
              <a:rPr lang="zh-CN" altLang="en-US" dirty="0" smtClean="0"/>
              <a:t>类</a:t>
            </a:r>
            <a:endParaRPr lang="en-US" dirty="0"/>
          </a:p>
        </p:txBody>
      </p:sp>
      <p:sp>
        <p:nvSpPr>
          <p:cNvPr id="4" name="Rectangle 3"/>
          <p:cNvSpPr/>
          <p:nvPr/>
        </p:nvSpPr>
        <p:spPr>
          <a:xfrm>
            <a:off x="2267744" y="1484784"/>
            <a:ext cx="309634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267744" y="1484784"/>
            <a:ext cx="3096344"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CFdbBaseObject</a:t>
            </a:r>
            <a:endParaRPr lang="en-US" dirty="0">
              <a:solidFill>
                <a:schemeClr val="tx1"/>
              </a:solidFill>
            </a:endParaRPr>
          </a:p>
        </p:txBody>
      </p:sp>
      <p:sp>
        <p:nvSpPr>
          <p:cNvPr id="7" name="Rectangle 6"/>
          <p:cNvSpPr/>
          <p:nvPr/>
        </p:nvSpPr>
        <p:spPr>
          <a:xfrm>
            <a:off x="2627784" y="3284984"/>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2627784" y="3284984"/>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CBaseEndpoint</a:t>
            </a:r>
            <a:endParaRPr lang="en-US" dirty="0">
              <a:solidFill>
                <a:schemeClr val="tx1"/>
              </a:solidFill>
            </a:endParaRPr>
          </a:p>
        </p:txBody>
      </p:sp>
      <p:sp>
        <p:nvSpPr>
          <p:cNvPr id="9" name="Rectangle 8"/>
          <p:cNvSpPr/>
          <p:nvPr/>
        </p:nvSpPr>
        <p:spPr>
          <a:xfrm>
            <a:off x="323528" y="5157192"/>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323528" y="5157192"/>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CBaseClient</a:t>
            </a:r>
            <a:endParaRPr lang="en-US" dirty="0">
              <a:solidFill>
                <a:schemeClr val="tx1"/>
              </a:solidFill>
            </a:endParaRPr>
          </a:p>
        </p:txBody>
      </p:sp>
      <p:sp>
        <p:nvSpPr>
          <p:cNvPr id="11" name="Rectangle 10"/>
          <p:cNvSpPr/>
          <p:nvPr/>
        </p:nvSpPr>
        <p:spPr>
          <a:xfrm>
            <a:off x="4572000" y="5157192"/>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4572000" y="5157192"/>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CBaseServer</a:t>
            </a:r>
            <a:endParaRPr lang="en-US" dirty="0">
              <a:solidFill>
                <a:schemeClr val="tx1"/>
              </a:solidFill>
            </a:endParaRPr>
          </a:p>
        </p:txBody>
      </p:sp>
      <p:cxnSp>
        <p:nvCxnSpPr>
          <p:cNvPr id="17" name="Straight Connector 16"/>
          <p:cNvCxnSpPr>
            <a:endCxn id="8" idx="0"/>
          </p:cNvCxnSpPr>
          <p:nvPr/>
        </p:nvCxnSpPr>
        <p:spPr>
          <a:xfrm>
            <a:off x="3923928" y="2852936"/>
            <a:ext cx="0"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3851920" y="2708920"/>
            <a:ext cx="144016" cy="1440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3779912" y="4509120"/>
            <a:ext cx="144016" cy="1440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stCxn id="22" idx="3"/>
            <a:endCxn id="10" idx="0"/>
          </p:cNvCxnSpPr>
          <p:nvPr/>
        </p:nvCxnSpPr>
        <p:spPr>
          <a:xfrm rot="5400000">
            <a:off x="2483768" y="3789040"/>
            <a:ext cx="504056" cy="223224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2" idx="3"/>
            <a:endCxn id="12" idx="0"/>
          </p:cNvCxnSpPr>
          <p:nvPr/>
        </p:nvCxnSpPr>
        <p:spPr>
          <a:xfrm rot="16200000" flipH="1">
            <a:off x="4608004" y="3897052"/>
            <a:ext cx="504056" cy="201622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5364088" y="1621406"/>
            <a:ext cx="216024" cy="10801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28" idx="3"/>
            <a:endCxn id="8" idx="3"/>
          </p:cNvCxnSpPr>
          <p:nvPr/>
        </p:nvCxnSpPr>
        <p:spPr>
          <a:xfrm flipH="1">
            <a:off x="5220072" y="1675412"/>
            <a:ext cx="360040" cy="1861600"/>
          </a:xfrm>
          <a:prstGeom prst="bentConnector3">
            <a:avLst>
              <a:gd name="adj1" fmla="val -6349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6087" y="5794545"/>
            <a:ext cx="744114" cy="369332"/>
          </a:xfrm>
          <a:prstGeom prst="rect">
            <a:avLst/>
          </a:prstGeom>
          <a:noFill/>
        </p:spPr>
        <p:txBody>
          <a:bodyPr wrap="none" rtlCol="0">
            <a:spAutoFit/>
          </a:bodyPr>
          <a:lstStyle/>
          <a:p>
            <a:r>
              <a:rPr lang="en-US" dirty="0"/>
              <a:t>b</a:t>
            </a:r>
            <a:r>
              <a:rPr lang="en-US" dirty="0" smtClean="0"/>
              <a:t>ind()</a:t>
            </a:r>
            <a:endParaRPr lang="en-US" dirty="0"/>
          </a:p>
        </p:txBody>
      </p:sp>
      <p:sp>
        <p:nvSpPr>
          <p:cNvPr id="34" name="TextBox 33"/>
          <p:cNvSpPr txBox="1"/>
          <p:nvPr/>
        </p:nvSpPr>
        <p:spPr>
          <a:xfrm>
            <a:off x="1115616" y="5836622"/>
            <a:ext cx="945067" cy="369332"/>
          </a:xfrm>
          <a:prstGeom prst="rect">
            <a:avLst/>
          </a:prstGeom>
          <a:noFill/>
        </p:spPr>
        <p:txBody>
          <a:bodyPr wrap="none" rtlCol="0">
            <a:spAutoFit/>
          </a:bodyPr>
          <a:lstStyle/>
          <a:p>
            <a:r>
              <a:rPr lang="en-US" dirty="0" smtClean="0"/>
              <a:t>accept()</a:t>
            </a:r>
            <a:endParaRPr lang="en-US" dirty="0"/>
          </a:p>
        </p:txBody>
      </p:sp>
      <p:sp>
        <p:nvSpPr>
          <p:cNvPr id="35" name="TextBox 34"/>
          <p:cNvSpPr txBox="1"/>
          <p:nvPr/>
        </p:nvSpPr>
        <p:spPr>
          <a:xfrm>
            <a:off x="3371346" y="1969127"/>
            <a:ext cx="912622" cy="369332"/>
          </a:xfrm>
          <a:prstGeom prst="rect">
            <a:avLst/>
          </a:prstGeom>
          <a:noFill/>
        </p:spPr>
        <p:txBody>
          <a:bodyPr wrap="none" rtlCol="0">
            <a:spAutoFit/>
          </a:bodyPr>
          <a:lstStyle/>
          <a:p>
            <a:r>
              <a:rPr lang="en-US" dirty="0" smtClean="0"/>
              <a:t>+reply()</a:t>
            </a:r>
            <a:endParaRPr lang="en-US" dirty="0"/>
          </a:p>
        </p:txBody>
      </p:sp>
      <p:sp>
        <p:nvSpPr>
          <p:cNvPr id="36" name="TextBox 35"/>
          <p:cNvSpPr txBox="1"/>
          <p:nvPr/>
        </p:nvSpPr>
        <p:spPr>
          <a:xfrm>
            <a:off x="2350143" y="1969127"/>
            <a:ext cx="1048107" cy="369332"/>
          </a:xfrm>
          <a:prstGeom prst="rect">
            <a:avLst/>
          </a:prstGeom>
          <a:noFill/>
        </p:spPr>
        <p:txBody>
          <a:bodyPr wrap="none" rtlCol="0">
            <a:spAutoFit/>
          </a:bodyPr>
          <a:lstStyle/>
          <a:p>
            <a:r>
              <a:rPr lang="en-US" dirty="0" smtClean="0"/>
              <a:t>+invoke()</a:t>
            </a:r>
            <a:endParaRPr lang="en-US" dirty="0"/>
          </a:p>
        </p:txBody>
      </p:sp>
      <p:sp>
        <p:nvSpPr>
          <p:cNvPr id="37" name="TextBox 36"/>
          <p:cNvSpPr txBox="1"/>
          <p:nvPr/>
        </p:nvSpPr>
        <p:spPr>
          <a:xfrm>
            <a:off x="3831286" y="2267016"/>
            <a:ext cx="1364284" cy="369332"/>
          </a:xfrm>
          <a:prstGeom prst="rect">
            <a:avLst/>
          </a:prstGeom>
          <a:noFill/>
        </p:spPr>
        <p:txBody>
          <a:bodyPr wrap="none" rtlCol="0">
            <a:spAutoFit/>
          </a:bodyPr>
          <a:lstStyle/>
          <a:p>
            <a:r>
              <a:rPr lang="en-US" dirty="0" smtClean="0"/>
              <a:t>+broadcast()</a:t>
            </a:r>
            <a:endParaRPr lang="en-US" dirty="0"/>
          </a:p>
        </p:txBody>
      </p:sp>
      <p:sp>
        <p:nvSpPr>
          <p:cNvPr id="38" name="TextBox 37"/>
          <p:cNvSpPr txBox="1"/>
          <p:nvPr/>
        </p:nvSpPr>
        <p:spPr>
          <a:xfrm>
            <a:off x="2339752" y="2272226"/>
            <a:ext cx="1331262" cy="369332"/>
          </a:xfrm>
          <a:prstGeom prst="rect">
            <a:avLst/>
          </a:prstGeom>
          <a:noFill/>
        </p:spPr>
        <p:txBody>
          <a:bodyPr wrap="none" rtlCol="0">
            <a:spAutoFit/>
          </a:bodyPr>
          <a:lstStyle/>
          <a:p>
            <a:r>
              <a:rPr lang="en-US" dirty="0" smtClean="0"/>
              <a:t>+subscribe()</a:t>
            </a:r>
            <a:endParaRPr lang="en-US" dirty="0"/>
          </a:p>
        </p:txBody>
      </p:sp>
      <p:sp>
        <p:nvSpPr>
          <p:cNvPr id="39" name="TextBox 38"/>
          <p:cNvSpPr txBox="1"/>
          <p:nvPr/>
        </p:nvSpPr>
        <p:spPr>
          <a:xfrm>
            <a:off x="4302266" y="1978984"/>
            <a:ext cx="865430" cy="369332"/>
          </a:xfrm>
          <a:prstGeom prst="rect">
            <a:avLst/>
          </a:prstGeom>
          <a:noFill/>
        </p:spPr>
        <p:txBody>
          <a:bodyPr wrap="none" rtlCol="0">
            <a:spAutoFit/>
          </a:bodyPr>
          <a:lstStyle/>
          <a:p>
            <a:r>
              <a:rPr lang="en-US" dirty="0" err="1" smtClean="0"/>
              <a:t>onxxx</a:t>
            </a:r>
            <a:r>
              <a:rPr lang="en-US" dirty="0" smtClean="0"/>
              <a:t>()</a:t>
            </a:r>
            <a:endParaRPr lang="en-US" dirty="0"/>
          </a:p>
        </p:txBody>
      </p:sp>
    </p:spTree>
    <p:extLst>
      <p:ext uri="{BB962C8B-B14F-4D97-AF65-F5344CB8AC3E}">
        <p14:creationId xmlns:p14="http://schemas.microsoft.com/office/powerpoint/2010/main" val="105734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CFdbBaseObject</a:t>
            </a:r>
            <a:r>
              <a:rPr lang="zh-CN" altLang="en-US" dirty="0" smtClean="0"/>
              <a:t>：</a:t>
            </a:r>
            <a:r>
              <a:rPr lang="en-US" altLang="zh-CN" dirty="0" smtClean="0"/>
              <a:t>Example</a:t>
            </a:r>
            <a:endParaRPr lang="en-US" dirty="0"/>
          </a:p>
        </p:txBody>
      </p:sp>
      <p:sp>
        <p:nvSpPr>
          <p:cNvPr id="5" name="Can 4"/>
          <p:cNvSpPr/>
          <p:nvPr/>
        </p:nvSpPr>
        <p:spPr>
          <a:xfrm rot="5400000">
            <a:off x="2920446" y="3409970"/>
            <a:ext cx="3231099" cy="3240360"/>
          </a:xfrm>
          <a:prstGeom prst="can">
            <a:avLst>
              <a:gd name="adj" fmla="val 15939"/>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en-US" dirty="0" smtClean="0"/>
              <a:t>Socket</a:t>
            </a:r>
            <a:endParaRPr lang="en-US" dirty="0"/>
          </a:p>
        </p:txBody>
      </p:sp>
      <p:sp>
        <p:nvSpPr>
          <p:cNvPr id="7" name="Rounded Rectangle 6"/>
          <p:cNvSpPr/>
          <p:nvPr/>
        </p:nvSpPr>
        <p:spPr>
          <a:xfrm>
            <a:off x="179512" y="3414600"/>
            <a:ext cx="2088232" cy="3254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smtClean="0"/>
              <a:t>CMediaServiceClient</a:t>
            </a:r>
            <a:endParaRPr lang="en-US" sz="1600" dirty="0"/>
          </a:p>
        </p:txBody>
      </p:sp>
      <p:sp>
        <p:nvSpPr>
          <p:cNvPr id="8" name="Rounded Rectangle 7"/>
          <p:cNvSpPr/>
          <p:nvPr/>
        </p:nvSpPr>
        <p:spPr>
          <a:xfrm>
            <a:off x="6804248" y="3414600"/>
            <a:ext cx="2160240" cy="32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smtClean="0"/>
              <a:t>CMediaServiceServer</a:t>
            </a:r>
            <a:endParaRPr lang="en-US" sz="1600" dirty="0"/>
          </a:p>
        </p:txBody>
      </p:sp>
      <p:sp>
        <p:nvSpPr>
          <p:cNvPr id="9" name="Can 8"/>
          <p:cNvSpPr/>
          <p:nvPr/>
        </p:nvSpPr>
        <p:spPr>
          <a:xfrm rot="5400000">
            <a:off x="4352780" y="1521959"/>
            <a:ext cx="495672" cy="5655737"/>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0 (default)</a:t>
            </a:r>
            <a:endParaRPr lang="en-US" dirty="0"/>
          </a:p>
        </p:txBody>
      </p:sp>
      <p:sp>
        <p:nvSpPr>
          <p:cNvPr id="10" name="Can 9"/>
          <p:cNvSpPr/>
          <p:nvPr/>
        </p:nvSpPr>
        <p:spPr>
          <a:xfrm rot="5400000">
            <a:off x="4343353" y="2389194"/>
            <a:ext cx="495672" cy="5636881"/>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1</a:t>
            </a:r>
            <a:endParaRPr lang="en-US" dirty="0"/>
          </a:p>
        </p:txBody>
      </p:sp>
      <p:sp>
        <p:nvSpPr>
          <p:cNvPr id="11" name="Rounded Rectangle 10"/>
          <p:cNvSpPr/>
          <p:nvPr/>
        </p:nvSpPr>
        <p:spPr>
          <a:xfrm>
            <a:off x="314586" y="4841307"/>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CMediaPlayerClient</a:t>
            </a:r>
            <a:r>
              <a:rPr lang="en-US" sz="1600" dirty="0" smtClean="0"/>
              <a:t> 1</a:t>
            </a:r>
            <a:endParaRPr lang="en-US" sz="1600" dirty="0"/>
          </a:p>
        </p:txBody>
      </p:sp>
      <p:sp>
        <p:nvSpPr>
          <p:cNvPr id="12" name="Rounded Rectangle 11"/>
          <p:cNvSpPr/>
          <p:nvPr/>
        </p:nvSpPr>
        <p:spPr>
          <a:xfrm>
            <a:off x="7409629" y="4835364"/>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CMediaPlayerServer</a:t>
            </a:r>
            <a:r>
              <a:rPr lang="en-US" sz="1600" dirty="0" smtClean="0"/>
              <a:t> 1</a:t>
            </a:r>
            <a:endParaRPr lang="en-US" sz="1600" dirty="0"/>
          </a:p>
        </p:txBody>
      </p:sp>
      <p:sp>
        <p:nvSpPr>
          <p:cNvPr id="13" name="Can 12"/>
          <p:cNvSpPr/>
          <p:nvPr/>
        </p:nvSpPr>
        <p:spPr>
          <a:xfrm rot="5400000">
            <a:off x="4365774" y="3348196"/>
            <a:ext cx="495672" cy="5636881"/>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2</a:t>
            </a:r>
            <a:endParaRPr lang="en-US" dirty="0"/>
          </a:p>
        </p:txBody>
      </p:sp>
      <p:sp>
        <p:nvSpPr>
          <p:cNvPr id="14" name="Rounded Rectangle 13"/>
          <p:cNvSpPr/>
          <p:nvPr/>
        </p:nvSpPr>
        <p:spPr>
          <a:xfrm>
            <a:off x="337007" y="5800309"/>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CMediaPlayerClient</a:t>
            </a:r>
            <a:r>
              <a:rPr lang="en-US" sz="1600" dirty="0" smtClean="0"/>
              <a:t> 2</a:t>
            </a:r>
            <a:endParaRPr lang="en-US" sz="1600" dirty="0"/>
          </a:p>
        </p:txBody>
      </p:sp>
      <p:sp>
        <p:nvSpPr>
          <p:cNvPr id="15" name="Rounded Rectangle 14"/>
          <p:cNvSpPr/>
          <p:nvPr/>
        </p:nvSpPr>
        <p:spPr>
          <a:xfrm>
            <a:off x="7432050" y="5794366"/>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CMediaPlayerServer</a:t>
            </a:r>
            <a:r>
              <a:rPr lang="en-US" sz="1600" dirty="0" smtClean="0"/>
              <a:t> 2</a:t>
            </a:r>
            <a:endParaRPr lang="en-US" sz="1600" dirty="0"/>
          </a:p>
        </p:txBody>
      </p:sp>
      <p:sp>
        <p:nvSpPr>
          <p:cNvPr id="16" name="Content Placeholder 2"/>
          <p:cNvSpPr>
            <a:spLocks noGrp="1"/>
          </p:cNvSpPr>
          <p:nvPr>
            <p:ph idx="1"/>
          </p:nvPr>
        </p:nvSpPr>
        <p:spPr>
          <a:xfrm>
            <a:off x="251520" y="1600199"/>
            <a:ext cx="8568952" cy="1959509"/>
          </a:xfrm>
        </p:spPr>
        <p:txBody>
          <a:bodyPr>
            <a:normAutofit fontScale="70000" lnSpcReduction="20000"/>
          </a:bodyPr>
          <a:lstStyle/>
          <a:p>
            <a:r>
              <a:rPr lang="zh-CN" altLang="en-US" dirty="0" smtClean="0"/>
              <a:t>通过继承</a:t>
            </a:r>
            <a:r>
              <a:rPr lang="en-US" altLang="zh-CN" dirty="0" err="1" smtClean="0"/>
              <a:t>CBaseClient</a:t>
            </a:r>
            <a:r>
              <a:rPr lang="zh-CN" altLang="en-US" dirty="0" smtClean="0"/>
              <a:t>和</a:t>
            </a:r>
            <a:r>
              <a:rPr lang="en-US" altLang="zh-CN" dirty="0" err="1" smtClean="0"/>
              <a:t>CBaseServer</a:t>
            </a:r>
            <a:r>
              <a:rPr lang="zh-CN" altLang="en-US" dirty="0" smtClean="0"/>
              <a:t>，创建媒体服务</a:t>
            </a:r>
            <a:r>
              <a:rPr lang="en-US" dirty="0" err="1" smtClean="0"/>
              <a:t>MediaService</a:t>
            </a:r>
            <a:r>
              <a:rPr lang="zh-CN" altLang="en-US" dirty="0" smtClean="0"/>
              <a:t>的</a:t>
            </a:r>
            <a:r>
              <a:rPr lang="en-US" altLang="zh-CN" dirty="0" smtClean="0"/>
              <a:t>Client</a:t>
            </a:r>
            <a:r>
              <a:rPr lang="zh-CN" altLang="en-US" dirty="0" smtClean="0"/>
              <a:t>端和</a:t>
            </a:r>
            <a:r>
              <a:rPr lang="en-US" altLang="zh-CN" dirty="0" smtClean="0"/>
              <a:t>Server</a:t>
            </a:r>
            <a:r>
              <a:rPr lang="zh-CN" altLang="en-US" dirty="0" smtClean="0"/>
              <a:t>端，使用通道</a:t>
            </a:r>
            <a:r>
              <a:rPr lang="en-US" altLang="zh-CN" dirty="0" smtClean="0"/>
              <a:t>0</a:t>
            </a:r>
            <a:r>
              <a:rPr lang="zh-CN" altLang="en-US" dirty="0" smtClean="0"/>
              <a:t>通信；</a:t>
            </a:r>
            <a:endParaRPr lang="en-US" altLang="zh-CN" dirty="0" smtClean="0"/>
          </a:p>
          <a:p>
            <a:r>
              <a:rPr lang="zh-CN" altLang="en-US" dirty="0" smtClean="0"/>
              <a:t>通过继承</a:t>
            </a:r>
            <a:r>
              <a:rPr lang="en-US" altLang="zh-CN" dirty="0" err="1" smtClean="0"/>
              <a:t>CFdbBaseObject</a:t>
            </a:r>
            <a:r>
              <a:rPr lang="zh-CN" altLang="en-US" dirty="0" smtClean="0"/>
              <a:t>，在</a:t>
            </a:r>
            <a:r>
              <a:rPr lang="en-US" altLang="zh-CN" dirty="0" err="1" smtClean="0"/>
              <a:t>MediaService</a:t>
            </a:r>
            <a:r>
              <a:rPr lang="zh-CN" altLang="en-US" dirty="0" smtClean="0"/>
              <a:t>的</a:t>
            </a:r>
            <a:r>
              <a:rPr lang="en-US" altLang="zh-CN" dirty="0" smtClean="0"/>
              <a:t>Client</a:t>
            </a:r>
            <a:r>
              <a:rPr lang="zh-CN" altLang="en-US" dirty="0" smtClean="0"/>
              <a:t>端和</a:t>
            </a:r>
            <a:r>
              <a:rPr lang="en-US" altLang="zh-CN" dirty="0" smtClean="0"/>
              <a:t>Server</a:t>
            </a:r>
            <a:r>
              <a:rPr lang="zh-CN" altLang="en-US" dirty="0" smtClean="0"/>
              <a:t>端创建多个媒体播放器实例的</a:t>
            </a:r>
            <a:r>
              <a:rPr lang="en-US" altLang="zh-CN" dirty="0" smtClean="0"/>
              <a:t>Client</a:t>
            </a:r>
            <a:r>
              <a:rPr lang="zh-CN" altLang="en-US" dirty="0" smtClean="0"/>
              <a:t>端和</a:t>
            </a:r>
            <a:r>
              <a:rPr lang="en-US" altLang="zh-CN" dirty="0" smtClean="0"/>
              <a:t>Server</a:t>
            </a:r>
            <a:r>
              <a:rPr lang="zh-CN" altLang="en-US" dirty="0" smtClean="0"/>
              <a:t>端，使用通道</a:t>
            </a:r>
            <a:r>
              <a:rPr lang="en-US" altLang="zh-CN" dirty="0" smtClean="0"/>
              <a:t>1</a:t>
            </a:r>
            <a:r>
              <a:rPr lang="zh-CN" altLang="en-US" dirty="0" smtClean="0"/>
              <a:t>，</a:t>
            </a:r>
            <a:r>
              <a:rPr lang="en-US" altLang="zh-CN" dirty="0" smtClean="0"/>
              <a:t>2…</a:t>
            </a:r>
            <a:r>
              <a:rPr lang="zh-CN" altLang="en-US" dirty="0" smtClean="0"/>
              <a:t>通信</a:t>
            </a:r>
            <a:endParaRPr lang="en-US" altLang="zh-CN" dirty="0" smtClean="0"/>
          </a:p>
          <a:p>
            <a:r>
              <a:rPr lang="zh-CN" altLang="en-US" dirty="0" smtClean="0"/>
              <a:t>每个</a:t>
            </a:r>
            <a:r>
              <a:rPr lang="en-US" altLang="zh-CN" dirty="0" smtClean="0"/>
              <a:t>client object</a:t>
            </a:r>
            <a:r>
              <a:rPr lang="zh-CN" altLang="en-US" dirty="0" smtClean="0"/>
              <a:t>和</a:t>
            </a:r>
            <a:r>
              <a:rPr lang="en-US" altLang="zh-CN" dirty="0" smtClean="0"/>
              <a:t>server object</a:t>
            </a:r>
            <a:r>
              <a:rPr lang="zh-CN" altLang="en-US" dirty="0" smtClean="0"/>
              <a:t>支持</a:t>
            </a:r>
            <a:r>
              <a:rPr lang="en-US" altLang="zh-CN" dirty="0" smtClean="0"/>
              <a:t>request-response, subscribe-publish</a:t>
            </a:r>
            <a:endParaRPr lang="en-US" dirty="0"/>
          </a:p>
        </p:txBody>
      </p:sp>
      <p:sp>
        <p:nvSpPr>
          <p:cNvPr id="17" name="Rounded Rectangle 16"/>
          <p:cNvSpPr/>
          <p:nvPr/>
        </p:nvSpPr>
        <p:spPr>
          <a:xfrm>
            <a:off x="332743" y="3914754"/>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CMediaServiceClient</a:t>
            </a:r>
            <a:endParaRPr lang="en-US" sz="1600" dirty="0"/>
          </a:p>
        </p:txBody>
      </p:sp>
      <p:sp>
        <p:nvSpPr>
          <p:cNvPr id="18" name="Rounded Rectangle 17"/>
          <p:cNvSpPr/>
          <p:nvPr/>
        </p:nvSpPr>
        <p:spPr>
          <a:xfrm>
            <a:off x="7428485" y="3921843"/>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CMediaServiceClient</a:t>
            </a:r>
            <a:endParaRPr lang="en-US" sz="1600" dirty="0"/>
          </a:p>
        </p:txBody>
      </p:sp>
    </p:spTree>
    <p:extLst>
      <p:ext uri="{BB962C8B-B14F-4D97-AF65-F5344CB8AC3E}">
        <p14:creationId xmlns:p14="http://schemas.microsoft.com/office/powerpoint/2010/main" val="1261060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回调</a:t>
            </a:r>
            <a:r>
              <a:rPr lang="en-US" altLang="zh-CN" dirty="0" smtClean="0"/>
              <a:t>(</a:t>
            </a:r>
            <a:r>
              <a:rPr lang="zh-CN" altLang="en-US" dirty="0" smtClean="0"/>
              <a:t>虚</a:t>
            </a:r>
            <a:r>
              <a:rPr lang="en-US" altLang="zh-CN" dirty="0" smtClean="0"/>
              <a:t>)</a:t>
            </a:r>
            <a:r>
              <a:rPr lang="zh-CN" altLang="en-US" dirty="0" smtClean="0"/>
              <a:t>函数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Client/Server</a:t>
            </a:r>
            <a:r>
              <a:rPr lang="zh-CN" altLang="en-US" dirty="0" smtClean="0"/>
              <a:t>连接建立后，有事件发生时，</a:t>
            </a:r>
            <a:r>
              <a:rPr lang="en-US" altLang="zh-CN" dirty="0" err="1" smtClean="0"/>
              <a:t>FDBus</a:t>
            </a:r>
            <a:r>
              <a:rPr lang="zh-CN" altLang="en-US" dirty="0" smtClean="0"/>
              <a:t>调用</a:t>
            </a:r>
            <a:r>
              <a:rPr lang="en-US" altLang="zh-CN" dirty="0" err="1" smtClean="0"/>
              <a:t>CBaseClient</a:t>
            </a:r>
            <a:r>
              <a:rPr lang="en-US" altLang="zh-CN" dirty="0" smtClean="0"/>
              <a:t>/</a:t>
            </a:r>
            <a:r>
              <a:rPr lang="en-US" altLang="zh-CN" dirty="0" err="1" smtClean="0"/>
              <a:t>CBaseServer</a:t>
            </a:r>
            <a:r>
              <a:rPr lang="zh-CN" altLang="en-US" dirty="0" smtClean="0"/>
              <a:t>相关虚函数通知</a:t>
            </a:r>
            <a:r>
              <a:rPr lang="en-US" altLang="zh-CN" dirty="0" smtClean="0"/>
              <a:t>Client/Server</a:t>
            </a:r>
            <a:r>
              <a:rPr lang="zh-CN" altLang="en-US" dirty="0" smtClean="0"/>
              <a:t>做相应处理。这些事件包括：</a:t>
            </a:r>
            <a:endParaRPr lang="en-US" altLang="zh-CN" dirty="0" smtClean="0"/>
          </a:p>
          <a:p>
            <a:pPr lvl="1"/>
            <a:r>
              <a:rPr lang="en-US" altLang="zh-CN" dirty="0" smtClean="0"/>
              <a:t>Client</a:t>
            </a:r>
            <a:r>
              <a:rPr lang="zh-CN" altLang="en-US" dirty="0" smtClean="0"/>
              <a:t>连接上</a:t>
            </a:r>
            <a:r>
              <a:rPr lang="en-US" altLang="zh-CN" dirty="0" smtClean="0"/>
              <a:t>Server</a:t>
            </a:r>
            <a:r>
              <a:rPr lang="zh-CN" altLang="en-US" dirty="0" smtClean="0"/>
              <a:t>或与</a:t>
            </a:r>
            <a:r>
              <a:rPr lang="en-US" altLang="zh-CN" dirty="0" smtClean="0"/>
              <a:t>Server</a:t>
            </a:r>
            <a:r>
              <a:rPr lang="zh-CN" altLang="en-US" dirty="0" smtClean="0"/>
              <a:t>断开时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的连接请求时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的命令或数据请求时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消息订阅请求时</a:t>
            </a:r>
            <a:endParaRPr lang="en-US" altLang="zh-CN" dirty="0" smtClean="0"/>
          </a:p>
          <a:p>
            <a:pPr lvl="1"/>
            <a:r>
              <a:rPr lang="en-US" altLang="zh-CN" dirty="0" smtClean="0"/>
              <a:t>Client</a:t>
            </a:r>
            <a:r>
              <a:rPr lang="zh-CN" altLang="en-US" dirty="0" smtClean="0"/>
              <a:t>向</a:t>
            </a:r>
            <a:r>
              <a:rPr lang="en-US" altLang="zh-CN" dirty="0" smtClean="0"/>
              <a:t>Server</a:t>
            </a:r>
            <a:r>
              <a:rPr lang="zh-CN" altLang="en-US" dirty="0" smtClean="0"/>
              <a:t>发送异步请求后，收到</a:t>
            </a:r>
            <a:r>
              <a:rPr lang="en-US" altLang="zh-CN" dirty="0" smtClean="0"/>
              <a:t>Server</a:t>
            </a:r>
            <a:r>
              <a:rPr lang="zh-CN" altLang="en-US" dirty="0" smtClean="0"/>
              <a:t>回复时</a:t>
            </a:r>
            <a:endParaRPr lang="en-US" altLang="zh-CN" dirty="0" smtClean="0"/>
          </a:p>
          <a:p>
            <a:r>
              <a:rPr lang="zh-CN" altLang="en-US" dirty="0" smtClean="0"/>
              <a:t>在实现具体的</a:t>
            </a:r>
            <a:r>
              <a:rPr lang="en-US" altLang="zh-CN" dirty="0" smtClean="0"/>
              <a:t>Client/Server</a:t>
            </a:r>
            <a:r>
              <a:rPr lang="zh-CN" altLang="en-US" dirty="0" smtClean="0"/>
              <a:t>时要重载基类的虚函数，捕获这些事件，处理相关业务。</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Context – </a:t>
            </a:r>
            <a:r>
              <a:rPr lang="en-US" altLang="zh-CN" dirty="0" err="1" smtClean="0"/>
              <a:t>FDBus</a:t>
            </a:r>
            <a:r>
              <a:rPr lang="zh-CN" altLang="en-US" dirty="0" smtClean="0"/>
              <a:t>的工作线程</a:t>
            </a:r>
            <a:endParaRPr lang="zh-CN" altLang="en-US" dirty="0"/>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dirty="0" smtClean="0"/>
              <a:t>每个挂在</a:t>
            </a:r>
            <a:r>
              <a:rPr lang="en-US" altLang="zh-CN" dirty="0" err="1" smtClean="0"/>
              <a:t>FDBus</a:t>
            </a:r>
            <a:r>
              <a:rPr lang="zh-CN" altLang="en-US" dirty="0" smtClean="0"/>
              <a:t>上的进程必须启动一个</a:t>
            </a:r>
            <a:r>
              <a:rPr lang="en-US" altLang="zh-CN" dirty="0" smtClean="0"/>
              <a:t>Worker</a:t>
            </a:r>
            <a:r>
              <a:rPr lang="zh-CN" altLang="en-US" dirty="0" smtClean="0"/>
              <a:t>处理</a:t>
            </a:r>
            <a:r>
              <a:rPr lang="en-US" altLang="zh-CN" dirty="0" smtClean="0"/>
              <a:t>IPC</a:t>
            </a:r>
            <a:r>
              <a:rPr lang="zh-CN" altLang="en-US" dirty="0" smtClean="0"/>
              <a:t>数据的读写和消息交互管理，该</a:t>
            </a:r>
            <a:r>
              <a:rPr lang="en-US" altLang="zh-CN" dirty="0" smtClean="0"/>
              <a:t>Worker</a:t>
            </a:r>
            <a:r>
              <a:rPr lang="zh-CN" altLang="en-US" dirty="0" smtClean="0"/>
              <a:t>叫做</a:t>
            </a:r>
            <a:r>
              <a:rPr lang="en-US" altLang="zh-CN" dirty="0" err="1" smtClean="0"/>
              <a:t>FDBus</a:t>
            </a:r>
            <a:r>
              <a:rPr lang="zh-CN" altLang="en-US" dirty="0" smtClean="0"/>
              <a:t>的</a:t>
            </a:r>
            <a:r>
              <a:rPr lang="en-US" altLang="zh-CN" dirty="0" smtClean="0"/>
              <a:t>Context</a:t>
            </a:r>
            <a:r>
              <a:rPr lang="zh-CN" altLang="en-US" dirty="0" smtClean="0"/>
              <a:t>。</a:t>
            </a:r>
            <a:endParaRPr lang="en-US" altLang="zh-CN" dirty="0" smtClean="0"/>
          </a:p>
          <a:p>
            <a:r>
              <a:rPr lang="zh-CN" altLang="en-US" dirty="0" smtClean="0"/>
              <a:t>无论是</a:t>
            </a:r>
            <a:r>
              <a:rPr lang="en-US" altLang="zh-CN" dirty="0" smtClean="0"/>
              <a:t>Client</a:t>
            </a:r>
            <a:r>
              <a:rPr lang="zh-CN" altLang="en-US" dirty="0" smtClean="0"/>
              <a:t>还是</a:t>
            </a:r>
            <a:r>
              <a:rPr lang="en-US" altLang="zh-CN" dirty="0" smtClean="0"/>
              <a:t>Server</a:t>
            </a:r>
            <a:r>
              <a:rPr lang="zh-CN" altLang="en-US" dirty="0" smtClean="0"/>
              <a:t>，对</a:t>
            </a:r>
            <a:r>
              <a:rPr lang="en-US" altLang="zh-CN" dirty="0" smtClean="0"/>
              <a:t>socket</a:t>
            </a:r>
            <a:r>
              <a:rPr lang="zh-CN" altLang="en-US" dirty="0" smtClean="0"/>
              <a:t>的读写都委托</a:t>
            </a:r>
            <a:r>
              <a:rPr lang="en-US" altLang="zh-CN" dirty="0" smtClean="0"/>
              <a:t>Context</a:t>
            </a:r>
            <a:r>
              <a:rPr lang="zh-CN" altLang="en-US" dirty="0" smtClean="0"/>
              <a:t>线程来执行。故所有对</a:t>
            </a:r>
            <a:r>
              <a:rPr lang="en-US" altLang="zh-CN" dirty="0" err="1" smtClean="0"/>
              <a:t>FDBus</a:t>
            </a:r>
            <a:r>
              <a:rPr lang="zh-CN" altLang="en-US" dirty="0" smtClean="0"/>
              <a:t>的访问首先必须以</a:t>
            </a:r>
            <a:r>
              <a:rPr lang="en-US" altLang="zh-CN" dirty="0" smtClean="0"/>
              <a:t>Job</a:t>
            </a:r>
            <a:r>
              <a:rPr lang="zh-CN" altLang="en-US" dirty="0" smtClean="0"/>
              <a:t>的形式提交给</a:t>
            </a:r>
            <a:r>
              <a:rPr lang="en-US" altLang="zh-CN" dirty="0" smtClean="0"/>
              <a:t>Context</a:t>
            </a:r>
            <a:r>
              <a:rPr lang="zh-CN" altLang="en-US" dirty="0" smtClean="0"/>
              <a:t>；</a:t>
            </a:r>
            <a:r>
              <a:rPr lang="en-US" altLang="zh-CN" dirty="0" smtClean="0"/>
              <a:t>Context</a:t>
            </a:r>
            <a:r>
              <a:rPr lang="zh-CN" altLang="en-US" dirty="0" smtClean="0"/>
              <a:t>收到的消息也会以</a:t>
            </a:r>
            <a:r>
              <a:rPr lang="en-US" altLang="zh-CN" dirty="0" smtClean="0"/>
              <a:t>Job</a:t>
            </a:r>
            <a:r>
              <a:rPr lang="zh-CN" altLang="en-US" dirty="0" smtClean="0"/>
              <a:t>形式转给工作线程处理。</a:t>
            </a:r>
            <a:endParaRPr lang="en-US" altLang="zh-CN" dirty="0" smtClean="0"/>
          </a:p>
          <a:p>
            <a:r>
              <a:rPr lang="en-US" altLang="zh-CN" dirty="0" smtClean="0"/>
              <a:t>Context</a:t>
            </a:r>
            <a:r>
              <a:rPr lang="zh-CN" altLang="en-US" dirty="0" smtClean="0"/>
              <a:t>是个普通的</a:t>
            </a:r>
            <a:r>
              <a:rPr lang="en-US" altLang="zh-CN" dirty="0" smtClean="0"/>
              <a:t>Worker</a:t>
            </a:r>
            <a:r>
              <a:rPr lang="zh-CN" altLang="en-US" dirty="0" smtClean="0"/>
              <a:t>，可以运行</a:t>
            </a:r>
            <a:r>
              <a:rPr lang="en-US" altLang="zh-CN" dirty="0" smtClean="0"/>
              <a:t>Watch</a:t>
            </a:r>
            <a:r>
              <a:rPr lang="zh-CN" altLang="en-US" dirty="0" smtClean="0"/>
              <a:t>，</a:t>
            </a:r>
            <a:r>
              <a:rPr lang="en-US" altLang="zh-CN" dirty="0" smtClean="0"/>
              <a:t>Job</a:t>
            </a:r>
            <a:r>
              <a:rPr lang="zh-CN" altLang="en-US" dirty="0"/>
              <a:t>，</a:t>
            </a:r>
            <a:r>
              <a:rPr lang="en-US" altLang="zh-CN" dirty="0" smtClean="0"/>
              <a:t>Timer</a:t>
            </a:r>
            <a:r>
              <a:rPr lang="zh-CN" altLang="en-US" dirty="0" smtClean="0"/>
              <a:t>，甚至</a:t>
            </a:r>
            <a:r>
              <a:rPr lang="en-US" altLang="zh-CN" dirty="0" smtClean="0"/>
              <a:t>Client</a:t>
            </a:r>
            <a:r>
              <a:rPr lang="zh-CN" altLang="en-US" dirty="0"/>
              <a:t>和</a:t>
            </a:r>
            <a:r>
              <a:rPr lang="en-US" altLang="zh-CN" dirty="0" smtClean="0"/>
              <a:t>Server</a:t>
            </a:r>
            <a:r>
              <a:rPr lang="zh-CN" altLang="en-US" dirty="0" smtClean="0"/>
              <a:t>。对于简单的进程，只要一个</a:t>
            </a:r>
            <a:r>
              <a:rPr lang="en-US" altLang="zh-CN" dirty="0" smtClean="0"/>
              <a:t>Context</a:t>
            </a:r>
            <a:r>
              <a:rPr lang="zh-CN" altLang="en-US" dirty="0" smtClean="0"/>
              <a:t>线程就可以实现所有功能。</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的工作线程</a:t>
            </a:r>
            <a:endParaRPr lang="zh-CN" altLang="en-US" dirty="0"/>
          </a:p>
        </p:txBody>
      </p:sp>
      <p:sp>
        <p:nvSpPr>
          <p:cNvPr id="3" name="内容占位符 2"/>
          <p:cNvSpPr>
            <a:spLocks noGrp="1"/>
          </p:cNvSpPr>
          <p:nvPr>
            <p:ph idx="1"/>
          </p:nvPr>
        </p:nvSpPr>
        <p:spPr>
          <a:xfrm>
            <a:off x="457200" y="1639341"/>
            <a:ext cx="8229600" cy="4525963"/>
          </a:xfrm>
        </p:spPr>
        <p:txBody>
          <a:bodyPr>
            <a:normAutofit fontScale="85000" lnSpcReduction="10000"/>
          </a:bodyPr>
          <a:lstStyle/>
          <a:p>
            <a:r>
              <a:rPr lang="zh-CN" altLang="en-US" dirty="0" smtClean="0"/>
              <a:t>除</a:t>
            </a:r>
            <a:r>
              <a:rPr lang="en-US" altLang="zh-CN" dirty="0" smtClean="0"/>
              <a:t>Context</a:t>
            </a:r>
            <a:r>
              <a:rPr lang="zh-CN" altLang="en-US" dirty="0" smtClean="0"/>
              <a:t>外，根据需要还可以启动其它</a:t>
            </a:r>
            <a:r>
              <a:rPr lang="en-US" altLang="zh-CN" dirty="0" smtClean="0"/>
              <a:t>Worker</a:t>
            </a:r>
            <a:r>
              <a:rPr lang="zh-CN" altLang="en-US" dirty="0" smtClean="0"/>
              <a:t>线程执行</a:t>
            </a:r>
            <a:r>
              <a:rPr lang="en-US" altLang="zh-CN" dirty="0" smtClean="0"/>
              <a:t>Client/Server</a:t>
            </a:r>
            <a:r>
              <a:rPr lang="zh-CN" altLang="en-US" dirty="0" smtClean="0"/>
              <a:t>的回调函数。执行回调函数的线程叫做</a:t>
            </a:r>
            <a:r>
              <a:rPr lang="en-US" altLang="zh-CN" dirty="0" smtClean="0"/>
              <a:t>Client/Server</a:t>
            </a:r>
            <a:r>
              <a:rPr lang="zh-CN" altLang="en-US" dirty="0" smtClean="0"/>
              <a:t>的工作线程。</a:t>
            </a:r>
            <a:endParaRPr lang="en-US" altLang="zh-CN" dirty="0" smtClean="0"/>
          </a:p>
          <a:p>
            <a:r>
              <a:rPr lang="zh-CN" altLang="en-US" dirty="0" smtClean="0"/>
              <a:t>每个挂在</a:t>
            </a:r>
            <a:r>
              <a:rPr lang="en-US" altLang="zh-CN" dirty="0" err="1" smtClean="0"/>
              <a:t>FDBus</a:t>
            </a:r>
            <a:r>
              <a:rPr lang="zh-CN" altLang="en-US" dirty="0" smtClean="0"/>
              <a:t>上的进程可以启动数目不受限制的</a:t>
            </a:r>
            <a:r>
              <a:rPr lang="en-US" altLang="zh-CN" dirty="0" smtClean="0"/>
              <a:t>Client</a:t>
            </a:r>
            <a:r>
              <a:rPr lang="zh-CN" altLang="en-US" dirty="0" smtClean="0"/>
              <a:t>和</a:t>
            </a:r>
            <a:r>
              <a:rPr lang="en-US" altLang="zh-CN" dirty="0" smtClean="0"/>
              <a:t>Server</a:t>
            </a:r>
            <a:r>
              <a:rPr lang="zh-CN" altLang="en-US" dirty="0" smtClean="0"/>
              <a:t>。这些</a:t>
            </a:r>
            <a:r>
              <a:rPr lang="en-US" altLang="zh-CN" dirty="0" smtClean="0"/>
              <a:t>Client/Server</a:t>
            </a:r>
            <a:r>
              <a:rPr lang="zh-CN" altLang="en-US" dirty="0" smtClean="0"/>
              <a:t>可以有自己专属的工作线程，也可以共享同一工作线程。</a:t>
            </a:r>
            <a:endParaRPr lang="en-US" altLang="zh-CN" dirty="0" smtClean="0"/>
          </a:p>
          <a:p>
            <a:r>
              <a:rPr lang="zh-CN" altLang="en-US" dirty="0" smtClean="0"/>
              <a:t>在实例化</a:t>
            </a:r>
            <a:r>
              <a:rPr lang="en-US" altLang="zh-CN" dirty="0" smtClean="0"/>
              <a:t>Client/Server</a:t>
            </a:r>
            <a:r>
              <a:rPr lang="zh-CN" altLang="en-US" dirty="0" smtClean="0"/>
              <a:t>时，可以指定一个</a:t>
            </a:r>
            <a:r>
              <a:rPr lang="en-US" altLang="zh-CN" dirty="0" smtClean="0"/>
              <a:t>Worker</a:t>
            </a:r>
            <a:r>
              <a:rPr lang="zh-CN" altLang="en-US" dirty="0" smtClean="0"/>
              <a:t>作为其工作线程。如果几个</a:t>
            </a:r>
            <a:r>
              <a:rPr lang="en-US" altLang="zh-CN" dirty="0" smtClean="0"/>
              <a:t>Endpoint</a:t>
            </a:r>
            <a:r>
              <a:rPr lang="zh-CN" altLang="en-US" dirty="0" smtClean="0"/>
              <a:t>指定同一线程，那么它们的业务将共享该线程；如果不指定工作线程，那么</a:t>
            </a:r>
            <a:r>
              <a:rPr lang="en-US" altLang="zh-CN" dirty="0" smtClean="0"/>
              <a:t>Context</a:t>
            </a:r>
            <a:r>
              <a:rPr lang="zh-CN" altLang="en-US" dirty="0" smtClean="0"/>
              <a:t>就是默认的工作线程。一个</a:t>
            </a:r>
            <a:r>
              <a:rPr lang="en-US" altLang="zh-CN" dirty="0" smtClean="0"/>
              <a:t>Endpoint</a:t>
            </a:r>
            <a:r>
              <a:rPr lang="zh-CN" altLang="en-US" dirty="0" smtClean="0"/>
              <a:t>不能指定多个工作线程。</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4932040" y="1556792"/>
            <a:ext cx="4032448" cy="50405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2" name="矩形 41"/>
          <p:cNvSpPr/>
          <p:nvPr/>
        </p:nvSpPr>
        <p:spPr>
          <a:xfrm>
            <a:off x="395536" y="1556792"/>
            <a:ext cx="4032448" cy="50405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err="1" smtClean="0"/>
              <a:t>FDBus</a:t>
            </a:r>
            <a:r>
              <a:rPr lang="zh-CN" altLang="en-US" dirty="0" smtClean="0"/>
              <a:t>进程部署图</a:t>
            </a:r>
            <a:endParaRPr lang="zh-CN" altLang="en-US" dirty="0"/>
          </a:p>
        </p:txBody>
      </p:sp>
      <p:sp>
        <p:nvSpPr>
          <p:cNvPr id="5" name="椭圆 4"/>
          <p:cNvSpPr/>
          <p:nvPr/>
        </p:nvSpPr>
        <p:spPr>
          <a:xfrm>
            <a:off x="683568" y="1988840"/>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Worker1</a:t>
            </a:r>
            <a:endParaRPr lang="zh-CN" altLang="en-US" dirty="0"/>
          </a:p>
        </p:txBody>
      </p:sp>
      <p:sp>
        <p:nvSpPr>
          <p:cNvPr id="6" name="椭圆 5"/>
          <p:cNvSpPr/>
          <p:nvPr/>
        </p:nvSpPr>
        <p:spPr>
          <a:xfrm>
            <a:off x="2987824" y="2852936"/>
            <a:ext cx="1287760" cy="280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Context</a:t>
            </a:r>
            <a:endParaRPr lang="zh-CN" altLang="en-US" dirty="0"/>
          </a:p>
        </p:txBody>
      </p:sp>
      <p:sp>
        <p:nvSpPr>
          <p:cNvPr id="7" name="椭圆 6"/>
          <p:cNvSpPr/>
          <p:nvPr/>
        </p:nvSpPr>
        <p:spPr>
          <a:xfrm>
            <a:off x="755576" y="4365104"/>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Worker2</a:t>
            </a:r>
            <a:endParaRPr lang="zh-CN" altLang="en-US" dirty="0"/>
          </a:p>
        </p:txBody>
      </p:sp>
      <p:sp>
        <p:nvSpPr>
          <p:cNvPr id="8" name="椭圆 7"/>
          <p:cNvSpPr/>
          <p:nvPr/>
        </p:nvSpPr>
        <p:spPr>
          <a:xfrm>
            <a:off x="5228456" y="2852936"/>
            <a:ext cx="1287760" cy="280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Context</a:t>
            </a:r>
            <a:endParaRPr lang="zh-CN" altLang="en-US" dirty="0"/>
          </a:p>
        </p:txBody>
      </p:sp>
      <p:sp>
        <p:nvSpPr>
          <p:cNvPr id="9" name="椭圆 8"/>
          <p:cNvSpPr/>
          <p:nvPr/>
        </p:nvSpPr>
        <p:spPr>
          <a:xfrm>
            <a:off x="7380312" y="1916832"/>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Worker1</a:t>
            </a:r>
            <a:endParaRPr lang="zh-CN" altLang="en-US" dirty="0"/>
          </a:p>
        </p:txBody>
      </p:sp>
      <p:sp>
        <p:nvSpPr>
          <p:cNvPr id="10" name="椭圆 9"/>
          <p:cNvSpPr/>
          <p:nvPr/>
        </p:nvSpPr>
        <p:spPr>
          <a:xfrm>
            <a:off x="7452320" y="4365104"/>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Worker2</a:t>
            </a:r>
            <a:endParaRPr lang="zh-CN" altLang="en-US" dirty="0"/>
          </a:p>
        </p:txBody>
      </p:sp>
      <p:cxnSp>
        <p:nvCxnSpPr>
          <p:cNvPr id="12" name="直接箭头连接符 11"/>
          <p:cNvCxnSpPr>
            <a:stCxn id="5" idx="6"/>
            <a:endCxn id="6" idx="1"/>
          </p:cNvCxnSpPr>
          <p:nvPr/>
        </p:nvCxnSpPr>
        <p:spPr>
          <a:xfrm>
            <a:off x="2123728" y="3032956"/>
            <a:ext cx="1052684" cy="2312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5" idx="5"/>
          </p:cNvCxnSpPr>
          <p:nvPr/>
        </p:nvCxnSpPr>
        <p:spPr>
          <a:xfrm flipH="1" flipV="1">
            <a:off x="1912821" y="3771258"/>
            <a:ext cx="1075003" cy="4858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6" idx="3"/>
          </p:cNvCxnSpPr>
          <p:nvPr/>
        </p:nvCxnSpPr>
        <p:spPr>
          <a:xfrm flipV="1">
            <a:off x="2195736" y="5249981"/>
            <a:ext cx="980676" cy="1592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7" idx="7"/>
          </p:cNvCxnSpPr>
          <p:nvPr/>
        </p:nvCxnSpPr>
        <p:spPr>
          <a:xfrm flipH="1">
            <a:off x="1984829" y="4257092"/>
            <a:ext cx="1002995" cy="4138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83968" y="4005064"/>
            <a:ext cx="93610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4283968" y="4437112"/>
            <a:ext cx="93610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2"/>
            <a:endCxn id="8" idx="7"/>
          </p:cNvCxnSpPr>
          <p:nvPr/>
        </p:nvCxnSpPr>
        <p:spPr>
          <a:xfrm flipH="1">
            <a:off x="6327628" y="2960948"/>
            <a:ext cx="1052684" cy="3032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6"/>
            <a:endCxn id="9" idx="3"/>
          </p:cNvCxnSpPr>
          <p:nvPr/>
        </p:nvCxnSpPr>
        <p:spPr>
          <a:xfrm flipV="1">
            <a:off x="6516216" y="3699250"/>
            <a:ext cx="1075003" cy="5578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6"/>
            <a:endCxn id="10" idx="1"/>
          </p:cNvCxnSpPr>
          <p:nvPr/>
        </p:nvCxnSpPr>
        <p:spPr>
          <a:xfrm>
            <a:off x="6516216" y="4257092"/>
            <a:ext cx="1147011" cy="4138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2"/>
            <a:endCxn id="8" idx="5"/>
          </p:cNvCxnSpPr>
          <p:nvPr/>
        </p:nvCxnSpPr>
        <p:spPr>
          <a:xfrm flipH="1" flipV="1">
            <a:off x="6327628" y="5249981"/>
            <a:ext cx="1124692" cy="1592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39952" y="4005064"/>
            <a:ext cx="1150636" cy="369332"/>
          </a:xfrm>
          <a:prstGeom prst="rect">
            <a:avLst/>
          </a:prstGeom>
          <a:noFill/>
        </p:spPr>
        <p:txBody>
          <a:bodyPr wrap="square" rtlCol="0">
            <a:spAutoFit/>
          </a:bodyPr>
          <a:lstStyle/>
          <a:p>
            <a:r>
              <a:rPr lang="en-US" altLang="zh-CN" dirty="0" smtClean="0"/>
              <a:t>Socket IPC</a:t>
            </a:r>
            <a:endParaRPr lang="zh-CN" altLang="en-US" dirty="0"/>
          </a:p>
        </p:txBody>
      </p:sp>
      <p:sp>
        <p:nvSpPr>
          <p:cNvPr id="51" name="TextBox 50"/>
          <p:cNvSpPr txBox="1"/>
          <p:nvPr/>
        </p:nvSpPr>
        <p:spPr>
          <a:xfrm>
            <a:off x="2267744" y="5949280"/>
            <a:ext cx="792088" cy="369332"/>
          </a:xfrm>
          <a:prstGeom prst="rect">
            <a:avLst/>
          </a:prstGeom>
          <a:noFill/>
        </p:spPr>
        <p:txBody>
          <a:bodyPr wrap="square" rtlCol="0">
            <a:spAutoFit/>
          </a:bodyPr>
          <a:lstStyle/>
          <a:p>
            <a:r>
              <a:rPr lang="en-US" altLang="zh-CN" dirty="0" smtClean="0"/>
              <a:t>Jobs</a:t>
            </a:r>
            <a:endParaRPr lang="zh-CN" altLang="en-US" dirty="0"/>
          </a:p>
        </p:txBody>
      </p:sp>
      <p:sp>
        <p:nvSpPr>
          <p:cNvPr id="52" name="TextBox 51"/>
          <p:cNvSpPr txBox="1"/>
          <p:nvPr/>
        </p:nvSpPr>
        <p:spPr>
          <a:xfrm>
            <a:off x="6588224" y="6011996"/>
            <a:ext cx="792088" cy="369332"/>
          </a:xfrm>
          <a:prstGeom prst="rect">
            <a:avLst/>
          </a:prstGeom>
          <a:noFill/>
        </p:spPr>
        <p:txBody>
          <a:bodyPr wrap="square" rtlCol="0">
            <a:spAutoFit/>
          </a:bodyPr>
          <a:lstStyle/>
          <a:p>
            <a:r>
              <a:rPr lang="en-US" altLang="zh-CN" dirty="0" smtClean="0"/>
              <a:t>Jobs</a:t>
            </a:r>
            <a:endParaRPr lang="zh-CN" altLang="en-US" dirty="0"/>
          </a:p>
        </p:txBody>
      </p:sp>
      <p:sp>
        <p:nvSpPr>
          <p:cNvPr id="57" name="椭圆 56"/>
          <p:cNvSpPr/>
          <p:nvPr/>
        </p:nvSpPr>
        <p:spPr>
          <a:xfrm>
            <a:off x="827584" y="2636912"/>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58" name="椭圆 57"/>
          <p:cNvSpPr/>
          <p:nvPr/>
        </p:nvSpPr>
        <p:spPr>
          <a:xfrm>
            <a:off x="827584" y="321297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59" name="椭圆 58"/>
          <p:cNvSpPr/>
          <p:nvPr/>
        </p:nvSpPr>
        <p:spPr>
          <a:xfrm>
            <a:off x="899592" y="501317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0" name="椭圆 59"/>
          <p:cNvSpPr/>
          <p:nvPr/>
        </p:nvSpPr>
        <p:spPr>
          <a:xfrm>
            <a:off x="899592" y="5589240"/>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1" name="椭圆 60"/>
          <p:cNvSpPr/>
          <p:nvPr/>
        </p:nvSpPr>
        <p:spPr>
          <a:xfrm>
            <a:off x="3059832" y="3717032"/>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2" name="椭圆 61"/>
          <p:cNvSpPr/>
          <p:nvPr/>
        </p:nvSpPr>
        <p:spPr>
          <a:xfrm>
            <a:off x="3059832" y="4293096"/>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3" name="椭圆 62"/>
          <p:cNvSpPr/>
          <p:nvPr/>
        </p:nvSpPr>
        <p:spPr>
          <a:xfrm>
            <a:off x="7524328" y="2564904"/>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4" name="椭圆 63"/>
          <p:cNvSpPr/>
          <p:nvPr/>
        </p:nvSpPr>
        <p:spPr>
          <a:xfrm>
            <a:off x="7524328" y="3140968"/>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5" name="椭圆 64"/>
          <p:cNvSpPr/>
          <p:nvPr/>
        </p:nvSpPr>
        <p:spPr>
          <a:xfrm>
            <a:off x="7596336" y="5013176"/>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6" name="椭圆 65"/>
          <p:cNvSpPr/>
          <p:nvPr/>
        </p:nvSpPr>
        <p:spPr>
          <a:xfrm>
            <a:off x="7596336" y="5589240"/>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7" name="椭圆 66"/>
          <p:cNvSpPr/>
          <p:nvPr/>
        </p:nvSpPr>
        <p:spPr>
          <a:xfrm>
            <a:off x="5292080" y="357301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8" name="椭圆 67"/>
          <p:cNvSpPr/>
          <p:nvPr/>
        </p:nvSpPr>
        <p:spPr>
          <a:xfrm>
            <a:off x="5292080" y="4077072"/>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9" name="椭圆 68"/>
          <p:cNvSpPr/>
          <p:nvPr/>
        </p:nvSpPr>
        <p:spPr>
          <a:xfrm>
            <a:off x="5292080" y="4581128"/>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70" name="TextBox 69"/>
          <p:cNvSpPr txBox="1"/>
          <p:nvPr/>
        </p:nvSpPr>
        <p:spPr>
          <a:xfrm>
            <a:off x="2123728" y="1628800"/>
            <a:ext cx="1152128" cy="369332"/>
          </a:xfrm>
          <a:prstGeom prst="rect">
            <a:avLst/>
          </a:prstGeom>
          <a:noFill/>
        </p:spPr>
        <p:txBody>
          <a:bodyPr wrap="square" rtlCol="0">
            <a:spAutoFit/>
          </a:bodyPr>
          <a:lstStyle/>
          <a:p>
            <a:r>
              <a:rPr lang="en-US" altLang="zh-CN" dirty="0" smtClean="0"/>
              <a:t>Process1</a:t>
            </a:r>
            <a:endParaRPr lang="zh-CN" altLang="en-US" dirty="0"/>
          </a:p>
        </p:txBody>
      </p:sp>
      <p:sp>
        <p:nvSpPr>
          <p:cNvPr id="71" name="TextBox 70"/>
          <p:cNvSpPr txBox="1"/>
          <p:nvPr/>
        </p:nvSpPr>
        <p:spPr>
          <a:xfrm>
            <a:off x="6372200" y="1628800"/>
            <a:ext cx="1152128" cy="369332"/>
          </a:xfrm>
          <a:prstGeom prst="rect">
            <a:avLst/>
          </a:prstGeom>
          <a:noFill/>
        </p:spPr>
        <p:txBody>
          <a:bodyPr wrap="square" rtlCol="0">
            <a:spAutoFit/>
          </a:bodyPr>
          <a:lstStyle/>
          <a:p>
            <a:r>
              <a:rPr lang="en-US" altLang="zh-CN" dirty="0" smtClean="0"/>
              <a:t>Process2</a:t>
            </a:r>
            <a:endParaRPr lang="zh-CN" altLang="en-US" dirty="0"/>
          </a:p>
        </p:txBody>
      </p:sp>
      <p:sp>
        <p:nvSpPr>
          <p:cNvPr id="41" name="TextBox 40"/>
          <p:cNvSpPr txBox="1"/>
          <p:nvPr/>
        </p:nvSpPr>
        <p:spPr>
          <a:xfrm>
            <a:off x="6477654" y="4753831"/>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44" name="TextBox 43"/>
          <p:cNvSpPr txBox="1"/>
          <p:nvPr/>
        </p:nvSpPr>
        <p:spPr>
          <a:xfrm>
            <a:off x="2087724" y="3300448"/>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46" name="TextBox 45"/>
          <p:cNvSpPr txBox="1"/>
          <p:nvPr/>
        </p:nvSpPr>
        <p:spPr>
          <a:xfrm>
            <a:off x="2142780" y="4776172"/>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47" name="TextBox 46"/>
          <p:cNvSpPr txBox="1"/>
          <p:nvPr/>
        </p:nvSpPr>
        <p:spPr>
          <a:xfrm>
            <a:off x="1583668" y="3974103"/>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48" name="TextBox 47"/>
          <p:cNvSpPr txBox="1"/>
          <p:nvPr/>
        </p:nvSpPr>
        <p:spPr>
          <a:xfrm>
            <a:off x="6228184" y="2582739"/>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53" name="TextBox 52"/>
          <p:cNvSpPr txBox="1"/>
          <p:nvPr/>
        </p:nvSpPr>
        <p:spPr>
          <a:xfrm>
            <a:off x="2492152" y="2629906"/>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54" name="TextBox 53"/>
          <p:cNvSpPr txBox="1"/>
          <p:nvPr/>
        </p:nvSpPr>
        <p:spPr>
          <a:xfrm>
            <a:off x="6507832" y="3340841"/>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55" name="TextBox 54"/>
          <p:cNvSpPr txBox="1"/>
          <p:nvPr/>
        </p:nvSpPr>
        <p:spPr>
          <a:xfrm>
            <a:off x="6948264" y="4007676"/>
            <a:ext cx="1152128" cy="646331"/>
          </a:xfrm>
          <a:prstGeom prst="rect">
            <a:avLst/>
          </a:prstGeom>
          <a:noFill/>
        </p:spPr>
        <p:txBody>
          <a:bodyPr wrap="square" rtlCol="0">
            <a:spAutoFit/>
          </a:bodyPr>
          <a:lstStyle/>
          <a:p>
            <a:r>
              <a:rPr lang="en-US" altLang="zh-CN" dirty="0" smtClean="0"/>
              <a:t>Message received</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5019971" y="1772815"/>
            <a:ext cx="3091071" cy="4319653"/>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Process</a:t>
            </a:r>
            <a:endParaRPr lang="en-US" dirty="0">
              <a:solidFill>
                <a:schemeClr val="tx1"/>
              </a:solidFill>
            </a:endParaRPr>
          </a:p>
        </p:txBody>
      </p:sp>
      <p:sp>
        <p:nvSpPr>
          <p:cNvPr id="61" name="Rounded Rectangle 60"/>
          <p:cNvSpPr/>
          <p:nvPr/>
        </p:nvSpPr>
        <p:spPr>
          <a:xfrm>
            <a:off x="5628867" y="3694601"/>
            <a:ext cx="1440159" cy="730849"/>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a:t>
            </a:r>
            <a:r>
              <a:rPr lang="en-US" sz="1000" b="1" dirty="0" smtClean="0">
                <a:solidFill>
                  <a:schemeClr val="tx1"/>
                </a:solidFill>
              </a:rPr>
              <a:t>Threads</a:t>
            </a:r>
            <a:endParaRPr lang="en-US" sz="1000" b="1" dirty="0">
              <a:solidFill>
                <a:schemeClr val="tx1"/>
              </a:solidFill>
            </a:endParaRPr>
          </a:p>
        </p:txBody>
      </p:sp>
      <p:sp>
        <p:nvSpPr>
          <p:cNvPr id="2" name="Title 1"/>
          <p:cNvSpPr>
            <a:spLocks noGrp="1"/>
          </p:cNvSpPr>
          <p:nvPr>
            <p:ph type="title"/>
          </p:nvPr>
        </p:nvSpPr>
        <p:spPr/>
        <p:txBody>
          <a:bodyPr/>
          <a:lstStyle/>
          <a:p>
            <a:r>
              <a:rPr lang="en-US" dirty="0" err="1" smtClean="0"/>
              <a:t>FDBus</a:t>
            </a:r>
            <a:r>
              <a:rPr lang="zh-CN" altLang="en-US" dirty="0" smtClean="0"/>
              <a:t>开发框架</a:t>
            </a:r>
            <a:endParaRPr lang="en-US" dirty="0"/>
          </a:p>
        </p:txBody>
      </p:sp>
      <p:sp>
        <p:nvSpPr>
          <p:cNvPr id="4" name="Rounded Rectangle 3"/>
          <p:cNvSpPr/>
          <p:nvPr/>
        </p:nvSpPr>
        <p:spPr>
          <a:xfrm>
            <a:off x="975878" y="1772815"/>
            <a:ext cx="2973945" cy="432048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Process</a:t>
            </a:r>
            <a:endParaRPr lang="en-US" dirty="0">
              <a:solidFill>
                <a:schemeClr val="tx1"/>
              </a:solidFill>
            </a:endParaRPr>
          </a:p>
        </p:txBody>
      </p:sp>
      <p:sp>
        <p:nvSpPr>
          <p:cNvPr id="10" name="Rounded Rectangle 9"/>
          <p:cNvSpPr/>
          <p:nvPr/>
        </p:nvSpPr>
        <p:spPr>
          <a:xfrm>
            <a:off x="1897360" y="2492896"/>
            <a:ext cx="1008112" cy="1800200"/>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11" name="Rectangle 10"/>
          <p:cNvSpPr/>
          <p:nvPr/>
        </p:nvSpPr>
        <p:spPr>
          <a:xfrm>
            <a:off x="2041376" y="280172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12" name="Rectangle 11"/>
          <p:cNvSpPr/>
          <p:nvPr/>
        </p:nvSpPr>
        <p:spPr>
          <a:xfrm>
            <a:off x="2040880" y="328498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13" name="Rectangle 12"/>
          <p:cNvSpPr/>
          <p:nvPr/>
        </p:nvSpPr>
        <p:spPr>
          <a:xfrm>
            <a:off x="2040880" y="3756732"/>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21" name="Rounded Rectangle 20"/>
          <p:cNvSpPr/>
          <p:nvPr/>
        </p:nvSpPr>
        <p:spPr>
          <a:xfrm>
            <a:off x="1897360" y="4710048"/>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22" name="Rectangle 21"/>
          <p:cNvSpPr/>
          <p:nvPr/>
        </p:nvSpPr>
        <p:spPr>
          <a:xfrm>
            <a:off x="2041376" y="496196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23" name="Rectangle 22"/>
          <p:cNvSpPr/>
          <p:nvPr/>
        </p:nvSpPr>
        <p:spPr>
          <a:xfrm>
            <a:off x="2040880" y="544522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25" name="Rectangle 24"/>
          <p:cNvSpPr/>
          <p:nvPr/>
        </p:nvSpPr>
        <p:spPr>
          <a:xfrm>
            <a:off x="1182813" y="2708919"/>
            <a:ext cx="17789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0" idx="1"/>
          </p:cNvCxnSpPr>
          <p:nvPr/>
        </p:nvCxnSpPr>
        <p:spPr>
          <a:xfrm>
            <a:off x="1372981" y="3392996"/>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639784" y="2705791"/>
            <a:ext cx="144635" cy="317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27683" y="3146484"/>
            <a:ext cx="396262" cy="276999"/>
          </a:xfrm>
          <a:prstGeom prst="rect">
            <a:avLst/>
          </a:prstGeom>
          <a:noFill/>
        </p:spPr>
        <p:txBody>
          <a:bodyPr wrap="none" rtlCol="0">
            <a:spAutoFit/>
          </a:bodyPr>
          <a:lstStyle/>
          <a:p>
            <a:r>
              <a:rPr lang="en-US" sz="1200" dirty="0" smtClean="0"/>
              <a:t>Job</a:t>
            </a:r>
            <a:endParaRPr lang="en-US" sz="1200" dirty="0"/>
          </a:p>
        </p:txBody>
      </p:sp>
      <p:cxnSp>
        <p:nvCxnSpPr>
          <p:cNvPr id="30" name="Straight Connector 29"/>
          <p:cNvCxnSpPr/>
          <p:nvPr/>
        </p:nvCxnSpPr>
        <p:spPr>
          <a:xfrm>
            <a:off x="2761456" y="302588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7302" y="2771966"/>
            <a:ext cx="736420" cy="276999"/>
          </a:xfrm>
          <a:prstGeom prst="rect">
            <a:avLst/>
          </a:prstGeom>
          <a:noFill/>
        </p:spPr>
        <p:txBody>
          <a:bodyPr wrap="none" rtlCol="0">
            <a:spAutoFit/>
          </a:bodyPr>
          <a:lstStyle/>
          <a:p>
            <a:r>
              <a:rPr lang="en-US" sz="1200" dirty="0" smtClean="0"/>
              <a:t>Message</a:t>
            </a:r>
            <a:endParaRPr lang="en-US" sz="1200" dirty="0"/>
          </a:p>
        </p:txBody>
      </p:sp>
      <p:cxnSp>
        <p:nvCxnSpPr>
          <p:cNvPr id="33" name="Straight Connector 32"/>
          <p:cNvCxnSpPr/>
          <p:nvPr/>
        </p:nvCxnSpPr>
        <p:spPr>
          <a:xfrm>
            <a:off x="2761456" y="354545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97302" y="3291536"/>
            <a:ext cx="736420" cy="276999"/>
          </a:xfrm>
          <a:prstGeom prst="rect">
            <a:avLst/>
          </a:prstGeom>
          <a:noFill/>
        </p:spPr>
        <p:txBody>
          <a:bodyPr wrap="none" rtlCol="0">
            <a:spAutoFit/>
          </a:bodyPr>
          <a:lstStyle/>
          <a:p>
            <a:r>
              <a:rPr lang="en-US" sz="1200" dirty="0" smtClean="0"/>
              <a:t>Message</a:t>
            </a:r>
            <a:endParaRPr lang="en-US" sz="1200" dirty="0"/>
          </a:p>
        </p:txBody>
      </p:sp>
      <p:cxnSp>
        <p:nvCxnSpPr>
          <p:cNvPr id="35" name="Straight Connector 34"/>
          <p:cNvCxnSpPr/>
          <p:nvPr/>
        </p:nvCxnSpPr>
        <p:spPr>
          <a:xfrm>
            <a:off x="2769130" y="3954981"/>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04976" y="3701064"/>
            <a:ext cx="736420" cy="276999"/>
          </a:xfrm>
          <a:prstGeom prst="rect">
            <a:avLst/>
          </a:prstGeom>
          <a:noFill/>
        </p:spPr>
        <p:txBody>
          <a:bodyPr wrap="none" rtlCol="0">
            <a:spAutoFit/>
          </a:bodyPr>
          <a:lstStyle/>
          <a:p>
            <a:r>
              <a:rPr lang="en-US" sz="1200" dirty="0" smtClean="0"/>
              <a:t>Message</a:t>
            </a:r>
            <a:endParaRPr lang="en-US" sz="1200" dirty="0"/>
          </a:p>
        </p:txBody>
      </p:sp>
      <p:cxnSp>
        <p:nvCxnSpPr>
          <p:cNvPr id="37" name="Straight Connector 36"/>
          <p:cNvCxnSpPr/>
          <p:nvPr/>
        </p:nvCxnSpPr>
        <p:spPr>
          <a:xfrm>
            <a:off x="2769130" y="5199112"/>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04976" y="4945195"/>
            <a:ext cx="736420" cy="276999"/>
          </a:xfrm>
          <a:prstGeom prst="rect">
            <a:avLst/>
          </a:prstGeom>
          <a:noFill/>
        </p:spPr>
        <p:txBody>
          <a:bodyPr wrap="none" rtlCol="0">
            <a:spAutoFit/>
          </a:bodyPr>
          <a:lstStyle/>
          <a:p>
            <a:r>
              <a:rPr lang="en-US" sz="1200" dirty="0" smtClean="0"/>
              <a:t>Message</a:t>
            </a:r>
            <a:endParaRPr lang="en-US" sz="1200" dirty="0"/>
          </a:p>
        </p:txBody>
      </p:sp>
      <p:cxnSp>
        <p:nvCxnSpPr>
          <p:cNvPr id="39" name="Straight Connector 38"/>
          <p:cNvCxnSpPr/>
          <p:nvPr/>
        </p:nvCxnSpPr>
        <p:spPr>
          <a:xfrm>
            <a:off x="2761456" y="569940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97302" y="5445487"/>
            <a:ext cx="736420" cy="276999"/>
          </a:xfrm>
          <a:prstGeom prst="rect">
            <a:avLst/>
          </a:prstGeom>
          <a:noFill/>
        </p:spPr>
        <p:txBody>
          <a:bodyPr wrap="none" rtlCol="0">
            <a:spAutoFit/>
          </a:bodyPr>
          <a:lstStyle/>
          <a:p>
            <a:r>
              <a:rPr lang="en-US" sz="1200" dirty="0" smtClean="0"/>
              <a:t>Message</a:t>
            </a:r>
            <a:endParaRPr lang="en-US" sz="1200" dirty="0"/>
          </a:p>
        </p:txBody>
      </p:sp>
      <p:sp>
        <p:nvSpPr>
          <p:cNvPr id="44" name="TextBox 43"/>
          <p:cNvSpPr txBox="1"/>
          <p:nvPr/>
        </p:nvSpPr>
        <p:spPr>
          <a:xfrm>
            <a:off x="3346399" y="2424432"/>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52" name="Rectangle 51"/>
          <p:cNvSpPr/>
          <p:nvPr/>
        </p:nvSpPr>
        <p:spPr>
          <a:xfrm>
            <a:off x="7668344" y="2389054"/>
            <a:ext cx="177890" cy="349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6132275" y="2389054"/>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54" name="Rectangle 53"/>
          <p:cNvSpPr/>
          <p:nvPr/>
        </p:nvSpPr>
        <p:spPr>
          <a:xfrm>
            <a:off x="6276291" y="2640969"/>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55" name="Rectangle 54"/>
          <p:cNvSpPr/>
          <p:nvPr/>
        </p:nvSpPr>
        <p:spPr>
          <a:xfrm>
            <a:off x="6275795" y="3124230"/>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56" name="Rounded Rectangle 55"/>
          <p:cNvSpPr/>
          <p:nvPr/>
        </p:nvSpPr>
        <p:spPr>
          <a:xfrm>
            <a:off x="6132275" y="4602578"/>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57" name="Rectangle 56"/>
          <p:cNvSpPr/>
          <p:nvPr/>
        </p:nvSpPr>
        <p:spPr>
          <a:xfrm>
            <a:off x="6276291" y="485449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58" name="Rectangle 57"/>
          <p:cNvSpPr/>
          <p:nvPr/>
        </p:nvSpPr>
        <p:spPr>
          <a:xfrm>
            <a:off x="6275795" y="533775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59" name="Rounded Rectangle 58"/>
          <p:cNvSpPr/>
          <p:nvPr/>
        </p:nvSpPr>
        <p:spPr>
          <a:xfrm>
            <a:off x="5724129" y="3745771"/>
            <a:ext cx="1440159" cy="730849"/>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a:t>
            </a:r>
            <a:r>
              <a:rPr lang="en-US" sz="1000" b="1" dirty="0" smtClean="0">
                <a:solidFill>
                  <a:schemeClr val="tx1"/>
                </a:solidFill>
              </a:rPr>
              <a:t>Threads</a:t>
            </a:r>
            <a:endParaRPr lang="en-US" sz="1000" b="1" dirty="0">
              <a:solidFill>
                <a:schemeClr val="tx1"/>
              </a:solidFill>
            </a:endParaRPr>
          </a:p>
        </p:txBody>
      </p:sp>
      <p:sp>
        <p:nvSpPr>
          <p:cNvPr id="60" name="Rectangle 59"/>
          <p:cNvSpPr/>
          <p:nvPr/>
        </p:nvSpPr>
        <p:spPr>
          <a:xfrm>
            <a:off x="5796137" y="3997686"/>
            <a:ext cx="1296144"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文件下载，视频解码，外设</a:t>
            </a:r>
            <a:r>
              <a:rPr lang="en-US" altLang="zh-CN" sz="1100" dirty="0" smtClean="0">
                <a:solidFill>
                  <a:schemeClr val="tx1"/>
                </a:solidFill>
              </a:rPr>
              <a:t>IO</a:t>
            </a:r>
            <a:r>
              <a:rPr lang="zh-CN" altLang="en-US" sz="1100" dirty="0" smtClean="0">
                <a:solidFill>
                  <a:schemeClr val="tx1"/>
                </a:solidFill>
              </a:rPr>
              <a:t>等</a:t>
            </a:r>
            <a:endParaRPr lang="en-US" sz="1100" dirty="0">
              <a:solidFill>
                <a:schemeClr val="tx1"/>
              </a:solidFill>
            </a:endParaRPr>
          </a:p>
        </p:txBody>
      </p:sp>
      <p:sp>
        <p:nvSpPr>
          <p:cNvPr id="65" name="Rectangle 64"/>
          <p:cNvSpPr/>
          <p:nvPr/>
        </p:nvSpPr>
        <p:spPr>
          <a:xfrm>
            <a:off x="5220072" y="2389054"/>
            <a:ext cx="177890" cy="349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5411473" y="2847626"/>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36096" y="2593709"/>
            <a:ext cx="736420" cy="276999"/>
          </a:xfrm>
          <a:prstGeom prst="rect">
            <a:avLst/>
          </a:prstGeom>
          <a:noFill/>
        </p:spPr>
        <p:txBody>
          <a:bodyPr wrap="none" rtlCol="0">
            <a:spAutoFit/>
          </a:bodyPr>
          <a:lstStyle/>
          <a:p>
            <a:r>
              <a:rPr lang="en-US" sz="1200" dirty="0" smtClean="0"/>
              <a:t>Message</a:t>
            </a:r>
            <a:endParaRPr lang="en-US" sz="1200" dirty="0"/>
          </a:p>
        </p:txBody>
      </p:sp>
      <p:cxnSp>
        <p:nvCxnSpPr>
          <p:cNvPr id="89" name="Straight Connector 88"/>
          <p:cNvCxnSpPr/>
          <p:nvPr/>
        </p:nvCxnSpPr>
        <p:spPr>
          <a:xfrm>
            <a:off x="5418843" y="332693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443466" y="3073017"/>
            <a:ext cx="736420" cy="276999"/>
          </a:xfrm>
          <a:prstGeom prst="rect">
            <a:avLst/>
          </a:prstGeom>
          <a:noFill/>
        </p:spPr>
        <p:txBody>
          <a:bodyPr wrap="none" rtlCol="0">
            <a:spAutoFit/>
          </a:bodyPr>
          <a:lstStyle/>
          <a:p>
            <a:r>
              <a:rPr lang="en-US" sz="1200" dirty="0" smtClean="0"/>
              <a:t>Message</a:t>
            </a:r>
            <a:endParaRPr lang="en-US" sz="1200" dirty="0"/>
          </a:p>
        </p:txBody>
      </p:sp>
      <p:cxnSp>
        <p:nvCxnSpPr>
          <p:cNvPr id="91" name="Straight Connector 90"/>
          <p:cNvCxnSpPr/>
          <p:nvPr/>
        </p:nvCxnSpPr>
        <p:spPr>
          <a:xfrm>
            <a:off x="5411473" y="508999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436096" y="4836076"/>
            <a:ext cx="736420" cy="276999"/>
          </a:xfrm>
          <a:prstGeom prst="rect">
            <a:avLst/>
          </a:prstGeom>
          <a:noFill/>
        </p:spPr>
        <p:txBody>
          <a:bodyPr wrap="none" rtlCol="0">
            <a:spAutoFit/>
          </a:bodyPr>
          <a:lstStyle/>
          <a:p>
            <a:r>
              <a:rPr lang="en-US" sz="1200" dirty="0" smtClean="0"/>
              <a:t>Message</a:t>
            </a:r>
            <a:endParaRPr lang="en-US" sz="1200" dirty="0"/>
          </a:p>
        </p:txBody>
      </p:sp>
      <p:cxnSp>
        <p:nvCxnSpPr>
          <p:cNvPr id="93" name="Straight Connector 92"/>
          <p:cNvCxnSpPr/>
          <p:nvPr/>
        </p:nvCxnSpPr>
        <p:spPr>
          <a:xfrm>
            <a:off x="5421160" y="555739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445783" y="5303477"/>
            <a:ext cx="736420" cy="276999"/>
          </a:xfrm>
          <a:prstGeom prst="rect">
            <a:avLst/>
          </a:prstGeom>
          <a:noFill/>
        </p:spPr>
        <p:txBody>
          <a:bodyPr wrap="none" rtlCol="0">
            <a:spAutoFit/>
          </a:bodyPr>
          <a:lstStyle/>
          <a:p>
            <a:r>
              <a:rPr lang="en-US" sz="1200" dirty="0" smtClean="0"/>
              <a:t>Message</a:t>
            </a:r>
            <a:endParaRPr lang="en-US" sz="1200" dirty="0"/>
          </a:p>
        </p:txBody>
      </p:sp>
      <p:sp>
        <p:nvSpPr>
          <p:cNvPr id="95" name="Rectangle 94"/>
          <p:cNvSpPr/>
          <p:nvPr/>
        </p:nvSpPr>
        <p:spPr>
          <a:xfrm>
            <a:off x="3727314" y="5632246"/>
            <a:ext cx="1564766" cy="209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019971" y="2090379"/>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98" name="TextBox 97"/>
          <p:cNvSpPr txBox="1"/>
          <p:nvPr/>
        </p:nvSpPr>
        <p:spPr>
          <a:xfrm>
            <a:off x="7461505" y="2083097"/>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99" name="TextBox 98"/>
          <p:cNvSpPr txBox="1"/>
          <p:nvPr/>
        </p:nvSpPr>
        <p:spPr>
          <a:xfrm>
            <a:off x="4045893" y="5119150"/>
            <a:ext cx="988604" cy="523220"/>
          </a:xfrm>
          <a:prstGeom prst="rect">
            <a:avLst/>
          </a:prstGeom>
          <a:noFill/>
        </p:spPr>
        <p:txBody>
          <a:bodyPr wrap="none" rtlCol="0">
            <a:spAutoFit/>
          </a:bodyPr>
          <a:lstStyle/>
          <a:p>
            <a:r>
              <a:rPr lang="en-US" altLang="zh-CN" sz="1400" b="1" dirty="0" smtClean="0"/>
              <a:t>Socket</a:t>
            </a:r>
          </a:p>
          <a:p>
            <a:r>
              <a:rPr lang="en-US" altLang="zh-CN" sz="1400" b="1" dirty="0" smtClean="0"/>
              <a:t>(Unix/TCP)</a:t>
            </a:r>
            <a:endParaRPr lang="en-US" sz="1400" b="1" dirty="0"/>
          </a:p>
        </p:txBody>
      </p:sp>
      <p:sp>
        <p:nvSpPr>
          <p:cNvPr id="114" name="TextBox 113"/>
          <p:cNvSpPr txBox="1"/>
          <p:nvPr/>
        </p:nvSpPr>
        <p:spPr>
          <a:xfrm>
            <a:off x="975879" y="2404297"/>
            <a:ext cx="649537" cy="307777"/>
          </a:xfrm>
          <a:prstGeom prst="rect">
            <a:avLst/>
          </a:prstGeom>
          <a:noFill/>
        </p:spPr>
        <p:txBody>
          <a:bodyPr wrap="none" rtlCol="0">
            <a:spAutoFit/>
          </a:bodyPr>
          <a:lstStyle/>
          <a:p>
            <a:r>
              <a:rPr lang="en-US" sz="1400" b="1" dirty="0" err="1" smtClean="0"/>
              <a:t>FDBus</a:t>
            </a:r>
            <a:endParaRPr lang="en-US" sz="1400" b="1" dirty="0"/>
          </a:p>
        </p:txBody>
      </p:sp>
      <p:cxnSp>
        <p:nvCxnSpPr>
          <p:cNvPr id="115" name="Straight Connector 114"/>
          <p:cNvCxnSpPr/>
          <p:nvPr/>
        </p:nvCxnSpPr>
        <p:spPr>
          <a:xfrm>
            <a:off x="1372981" y="5359587"/>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427683" y="5113075"/>
            <a:ext cx="396262" cy="276999"/>
          </a:xfrm>
          <a:prstGeom prst="rect">
            <a:avLst/>
          </a:prstGeom>
          <a:noFill/>
        </p:spPr>
        <p:txBody>
          <a:bodyPr wrap="none" rtlCol="0">
            <a:spAutoFit/>
          </a:bodyPr>
          <a:lstStyle/>
          <a:p>
            <a:r>
              <a:rPr lang="en-US" sz="1200" dirty="0" smtClean="0"/>
              <a:t>Job</a:t>
            </a:r>
            <a:endParaRPr lang="en-US" sz="1200" dirty="0"/>
          </a:p>
        </p:txBody>
      </p:sp>
      <p:cxnSp>
        <p:nvCxnSpPr>
          <p:cNvPr id="117" name="Straight Connector 116"/>
          <p:cNvCxnSpPr/>
          <p:nvPr/>
        </p:nvCxnSpPr>
        <p:spPr>
          <a:xfrm>
            <a:off x="7146875" y="2978721"/>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201577" y="2732209"/>
            <a:ext cx="396262" cy="276999"/>
          </a:xfrm>
          <a:prstGeom prst="rect">
            <a:avLst/>
          </a:prstGeom>
          <a:noFill/>
        </p:spPr>
        <p:txBody>
          <a:bodyPr wrap="none" rtlCol="0">
            <a:spAutoFit/>
          </a:bodyPr>
          <a:lstStyle/>
          <a:p>
            <a:r>
              <a:rPr lang="en-US" sz="1200" dirty="0" smtClean="0"/>
              <a:t>Job</a:t>
            </a:r>
            <a:endParaRPr lang="en-US" sz="1200" dirty="0"/>
          </a:p>
        </p:txBody>
      </p:sp>
      <p:cxnSp>
        <p:nvCxnSpPr>
          <p:cNvPr id="119" name="Straight Connector 118"/>
          <p:cNvCxnSpPr/>
          <p:nvPr/>
        </p:nvCxnSpPr>
        <p:spPr>
          <a:xfrm>
            <a:off x="7149424" y="4105698"/>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204126" y="3859186"/>
            <a:ext cx="396262" cy="276999"/>
          </a:xfrm>
          <a:prstGeom prst="rect">
            <a:avLst/>
          </a:prstGeom>
          <a:noFill/>
        </p:spPr>
        <p:txBody>
          <a:bodyPr wrap="none" rtlCol="0">
            <a:spAutoFit/>
          </a:bodyPr>
          <a:lstStyle/>
          <a:p>
            <a:r>
              <a:rPr lang="en-US" sz="1200" dirty="0" smtClean="0"/>
              <a:t>Job</a:t>
            </a:r>
            <a:endParaRPr lang="en-US" sz="1200" dirty="0"/>
          </a:p>
        </p:txBody>
      </p:sp>
      <p:cxnSp>
        <p:nvCxnSpPr>
          <p:cNvPr id="121" name="Straight Connector 120"/>
          <p:cNvCxnSpPr/>
          <p:nvPr/>
        </p:nvCxnSpPr>
        <p:spPr>
          <a:xfrm>
            <a:off x="7141849" y="5207096"/>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196551" y="4960584"/>
            <a:ext cx="396262" cy="276999"/>
          </a:xfrm>
          <a:prstGeom prst="rect">
            <a:avLst/>
          </a:prstGeom>
          <a:noFill/>
        </p:spPr>
        <p:txBody>
          <a:bodyPr wrap="none" rtlCol="0">
            <a:spAutoFit/>
          </a:bodyPr>
          <a:lstStyle/>
          <a:p>
            <a:r>
              <a:rPr lang="en-US" sz="1200" dirty="0" smtClean="0"/>
              <a:t>Job</a:t>
            </a:r>
            <a:endParaRPr lang="en-US" sz="1200" dirty="0"/>
          </a:p>
        </p:txBody>
      </p:sp>
    </p:spTree>
    <p:extLst>
      <p:ext uri="{BB962C8B-B14F-4D97-AF65-F5344CB8AC3E}">
        <p14:creationId xmlns:p14="http://schemas.microsoft.com/office/powerpoint/2010/main" val="1538062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请求</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r>
              <a:rPr lang="zh-CN" altLang="en-US" dirty="0" smtClean="0"/>
              <a:t>从</a:t>
            </a:r>
            <a:r>
              <a:rPr lang="en-US" altLang="zh-CN" dirty="0" smtClean="0"/>
              <a:t>Client</a:t>
            </a:r>
            <a:r>
              <a:rPr lang="zh-CN" altLang="en-US" dirty="0" smtClean="0"/>
              <a:t>向</a:t>
            </a:r>
            <a:r>
              <a:rPr lang="en-US" altLang="zh-CN" dirty="0" smtClean="0"/>
              <a:t>Server</a:t>
            </a:r>
            <a:r>
              <a:rPr lang="zh-CN" altLang="en-US" dirty="0" smtClean="0"/>
              <a:t>发送的请求包括以下类型：</a:t>
            </a:r>
            <a:endParaRPr lang="en-US" altLang="zh-CN" dirty="0" smtClean="0"/>
          </a:p>
          <a:p>
            <a:pPr lvl="1"/>
            <a:r>
              <a:rPr lang="zh-CN" altLang="en-US" dirty="0" smtClean="0"/>
              <a:t>带超时的异步请求：向</a:t>
            </a:r>
            <a:r>
              <a:rPr lang="en-US" altLang="zh-CN" dirty="0" smtClean="0"/>
              <a:t>Server</a:t>
            </a:r>
            <a:r>
              <a:rPr lang="zh-CN" altLang="en-US" dirty="0" smtClean="0"/>
              <a:t>发送请求后，不会等待</a:t>
            </a:r>
            <a:r>
              <a:rPr lang="en-US" altLang="zh-CN" dirty="0" smtClean="0"/>
              <a:t>Server</a:t>
            </a:r>
            <a:r>
              <a:rPr lang="zh-CN" altLang="en-US" dirty="0" smtClean="0"/>
              <a:t>的回复。随后的回复通过回调函数</a:t>
            </a:r>
            <a:r>
              <a:rPr lang="en-US" altLang="zh-CN" dirty="0" err="1" smtClean="0"/>
              <a:t>onReply</a:t>
            </a:r>
            <a:r>
              <a:rPr lang="en-US" altLang="zh-CN" dirty="0" smtClean="0"/>
              <a:t>()</a:t>
            </a:r>
            <a:r>
              <a:rPr lang="zh-CN" altLang="en-US" dirty="0" smtClean="0"/>
              <a:t>获得。如果在指定的时间没有回复会取消本次交互</a:t>
            </a:r>
            <a:endParaRPr lang="en-US" altLang="zh-CN" dirty="0" smtClean="0"/>
          </a:p>
          <a:p>
            <a:pPr lvl="1"/>
            <a:r>
              <a:rPr lang="zh-CN" altLang="en-US" dirty="0" smtClean="0"/>
              <a:t>带超时的同步请求：向</a:t>
            </a:r>
            <a:r>
              <a:rPr lang="en-US" altLang="zh-CN" dirty="0" smtClean="0"/>
              <a:t>Server</a:t>
            </a:r>
            <a:r>
              <a:rPr lang="zh-CN" altLang="en-US" dirty="0" smtClean="0"/>
              <a:t>发送请求后，会等待直到获得</a:t>
            </a:r>
            <a:r>
              <a:rPr lang="en-US" altLang="zh-CN" dirty="0" smtClean="0"/>
              <a:t>Server</a:t>
            </a:r>
            <a:r>
              <a:rPr lang="zh-CN" altLang="en-US" dirty="0" smtClean="0"/>
              <a:t>的回复。如果在指定的时间没有回复会取消本次交互</a:t>
            </a:r>
            <a:endParaRPr lang="en-US" altLang="zh-CN" dirty="0" smtClean="0"/>
          </a:p>
          <a:p>
            <a:pPr lvl="1"/>
            <a:r>
              <a:rPr lang="zh-CN" altLang="en-US" dirty="0" smtClean="0"/>
              <a:t>无回复的请求：向</a:t>
            </a:r>
            <a:r>
              <a:rPr lang="en-US" altLang="zh-CN" dirty="0" smtClean="0"/>
              <a:t>Server</a:t>
            </a:r>
            <a:r>
              <a:rPr lang="zh-CN" altLang="en-US" dirty="0" smtClean="0"/>
              <a:t>发送请求后，无需</a:t>
            </a:r>
            <a:r>
              <a:rPr lang="en-US" altLang="zh-CN" dirty="0" smtClean="0"/>
              <a:t>Server</a:t>
            </a:r>
            <a:r>
              <a:rPr lang="zh-CN" altLang="en-US" dirty="0" smtClean="0"/>
              <a:t>的回复，既不等待，也不触发回调函数。</a:t>
            </a:r>
            <a:endParaRPr lang="en-US" altLang="zh-CN" dirty="0" smtClean="0"/>
          </a:p>
          <a:p>
            <a:r>
              <a:rPr lang="zh-CN" altLang="en-US" dirty="0" smtClean="0"/>
              <a:t>无论何种请求，</a:t>
            </a:r>
            <a:r>
              <a:rPr lang="en-US" altLang="zh-CN" dirty="0" smtClean="0"/>
              <a:t>Server</a:t>
            </a:r>
            <a:r>
              <a:rPr lang="zh-CN" altLang="en-US" dirty="0" smtClean="0"/>
              <a:t>都通过</a:t>
            </a:r>
            <a:r>
              <a:rPr lang="en-US" altLang="zh-CN" dirty="0" err="1" smtClean="0"/>
              <a:t>onInvoke</a:t>
            </a:r>
            <a:r>
              <a:rPr lang="en-US" altLang="zh-CN" dirty="0" smtClean="0"/>
              <a:t>()</a:t>
            </a:r>
            <a:r>
              <a:rPr lang="zh-CN" altLang="en-US" dirty="0" smtClean="0"/>
              <a:t>回调函数来接收并处理。</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连接</a:t>
            </a:r>
            <a:endParaRPr lang="zh-CN" altLang="en-US" dirty="0"/>
          </a:p>
        </p:txBody>
      </p:sp>
      <p:sp>
        <p:nvSpPr>
          <p:cNvPr id="4" name="椭圆 3"/>
          <p:cNvSpPr/>
          <p:nvPr/>
        </p:nvSpPr>
        <p:spPr>
          <a:xfrm>
            <a:off x="899592" y="1628800"/>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4139952" y="1556792"/>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204864"/>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4860032" y="2132856"/>
            <a:ext cx="6956"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69133" y="2905199"/>
            <a:ext cx="2111180" cy="307777"/>
          </a:xfrm>
          <a:prstGeom prst="rect">
            <a:avLst/>
          </a:prstGeom>
          <a:noFill/>
        </p:spPr>
        <p:txBody>
          <a:bodyPr wrap="square" rtlCol="0">
            <a:spAutoFit/>
          </a:bodyPr>
          <a:lstStyle/>
          <a:p>
            <a:r>
              <a:rPr lang="en-US" altLang="zh-CN" sz="1400" dirty="0" smtClean="0"/>
              <a:t>bind(“svc://</a:t>
            </a:r>
            <a:r>
              <a:rPr lang="en-US" altLang="zh-CN" sz="1400" dirty="0" err="1" smtClean="0"/>
              <a:t>mediaServer</a:t>
            </a:r>
            <a:r>
              <a:rPr lang="en-US" altLang="zh-CN" sz="1400" dirty="0" smtClean="0"/>
              <a:t>”)</a:t>
            </a:r>
            <a:endParaRPr lang="zh-CN" altLang="en-US" sz="1400" dirty="0"/>
          </a:p>
        </p:txBody>
      </p:sp>
      <p:sp>
        <p:nvSpPr>
          <p:cNvPr id="45" name="TextBox 44"/>
          <p:cNvSpPr txBox="1"/>
          <p:nvPr/>
        </p:nvSpPr>
        <p:spPr>
          <a:xfrm>
            <a:off x="2051720" y="2185119"/>
            <a:ext cx="2370748" cy="307777"/>
          </a:xfrm>
          <a:prstGeom prst="rect">
            <a:avLst/>
          </a:prstGeom>
          <a:noFill/>
        </p:spPr>
        <p:txBody>
          <a:bodyPr wrap="square" rtlCol="0">
            <a:spAutoFit/>
          </a:bodyPr>
          <a:lstStyle/>
          <a:p>
            <a:r>
              <a:rPr lang="en-US" altLang="zh-CN" sz="1400" dirty="0" smtClean="0"/>
              <a:t>connect(“svc://</a:t>
            </a:r>
            <a:r>
              <a:rPr lang="en-US" altLang="zh-CN" sz="1400" dirty="0" err="1" smtClean="0"/>
              <a:t>mediaServer</a:t>
            </a:r>
            <a:r>
              <a:rPr lang="en-US" altLang="zh-CN" sz="1400" dirty="0" smtClean="0"/>
              <a:t>”)</a:t>
            </a:r>
            <a:endParaRPr lang="zh-CN" altLang="en-US" sz="1400" dirty="0"/>
          </a:p>
        </p:txBody>
      </p:sp>
      <p:sp>
        <p:nvSpPr>
          <p:cNvPr id="47" name="椭圆 4"/>
          <p:cNvSpPr/>
          <p:nvPr/>
        </p:nvSpPr>
        <p:spPr>
          <a:xfrm>
            <a:off x="7092280" y="1556792"/>
            <a:ext cx="1944216"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Name server</a:t>
            </a:r>
            <a:endParaRPr lang="zh-CN" altLang="en-US" dirty="0"/>
          </a:p>
        </p:txBody>
      </p:sp>
      <p:cxnSp>
        <p:nvCxnSpPr>
          <p:cNvPr id="48" name="直接箭头连接符 14"/>
          <p:cNvCxnSpPr/>
          <p:nvPr/>
        </p:nvCxnSpPr>
        <p:spPr>
          <a:xfrm>
            <a:off x="1619672" y="2420888"/>
            <a:ext cx="648072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8"/>
          <p:cNvCxnSpPr/>
          <p:nvPr/>
        </p:nvCxnSpPr>
        <p:spPr>
          <a:xfrm>
            <a:off x="8100392" y="2132856"/>
            <a:ext cx="15418"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16"/>
          <p:cNvCxnSpPr/>
          <p:nvPr/>
        </p:nvCxnSpPr>
        <p:spPr>
          <a:xfrm flipH="1">
            <a:off x="1611963" y="4842718"/>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5697" y="3284984"/>
            <a:ext cx="2120517" cy="523220"/>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p>
          <a:p>
            <a:r>
              <a:rPr lang="en-US" altLang="zh-CN" sz="1400" dirty="0" smtClean="0"/>
              <a:t>“</a:t>
            </a:r>
            <a:r>
              <a:rPr lang="en-US" altLang="zh-CN" sz="1400" dirty="0" err="1" smtClean="0"/>
              <a:t>tcp</a:t>
            </a:r>
            <a:r>
              <a:rPr lang="en-US" altLang="zh-CN" sz="1400" dirty="0" smtClean="0"/>
              <a:t>://192.168.1.1:60002”</a:t>
            </a:r>
            <a:endParaRPr lang="zh-CN" altLang="en-US" sz="1400" dirty="0"/>
          </a:p>
        </p:txBody>
      </p:sp>
      <p:cxnSp>
        <p:nvCxnSpPr>
          <p:cNvPr id="51" name="直接箭头连接符 14"/>
          <p:cNvCxnSpPr/>
          <p:nvPr/>
        </p:nvCxnSpPr>
        <p:spPr>
          <a:xfrm>
            <a:off x="4867741" y="3160713"/>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6"/>
          <p:cNvCxnSpPr/>
          <p:nvPr/>
        </p:nvCxnSpPr>
        <p:spPr>
          <a:xfrm flipH="1">
            <a:off x="4867741" y="3742853"/>
            <a:ext cx="32480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189517" y="4587204"/>
            <a:ext cx="1821524" cy="307777"/>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endParaRPr lang="zh-CN" altLang="en-US" sz="1400" dirty="0"/>
          </a:p>
        </p:txBody>
      </p:sp>
      <p:cxnSp>
        <p:nvCxnSpPr>
          <p:cNvPr id="54" name="直接连接符 25"/>
          <p:cNvCxnSpPr/>
          <p:nvPr/>
        </p:nvCxnSpPr>
        <p:spPr>
          <a:xfrm>
            <a:off x="4867741" y="395887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27"/>
          <p:cNvCxnSpPr/>
          <p:nvPr/>
        </p:nvCxnSpPr>
        <p:spPr>
          <a:xfrm>
            <a:off x="5155773" y="3958877"/>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29"/>
          <p:cNvCxnSpPr/>
          <p:nvPr/>
        </p:nvCxnSpPr>
        <p:spPr>
          <a:xfrm flipH="1">
            <a:off x="4939749" y="439092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163481" y="3865549"/>
            <a:ext cx="2140330" cy="523220"/>
          </a:xfrm>
          <a:prstGeom prst="rect">
            <a:avLst/>
          </a:prstGeom>
        </p:spPr>
        <p:txBody>
          <a:bodyPr wrap="none">
            <a:spAutoFit/>
          </a:bodyPr>
          <a:lstStyle/>
          <a:p>
            <a:r>
              <a:rPr lang="en-US" altLang="zh-CN" sz="1400" dirty="0" smtClean="0"/>
              <a:t>bind(“/</a:t>
            </a:r>
            <a:r>
              <a:rPr lang="en-US" altLang="zh-CN" sz="1400" dirty="0" err="1" smtClean="0"/>
              <a:t>tmp</a:t>
            </a:r>
            <a:r>
              <a:rPr lang="en-US" altLang="zh-CN" sz="1400" dirty="0"/>
              <a:t>/ </a:t>
            </a:r>
            <a:r>
              <a:rPr lang="en-US" altLang="zh-CN" sz="1400" dirty="0" smtClean="0"/>
              <a:t>fdb-ipc1”)</a:t>
            </a:r>
          </a:p>
          <a:p>
            <a:r>
              <a:rPr lang="en-US" altLang="zh-CN" sz="1400" dirty="0"/>
              <a:t>b</a:t>
            </a:r>
            <a:r>
              <a:rPr lang="en-US" altLang="zh-CN" sz="1400" dirty="0" smtClean="0"/>
              <a:t>ind(“192.168.1.1:60002”)</a:t>
            </a:r>
            <a:endParaRPr lang="zh-CN" altLang="en-US" sz="1400" dirty="0"/>
          </a:p>
        </p:txBody>
      </p:sp>
      <p:cxnSp>
        <p:nvCxnSpPr>
          <p:cNvPr id="58" name="直接箭头连接符 14"/>
          <p:cNvCxnSpPr/>
          <p:nvPr/>
        </p:nvCxnSpPr>
        <p:spPr>
          <a:xfrm>
            <a:off x="4860032" y="4606949"/>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16"/>
          <p:cNvCxnSpPr/>
          <p:nvPr/>
        </p:nvCxnSpPr>
        <p:spPr>
          <a:xfrm flipH="1">
            <a:off x="1635090" y="2636912"/>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28666" y="4369114"/>
            <a:ext cx="559558" cy="307777"/>
          </a:xfrm>
          <a:prstGeom prst="rect">
            <a:avLst/>
          </a:prstGeom>
          <a:noFill/>
        </p:spPr>
        <p:txBody>
          <a:bodyPr wrap="square" rtlCol="0">
            <a:spAutoFit/>
          </a:bodyPr>
          <a:lstStyle/>
          <a:p>
            <a:r>
              <a:rPr lang="en-US" altLang="zh-CN" sz="1400" dirty="0" smtClean="0"/>
              <a:t>done</a:t>
            </a:r>
            <a:endParaRPr lang="zh-CN" altLang="en-US" sz="1400" dirty="0"/>
          </a:p>
        </p:txBody>
      </p:sp>
      <p:sp>
        <p:nvSpPr>
          <p:cNvPr id="64" name="Rectangle 63"/>
          <p:cNvSpPr/>
          <p:nvPr/>
        </p:nvSpPr>
        <p:spPr>
          <a:xfrm>
            <a:off x="2201127" y="4954271"/>
            <a:ext cx="2100575" cy="307777"/>
          </a:xfrm>
          <a:prstGeom prst="rect">
            <a:avLst/>
          </a:prstGeom>
        </p:spPr>
        <p:txBody>
          <a:bodyPr wrap="none">
            <a:spAutoFit/>
          </a:bodyPr>
          <a:lstStyle/>
          <a:p>
            <a:r>
              <a:rPr lang="en-US" altLang="zh-CN" sz="1400" dirty="0" smtClean="0"/>
              <a:t>connect(“/</a:t>
            </a:r>
            <a:r>
              <a:rPr lang="en-US" altLang="zh-CN" sz="1400" dirty="0" err="1" smtClean="0"/>
              <a:t>tmp</a:t>
            </a:r>
            <a:r>
              <a:rPr lang="en-US" altLang="zh-CN" sz="1400" dirty="0"/>
              <a:t>/ </a:t>
            </a:r>
            <a:r>
              <a:rPr lang="en-US" altLang="zh-CN" sz="1400" dirty="0" smtClean="0"/>
              <a:t>fdb-ipc1”)</a:t>
            </a:r>
            <a:endParaRPr lang="zh-CN" altLang="en-US" sz="1400" dirty="0"/>
          </a:p>
        </p:txBody>
      </p:sp>
      <p:cxnSp>
        <p:nvCxnSpPr>
          <p:cNvPr id="69" name="直接箭头连接符 14"/>
          <p:cNvCxnSpPr/>
          <p:nvPr/>
        </p:nvCxnSpPr>
        <p:spPr>
          <a:xfrm>
            <a:off x="1635090" y="5202758"/>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25"/>
          <p:cNvCxnSpPr/>
          <p:nvPr/>
        </p:nvCxnSpPr>
        <p:spPr>
          <a:xfrm>
            <a:off x="4860032" y="534677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27"/>
          <p:cNvCxnSpPr/>
          <p:nvPr/>
        </p:nvCxnSpPr>
        <p:spPr>
          <a:xfrm>
            <a:off x="5148064" y="5346774"/>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箭头连接符 29"/>
          <p:cNvCxnSpPr/>
          <p:nvPr/>
        </p:nvCxnSpPr>
        <p:spPr>
          <a:xfrm flipH="1">
            <a:off x="4932040" y="563932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连接符 25"/>
          <p:cNvCxnSpPr/>
          <p:nvPr/>
        </p:nvCxnSpPr>
        <p:spPr>
          <a:xfrm>
            <a:off x="1619672" y="531348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27"/>
          <p:cNvCxnSpPr/>
          <p:nvPr/>
        </p:nvCxnSpPr>
        <p:spPr>
          <a:xfrm>
            <a:off x="1907704" y="5313488"/>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29"/>
          <p:cNvCxnSpPr/>
          <p:nvPr/>
        </p:nvCxnSpPr>
        <p:spPr>
          <a:xfrm flipH="1">
            <a:off x="1691680" y="5606041"/>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900749" y="5279286"/>
            <a:ext cx="1584176" cy="369332"/>
          </a:xfrm>
          <a:prstGeom prst="rect">
            <a:avLst/>
          </a:prstGeom>
          <a:noFill/>
        </p:spPr>
        <p:txBody>
          <a:bodyPr wrap="square" rtlCol="0">
            <a:spAutoFit/>
          </a:bodyPr>
          <a:lstStyle/>
          <a:p>
            <a:r>
              <a:rPr lang="en-US" altLang="zh-CN" dirty="0" err="1" smtClean="0"/>
              <a:t>onOnline</a:t>
            </a:r>
            <a:r>
              <a:rPr lang="en-US" altLang="zh-CN" dirty="0" smtClean="0"/>
              <a:t>()</a:t>
            </a:r>
            <a:endParaRPr lang="zh-CN" altLang="en-US" dirty="0"/>
          </a:p>
        </p:txBody>
      </p:sp>
      <p:sp>
        <p:nvSpPr>
          <p:cNvPr id="77" name="TextBox 76"/>
          <p:cNvSpPr txBox="1"/>
          <p:nvPr/>
        </p:nvSpPr>
        <p:spPr>
          <a:xfrm>
            <a:off x="5106416" y="5291916"/>
            <a:ext cx="1584176" cy="369332"/>
          </a:xfrm>
          <a:prstGeom prst="rect">
            <a:avLst/>
          </a:prstGeom>
          <a:noFill/>
        </p:spPr>
        <p:txBody>
          <a:bodyPr wrap="square" rtlCol="0">
            <a:spAutoFit/>
          </a:bodyPr>
          <a:lstStyle/>
          <a:p>
            <a:r>
              <a:rPr lang="en-US" altLang="zh-CN" dirty="0" err="1" smtClean="0"/>
              <a:t>onOnline</a:t>
            </a:r>
            <a:r>
              <a:rPr lang="en-US" altLang="zh-CN" dirty="0" smtClean="0"/>
              <a:t>()</a:t>
            </a:r>
            <a:endParaRPr lang="zh-CN" altLang="en-US" dirty="0"/>
          </a:p>
        </p:txBody>
      </p:sp>
      <p:cxnSp>
        <p:nvCxnSpPr>
          <p:cNvPr id="34" name="直接连接符 25"/>
          <p:cNvCxnSpPr/>
          <p:nvPr/>
        </p:nvCxnSpPr>
        <p:spPr>
          <a:xfrm>
            <a:off x="8115810" y="328498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27"/>
          <p:cNvCxnSpPr/>
          <p:nvPr/>
        </p:nvCxnSpPr>
        <p:spPr>
          <a:xfrm>
            <a:off x="8403842" y="3284984"/>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29"/>
          <p:cNvCxnSpPr/>
          <p:nvPr/>
        </p:nvCxnSpPr>
        <p:spPr>
          <a:xfrm flipH="1">
            <a:off x="8187818" y="357753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347090" y="3160713"/>
            <a:ext cx="794960" cy="523220"/>
          </a:xfrm>
          <a:prstGeom prst="rect">
            <a:avLst/>
          </a:prstGeom>
        </p:spPr>
        <p:txBody>
          <a:bodyPr wrap="square">
            <a:spAutoFit/>
          </a:bodyPr>
          <a:lstStyle/>
          <a:p>
            <a:r>
              <a:rPr lang="en-US" altLang="zh-CN" sz="1400" dirty="0" smtClean="0"/>
              <a:t>Allocate address</a:t>
            </a:r>
            <a:endParaRPr lang="zh-CN" altLang="en-US" sz="1400" dirty="0"/>
          </a:p>
        </p:txBody>
      </p:sp>
    </p:spTree>
    <p:extLst>
      <p:ext uri="{BB962C8B-B14F-4D97-AF65-F5344CB8AC3E}">
        <p14:creationId xmlns:p14="http://schemas.microsoft.com/office/powerpoint/2010/main" val="1959891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a:t>方法</a:t>
            </a:r>
            <a:r>
              <a:rPr lang="zh-CN" altLang="en-US" dirty="0" smtClean="0"/>
              <a:t>调用</a:t>
            </a:r>
            <a:endParaRPr lang="zh-CN" altLang="en-US" dirty="0"/>
          </a:p>
        </p:txBody>
      </p:sp>
      <p:sp>
        <p:nvSpPr>
          <p:cNvPr id="4" name="椭圆 3"/>
          <p:cNvSpPr/>
          <p:nvPr/>
        </p:nvSpPr>
        <p:spPr>
          <a:xfrm>
            <a:off x="899592" y="1484784"/>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6228184" y="1412776"/>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060848"/>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6948264" y="1988840"/>
            <a:ext cx="6955"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619672" y="2283497"/>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07904" y="1988840"/>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::invoke()</a:t>
            </a:r>
            <a:endParaRPr lang="zh-CN" altLang="en-US" sz="1400" dirty="0"/>
          </a:p>
        </p:txBody>
      </p:sp>
      <p:cxnSp>
        <p:nvCxnSpPr>
          <p:cNvPr id="32" name="直接连接符 25"/>
          <p:cNvCxnSpPr/>
          <p:nvPr/>
        </p:nvCxnSpPr>
        <p:spPr>
          <a:xfrm>
            <a:off x="6955219" y="2461715"/>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27"/>
          <p:cNvCxnSpPr/>
          <p:nvPr/>
        </p:nvCxnSpPr>
        <p:spPr>
          <a:xfrm>
            <a:off x="7243251" y="2461715"/>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29"/>
          <p:cNvCxnSpPr/>
          <p:nvPr/>
        </p:nvCxnSpPr>
        <p:spPr>
          <a:xfrm flipH="1">
            <a:off x="7027227" y="27542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236296" y="2427513"/>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cxnSp>
        <p:nvCxnSpPr>
          <p:cNvPr id="44" name="直接箭头连接符 16"/>
          <p:cNvCxnSpPr/>
          <p:nvPr/>
        </p:nvCxnSpPr>
        <p:spPr>
          <a:xfrm flipH="1">
            <a:off x="1698635" y="2924944"/>
            <a:ext cx="5249629" cy="9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6125" y="2626234"/>
            <a:ext cx="2736304" cy="307777"/>
          </a:xfrm>
          <a:prstGeom prst="rect">
            <a:avLst/>
          </a:prstGeom>
          <a:noFill/>
        </p:spPr>
        <p:txBody>
          <a:bodyPr wrap="square" rtlCol="0">
            <a:spAutoFit/>
          </a:bodyPr>
          <a:lstStyle/>
          <a:p>
            <a:r>
              <a:rPr lang="en-US" altLang="zh-CN" sz="1400" dirty="0" err="1" smtClean="0"/>
              <a:t>CBaseMessage</a:t>
            </a:r>
            <a:r>
              <a:rPr lang="en-US" altLang="zh-CN" sz="1400" dirty="0" smtClean="0"/>
              <a:t>::reply()</a:t>
            </a:r>
            <a:endParaRPr lang="zh-CN" altLang="en-US" sz="1400" dirty="0"/>
          </a:p>
        </p:txBody>
      </p:sp>
      <p:sp>
        <p:nvSpPr>
          <p:cNvPr id="50" name="矩形 23"/>
          <p:cNvSpPr/>
          <p:nvPr/>
        </p:nvSpPr>
        <p:spPr>
          <a:xfrm>
            <a:off x="1547665" y="2204864"/>
            <a:ext cx="143912" cy="87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14"/>
          <p:cNvCxnSpPr/>
          <p:nvPr/>
        </p:nvCxnSpPr>
        <p:spPr>
          <a:xfrm>
            <a:off x="1619672" y="3726211"/>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07904" y="3431554"/>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::invoke()</a:t>
            </a:r>
            <a:endParaRPr lang="zh-CN" altLang="en-US" sz="1400" dirty="0"/>
          </a:p>
        </p:txBody>
      </p:sp>
      <p:cxnSp>
        <p:nvCxnSpPr>
          <p:cNvPr id="53" name="直接连接符 25"/>
          <p:cNvCxnSpPr/>
          <p:nvPr/>
        </p:nvCxnSpPr>
        <p:spPr>
          <a:xfrm>
            <a:off x="6955219" y="390442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27"/>
          <p:cNvCxnSpPr/>
          <p:nvPr/>
        </p:nvCxnSpPr>
        <p:spPr>
          <a:xfrm>
            <a:off x="7243251" y="3904429"/>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29"/>
          <p:cNvCxnSpPr/>
          <p:nvPr/>
        </p:nvCxnSpPr>
        <p:spPr>
          <a:xfrm flipH="1">
            <a:off x="7027227" y="419698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6296" y="3870227"/>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cxnSp>
        <p:nvCxnSpPr>
          <p:cNvPr id="57" name="直接箭头连接符 16"/>
          <p:cNvCxnSpPr/>
          <p:nvPr/>
        </p:nvCxnSpPr>
        <p:spPr>
          <a:xfrm flipH="1">
            <a:off x="1619672" y="4367658"/>
            <a:ext cx="53285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676125" y="4068948"/>
            <a:ext cx="2736304" cy="307777"/>
          </a:xfrm>
          <a:prstGeom prst="rect">
            <a:avLst/>
          </a:prstGeom>
          <a:noFill/>
        </p:spPr>
        <p:txBody>
          <a:bodyPr wrap="square" rtlCol="0">
            <a:spAutoFit/>
          </a:bodyPr>
          <a:lstStyle/>
          <a:p>
            <a:r>
              <a:rPr lang="en-US" altLang="zh-CN" sz="1400" dirty="0" err="1" smtClean="0"/>
              <a:t>CBaseMessage</a:t>
            </a:r>
            <a:r>
              <a:rPr lang="en-US" altLang="zh-CN" sz="1400" dirty="0" smtClean="0"/>
              <a:t>::reply()</a:t>
            </a:r>
            <a:endParaRPr lang="zh-CN" altLang="en-US" sz="1400" dirty="0"/>
          </a:p>
        </p:txBody>
      </p:sp>
      <p:cxnSp>
        <p:nvCxnSpPr>
          <p:cNvPr id="59" name="直接连接符 25"/>
          <p:cNvCxnSpPr/>
          <p:nvPr/>
        </p:nvCxnSpPr>
        <p:spPr>
          <a:xfrm>
            <a:off x="1626627" y="454587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27"/>
          <p:cNvCxnSpPr/>
          <p:nvPr/>
        </p:nvCxnSpPr>
        <p:spPr>
          <a:xfrm>
            <a:off x="1914659" y="4545876"/>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箭头连接符 29"/>
          <p:cNvCxnSpPr/>
          <p:nvPr/>
        </p:nvCxnSpPr>
        <p:spPr>
          <a:xfrm flipH="1">
            <a:off x="1698635" y="4838429"/>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07704" y="4511674"/>
            <a:ext cx="1584176" cy="369332"/>
          </a:xfrm>
          <a:prstGeom prst="rect">
            <a:avLst/>
          </a:prstGeom>
          <a:noFill/>
        </p:spPr>
        <p:txBody>
          <a:bodyPr wrap="square" rtlCol="0">
            <a:spAutoFit/>
          </a:bodyPr>
          <a:lstStyle/>
          <a:p>
            <a:r>
              <a:rPr lang="en-US" altLang="zh-CN" dirty="0" err="1" smtClean="0"/>
              <a:t>onReply</a:t>
            </a:r>
            <a:r>
              <a:rPr lang="en-US" altLang="zh-CN" dirty="0" smtClean="0"/>
              <a:t>()</a:t>
            </a:r>
            <a:endParaRPr lang="zh-CN" altLang="en-US" dirty="0"/>
          </a:p>
        </p:txBody>
      </p:sp>
      <p:sp>
        <p:nvSpPr>
          <p:cNvPr id="63" name="矩形 23"/>
          <p:cNvSpPr/>
          <p:nvPr/>
        </p:nvSpPr>
        <p:spPr>
          <a:xfrm>
            <a:off x="1547665" y="3647579"/>
            <a:ext cx="143912" cy="285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Connector 11"/>
          <p:cNvCxnSpPr/>
          <p:nvPr/>
        </p:nvCxnSpPr>
        <p:spPr>
          <a:xfrm>
            <a:off x="755576" y="3284984"/>
            <a:ext cx="7560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27584" y="5013176"/>
            <a:ext cx="7560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14"/>
          <p:cNvCxnSpPr/>
          <p:nvPr/>
        </p:nvCxnSpPr>
        <p:spPr>
          <a:xfrm>
            <a:off x="1619672" y="5445224"/>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12757" y="5135575"/>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::send()</a:t>
            </a:r>
            <a:endParaRPr lang="zh-CN" altLang="en-US" sz="1400" dirty="0"/>
          </a:p>
        </p:txBody>
      </p:sp>
      <p:cxnSp>
        <p:nvCxnSpPr>
          <p:cNvPr id="67" name="直接连接符 25"/>
          <p:cNvCxnSpPr/>
          <p:nvPr/>
        </p:nvCxnSpPr>
        <p:spPr>
          <a:xfrm>
            <a:off x="6955219" y="554214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27"/>
          <p:cNvCxnSpPr/>
          <p:nvPr/>
        </p:nvCxnSpPr>
        <p:spPr>
          <a:xfrm>
            <a:off x="7243251" y="5542142"/>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29"/>
          <p:cNvCxnSpPr/>
          <p:nvPr/>
        </p:nvCxnSpPr>
        <p:spPr>
          <a:xfrm flipH="1">
            <a:off x="7027227" y="583469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236296" y="5507940"/>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sp>
        <p:nvSpPr>
          <p:cNvPr id="71" name="TextBox 70"/>
          <p:cNvSpPr txBox="1"/>
          <p:nvPr/>
        </p:nvSpPr>
        <p:spPr>
          <a:xfrm>
            <a:off x="255694" y="2457108"/>
            <a:ext cx="1584176" cy="369332"/>
          </a:xfrm>
          <a:prstGeom prst="rect">
            <a:avLst/>
          </a:prstGeom>
          <a:noFill/>
        </p:spPr>
        <p:txBody>
          <a:bodyPr wrap="square" rtlCol="0">
            <a:spAutoFit/>
          </a:bodyPr>
          <a:lstStyle/>
          <a:p>
            <a:r>
              <a:rPr lang="zh-CN" altLang="en-US" dirty="0" smtClean="0"/>
              <a:t>同步调用</a:t>
            </a:r>
            <a:endParaRPr lang="zh-CN" altLang="en-US" dirty="0"/>
          </a:p>
        </p:txBody>
      </p:sp>
      <p:sp>
        <p:nvSpPr>
          <p:cNvPr id="72" name="TextBox 71"/>
          <p:cNvSpPr txBox="1"/>
          <p:nvPr/>
        </p:nvSpPr>
        <p:spPr>
          <a:xfrm>
            <a:off x="295913" y="4065990"/>
            <a:ext cx="1584176" cy="369332"/>
          </a:xfrm>
          <a:prstGeom prst="rect">
            <a:avLst/>
          </a:prstGeom>
          <a:noFill/>
        </p:spPr>
        <p:txBody>
          <a:bodyPr wrap="square" rtlCol="0">
            <a:spAutoFit/>
          </a:bodyPr>
          <a:lstStyle/>
          <a:p>
            <a:r>
              <a:rPr lang="zh-CN" altLang="en-US" dirty="0"/>
              <a:t>异步</a:t>
            </a:r>
            <a:r>
              <a:rPr lang="zh-CN" altLang="en-US" dirty="0" smtClean="0"/>
              <a:t>调用</a:t>
            </a:r>
            <a:endParaRPr lang="zh-CN" altLang="en-US" dirty="0"/>
          </a:p>
        </p:txBody>
      </p:sp>
      <p:sp>
        <p:nvSpPr>
          <p:cNvPr id="73" name="TextBox 72"/>
          <p:cNvSpPr txBox="1"/>
          <p:nvPr/>
        </p:nvSpPr>
        <p:spPr>
          <a:xfrm>
            <a:off x="322061" y="5242714"/>
            <a:ext cx="1584176" cy="369332"/>
          </a:xfrm>
          <a:prstGeom prst="rect">
            <a:avLst/>
          </a:prstGeom>
          <a:noFill/>
        </p:spPr>
        <p:txBody>
          <a:bodyPr wrap="square" rtlCol="0">
            <a:spAutoFit/>
          </a:bodyPr>
          <a:lstStyle/>
          <a:p>
            <a:r>
              <a:rPr lang="zh-CN" altLang="en-US" dirty="0" smtClean="0"/>
              <a:t>无回复调用</a:t>
            </a:r>
            <a:endParaRPr lang="zh-CN" altLang="en-US" dirty="0"/>
          </a:p>
        </p:txBody>
      </p:sp>
    </p:spTree>
    <p:extLst>
      <p:ext uri="{BB962C8B-B14F-4D97-AF65-F5344CB8AC3E}">
        <p14:creationId xmlns:p14="http://schemas.microsoft.com/office/powerpoint/2010/main" val="232443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899592" y="1916832"/>
            <a:ext cx="6984776" cy="936104"/>
          </a:xfrm>
          <a:prstGeom prst="rect">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zh-CN" dirty="0" smtClean="0"/>
              <a:t>Server</a:t>
            </a:r>
            <a:r>
              <a:rPr lang="zh-CN" altLang="en-US" dirty="0" smtClean="0"/>
              <a:t>层</a:t>
            </a:r>
            <a:endParaRPr lang="zh-CN" altLang="en-US" dirty="0"/>
          </a:p>
        </p:txBody>
      </p:sp>
      <p:sp>
        <p:nvSpPr>
          <p:cNvPr id="29" name="矩形 28"/>
          <p:cNvSpPr/>
          <p:nvPr/>
        </p:nvSpPr>
        <p:spPr>
          <a:xfrm>
            <a:off x="899592" y="2924944"/>
            <a:ext cx="5904656" cy="936104"/>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zh-CN" dirty="0" smtClean="0"/>
              <a:t>IPC</a:t>
            </a:r>
            <a:r>
              <a:rPr lang="zh-CN" altLang="en-US" dirty="0" smtClean="0"/>
              <a:t>层</a:t>
            </a:r>
            <a:endParaRPr lang="zh-CN" altLang="en-US" dirty="0"/>
          </a:p>
        </p:txBody>
      </p:sp>
      <p:sp>
        <p:nvSpPr>
          <p:cNvPr id="24" name="矩形 23"/>
          <p:cNvSpPr/>
          <p:nvPr/>
        </p:nvSpPr>
        <p:spPr>
          <a:xfrm>
            <a:off x="2339752" y="3861048"/>
            <a:ext cx="5544616" cy="936104"/>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zh-CN" altLang="en-US" dirty="0" smtClean="0"/>
              <a:t>高级平台抽象层 </a:t>
            </a:r>
            <a:r>
              <a:rPr lang="en-US" altLang="zh-CN" dirty="0" smtClean="0"/>
              <a:t>(</a:t>
            </a:r>
            <a:r>
              <a:rPr lang="en-US" altLang="zh-CN" dirty="0" err="1" smtClean="0"/>
              <a:t>AdvPAL</a:t>
            </a:r>
            <a:r>
              <a:rPr lang="en-US" altLang="zh-CN" dirty="0" smtClean="0"/>
              <a:t>)</a:t>
            </a:r>
            <a:endParaRPr lang="zh-CN" altLang="en-US" dirty="0"/>
          </a:p>
        </p:txBody>
      </p:sp>
      <p:sp>
        <p:nvSpPr>
          <p:cNvPr id="2" name="标题 1"/>
          <p:cNvSpPr>
            <a:spLocks noGrp="1"/>
          </p:cNvSpPr>
          <p:nvPr>
            <p:ph type="title"/>
          </p:nvPr>
        </p:nvSpPr>
        <p:spPr/>
        <p:txBody>
          <a:bodyPr/>
          <a:lstStyle/>
          <a:p>
            <a:r>
              <a:rPr lang="zh-CN" altLang="en-US" dirty="0" smtClean="0"/>
              <a:t>模块图</a:t>
            </a:r>
            <a:endParaRPr lang="zh-CN" altLang="en-US" dirty="0"/>
          </a:p>
        </p:txBody>
      </p:sp>
      <p:sp>
        <p:nvSpPr>
          <p:cNvPr id="9" name="矩形 8"/>
          <p:cNvSpPr/>
          <p:nvPr/>
        </p:nvSpPr>
        <p:spPr>
          <a:xfrm>
            <a:off x="899592" y="4797152"/>
            <a:ext cx="6984776" cy="936104"/>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dirty="0" smtClean="0"/>
              <a:t>基础平台抽象层</a:t>
            </a:r>
            <a:r>
              <a:rPr lang="en-US" altLang="zh-CN" dirty="0" smtClean="0"/>
              <a:t>(</a:t>
            </a:r>
            <a:r>
              <a:rPr lang="en-US" altLang="zh-CN" dirty="0" err="1" smtClean="0"/>
              <a:t>BasePAL</a:t>
            </a:r>
            <a:r>
              <a:rPr lang="en-US" altLang="zh-CN" dirty="0" smtClean="0"/>
              <a:t>)</a:t>
            </a:r>
            <a:endParaRPr lang="zh-CN" altLang="en-US" dirty="0"/>
          </a:p>
        </p:txBody>
      </p:sp>
      <p:sp>
        <p:nvSpPr>
          <p:cNvPr id="11" name="矩形 10"/>
          <p:cNvSpPr/>
          <p:nvPr/>
        </p:nvSpPr>
        <p:spPr>
          <a:xfrm>
            <a:off x="133164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Socket</a:t>
            </a:r>
            <a:endParaRPr lang="zh-CN" altLang="en-US" dirty="0"/>
          </a:p>
        </p:txBody>
      </p:sp>
      <p:sp>
        <p:nvSpPr>
          <p:cNvPr id="19" name="矩形 18"/>
          <p:cNvSpPr/>
          <p:nvPr/>
        </p:nvSpPr>
        <p:spPr>
          <a:xfrm>
            <a:off x="241176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t>Mutex</a:t>
            </a:r>
            <a:endParaRPr lang="zh-CN" altLang="en-US" dirty="0"/>
          </a:p>
        </p:txBody>
      </p:sp>
      <p:sp>
        <p:nvSpPr>
          <p:cNvPr id="20" name="矩形 19"/>
          <p:cNvSpPr/>
          <p:nvPr/>
        </p:nvSpPr>
        <p:spPr>
          <a:xfrm>
            <a:off x="3491880" y="5157192"/>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Semaphore</a:t>
            </a:r>
            <a:endParaRPr lang="zh-CN" altLang="en-US" dirty="0"/>
          </a:p>
        </p:txBody>
      </p:sp>
      <p:sp>
        <p:nvSpPr>
          <p:cNvPr id="21" name="矩形 20"/>
          <p:cNvSpPr/>
          <p:nvPr/>
        </p:nvSpPr>
        <p:spPr>
          <a:xfrm>
            <a:off x="5004048" y="5157192"/>
            <a:ext cx="122413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Event Loop</a:t>
            </a:r>
            <a:endParaRPr lang="zh-CN" altLang="en-US" dirty="0"/>
          </a:p>
        </p:txBody>
      </p:sp>
      <p:sp>
        <p:nvSpPr>
          <p:cNvPr id="22" name="矩形 21"/>
          <p:cNvSpPr/>
          <p:nvPr/>
        </p:nvSpPr>
        <p:spPr>
          <a:xfrm>
            <a:off x="637220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Thread</a:t>
            </a:r>
            <a:endParaRPr lang="zh-CN" altLang="en-US" dirty="0"/>
          </a:p>
        </p:txBody>
      </p:sp>
      <p:sp>
        <p:nvSpPr>
          <p:cNvPr id="23" name="矩形 22"/>
          <p:cNvSpPr/>
          <p:nvPr/>
        </p:nvSpPr>
        <p:spPr>
          <a:xfrm>
            <a:off x="2627784" y="4221088"/>
            <a:ext cx="79208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Timer</a:t>
            </a:r>
            <a:endParaRPr lang="zh-CN" altLang="en-US" dirty="0"/>
          </a:p>
        </p:txBody>
      </p:sp>
      <p:sp>
        <p:nvSpPr>
          <p:cNvPr id="25" name="矩形 24"/>
          <p:cNvSpPr/>
          <p:nvPr/>
        </p:nvSpPr>
        <p:spPr>
          <a:xfrm>
            <a:off x="3491880" y="4221088"/>
            <a:ext cx="79208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Watch</a:t>
            </a:r>
            <a:endParaRPr lang="zh-CN" altLang="en-US" dirty="0"/>
          </a:p>
        </p:txBody>
      </p:sp>
      <p:sp>
        <p:nvSpPr>
          <p:cNvPr id="26" name="矩形 25"/>
          <p:cNvSpPr/>
          <p:nvPr/>
        </p:nvSpPr>
        <p:spPr>
          <a:xfrm>
            <a:off x="4355976" y="4221088"/>
            <a:ext cx="64807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Job</a:t>
            </a:r>
            <a:endParaRPr lang="zh-CN" altLang="en-US" dirty="0"/>
          </a:p>
        </p:txBody>
      </p:sp>
      <p:sp>
        <p:nvSpPr>
          <p:cNvPr id="27" name="矩形 26"/>
          <p:cNvSpPr/>
          <p:nvPr/>
        </p:nvSpPr>
        <p:spPr>
          <a:xfrm>
            <a:off x="5076056" y="4221088"/>
            <a:ext cx="93610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Worker</a:t>
            </a:r>
            <a:endParaRPr lang="zh-CN" altLang="en-US" dirty="0"/>
          </a:p>
        </p:txBody>
      </p:sp>
      <p:sp>
        <p:nvSpPr>
          <p:cNvPr id="28" name="矩形 27"/>
          <p:cNvSpPr/>
          <p:nvPr/>
        </p:nvSpPr>
        <p:spPr>
          <a:xfrm>
            <a:off x="899592" y="3789040"/>
            <a:ext cx="1440160" cy="100811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gn="ctr"/>
            <a:endParaRPr lang="zh-CN" altLang="en-US" dirty="0"/>
          </a:p>
        </p:txBody>
      </p:sp>
      <p:sp>
        <p:nvSpPr>
          <p:cNvPr id="30" name="矩形 29"/>
          <p:cNvSpPr/>
          <p:nvPr/>
        </p:nvSpPr>
        <p:spPr>
          <a:xfrm>
            <a:off x="1043608" y="3284984"/>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31" name="矩形 30"/>
          <p:cNvSpPr/>
          <p:nvPr/>
        </p:nvSpPr>
        <p:spPr>
          <a:xfrm>
            <a:off x="1979712" y="3284984"/>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Server</a:t>
            </a:r>
            <a:endParaRPr lang="zh-CN" altLang="en-US" dirty="0"/>
          </a:p>
        </p:txBody>
      </p:sp>
      <p:sp>
        <p:nvSpPr>
          <p:cNvPr id="32" name="矩形 31"/>
          <p:cNvSpPr/>
          <p:nvPr/>
        </p:nvSpPr>
        <p:spPr>
          <a:xfrm>
            <a:off x="2915816" y="3284984"/>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Message</a:t>
            </a:r>
            <a:endParaRPr lang="zh-CN" altLang="en-US" dirty="0"/>
          </a:p>
        </p:txBody>
      </p:sp>
      <p:sp>
        <p:nvSpPr>
          <p:cNvPr id="33" name="矩形 32"/>
          <p:cNvSpPr/>
          <p:nvPr/>
        </p:nvSpPr>
        <p:spPr>
          <a:xfrm>
            <a:off x="3995936" y="3284984"/>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Session</a:t>
            </a:r>
            <a:endParaRPr lang="zh-CN" altLang="en-US" dirty="0"/>
          </a:p>
        </p:txBody>
      </p:sp>
      <p:sp>
        <p:nvSpPr>
          <p:cNvPr id="34" name="矩形 33"/>
          <p:cNvSpPr/>
          <p:nvPr/>
        </p:nvSpPr>
        <p:spPr>
          <a:xfrm>
            <a:off x="5076056" y="3284984"/>
            <a:ext cx="158417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Protocol Buffer</a:t>
            </a:r>
            <a:endParaRPr lang="zh-CN" altLang="en-US" dirty="0"/>
          </a:p>
        </p:txBody>
      </p:sp>
      <p:sp>
        <p:nvSpPr>
          <p:cNvPr id="35" name="矩形 34"/>
          <p:cNvSpPr/>
          <p:nvPr/>
        </p:nvSpPr>
        <p:spPr>
          <a:xfrm>
            <a:off x="6876256" y="2852936"/>
            <a:ext cx="1008112" cy="936104"/>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gn="ctr"/>
            <a:endParaRPr lang="zh-CN" altLang="en-US" dirty="0"/>
          </a:p>
        </p:txBody>
      </p:sp>
      <p:sp>
        <p:nvSpPr>
          <p:cNvPr id="37" name="矩形 36"/>
          <p:cNvSpPr/>
          <p:nvPr/>
        </p:nvSpPr>
        <p:spPr>
          <a:xfrm>
            <a:off x="1043608" y="2276872"/>
            <a:ext cx="85176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Name Server</a:t>
            </a:r>
            <a:endParaRPr lang="zh-CN" altLang="en-US" dirty="0"/>
          </a:p>
        </p:txBody>
      </p:sp>
      <p:sp>
        <p:nvSpPr>
          <p:cNvPr id="38" name="矩形 37"/>
          <p:cNvSpPr/>
          <p:nvPr/>
        </p:nvSpPr>
        <p:spPr>
          <a:xfrm>
            <a:off x="2004451" y="2276872"/>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Host Server</a:t>
            </a:r>
            <a:endParaRPr lang="zh-CN" altLang="en-US" dirty="0"/>
          </a:p>
        </p:txBody>
      </p:sp>
      <p:sp>
        <p:nvSpPr>
          <p:cNvPr id="39" name="矩形 38"/>
          <p:cNvSpPr/>
          <p:nvPr/>
        </p:nvSpPr>
        <p:spPr>
          <a:xfrm>
            <a:off x="2987824" y="2276872"/>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Service Monitor</a:t>
            </a:r>
            <a:endParaRPr lang="zh-CN" altLang="en-US" dirty="0"/>
          </a:p>
        </p:txBody>
      </p:sp>
      <p:sp>
        <p:nvSpPr>
          <p:cNvPr id="40" name="矩形 39"/>
          <p:cNvSpPr/>
          <p:nvPr/>
        </p:nvSpPr>
        <p:spPr>
          <a:xfrm>
            <a:off x="6084168" y="4221088"/>
            <a:ext cx="144016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Notification</a:t>
            </a:r>
            <a:endParaRPr lang="zh-CN" altLang="en-US" dirty="0"/>
          </a:p>
        </p:txBody>
      </p:sp>
      <p:sp>
        <p:nvSpPr>
          <p:cNvPr id="41" name="矩形 29"/>
          <p:cNvSpPr/>
          <p:nvPr/>
        </p:nvSpPr>
        <p:spPr>
          <a:xfrm>
            <a:off x="1031278" y="3933056"/>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42" name="矩形 36"/>
          <p:cNvSpPr/>
          <p:nvPr/>
        </p:nvSpPr>
        <p:spPr>
          <a:xfrm>
            <a:off x="4115213" y="2276872"/>
            <a:ext cx="158417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Log Server/Viewer</a:t>
            </a:r>
            <a:endParaRPr lang="zh-CN" altLang="en-US" dirty="0"/>
          </a:p>
        </p:txBody>
      </p:sp>
      <p:sp>
        <p:nvSpPr>
          <p:cNvPr id="43" name="矩形 36"/>
          <p:cNvSpPr/>
          <p:nvPr/>
        </p:nvSpPr>
        <p:spPr>
          <a:xfrm>
            <a:off x="5802300" y="2276872"/>
            <a:ext cx="1938051" cy="504056"/>
          </a:xfrm>
          <a:prstGeom prst="rect">
            <a:avLst/>
          </a:prstGeom>
          <a:solidFill>
            <a:schemeClr val="bg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Other Middleware Services</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的消息推送</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Server</a:t>
            </a:r>
            <a:r>
              <a:rPr lang="zh-CN" altLang="en-US" dirty="0" smtClean="0"/>
              <a:t>可以主动向</a:t>
            </a:r>
            <a:r>
              <a:rPr lang="en-US" altLang="zh-CN" dirty="0" smtClean="0"/>
              <a:t>Client</a:t>
            </a:r>
            <a:r>
              <a:rPr lang="zh-CN" altLang="en-US" dirty="0" smtClean="0"/>
              <a:t>推送消息，而无需</a:t>
            </a:r>
            <a:r>
              <a:rPr lang="en-US" altLang="zh-CN" dirty="0" smtClean="0"/>
              <a:t>Client</a:t>
            </a:r>
            <a:r>
              <a:rPr lang="zh-CN" altLang="en-US" dirty="0" smtClean="0"/>
              <a:t>请求。但是需要注册后，</a:t>
            </a:r>
            <a:r>
              <a:rPr lang="en-US" altLang="zh-CN" dirty="0" smtClean="0"/>
              <a:t>Client</a:t>
            </a:r>
            <a:r>
              <a:rPr lang="zh-CN" altLang="en-US" dirty="0" smtClean="0"/>
              <a:t>才能收到推送的消息。</a:t>
            </a:r>
            <a:endParaRPr lang="en-US" altLang="zh-CN" dirty="0" smtClean="0"/>
          </a:p>
          <a:p>
            <a:r>
              <a:rPr lang="zh-CN" altLang="en-US" dirty="0" smtClean="0"/>
              <a:t>消息通过</a:t>
            </a:r>
            <a:r>
              <a:rPr lang="en-US" altLang="zh-CN" dirty="0" smtClean="0"/>
              <a:t>ID</a:t>
            </a:r>
            <a:r>
              <a:rPr lang="zh-CN" altLang="en-US" dirty="0" smtClean="0"/>
              <a:t>注册。除了</a:t>
            </a:r>
            <a:r>
              <a:rPr lang="en-US" altLang="zh-CN" dirty="0" smtClean="0"/>
              <a:t>ID</a:t>
            </a:r>
            <a:r>
              <a:rPr lang="zh-CN" altLang="en-US" dirty="0" smtClean="0"/>
              <a:t>，注册时还可以附加一个字符串作为“</a:t>
            </a:r>
            <a:r>
              <a:rPr lang="en-US" altLang="zh-CN" dirty="0" smtClean="0"/>
              <a:t>filter</a:t>
            </a:r>
            <a:r>
              <a:rPr lang="zh-CN" altLang="en-US" dirty="0" smtClean="0"/>
              <a:t>”。</a:t>
            </a:r>
            <a:r>
              <a:rPr lang="en-US" altLang="zh-CN" dirty="0" smtClean="0"/>
              <a:t>Server</a:t>
            </a:r>
            <a:r>
              <a:rPr lang="zh-CN" altLang="en-US" dirty="0" smtClean="0"/>
              <a:t>在推送消息时，只有</a:t>
            </a:r>
            <a:r>
              <a:rPr lang="en-US" altLang="zh-CN" dirty="0" smtClean="0"/>
              <a:t>ID</a:t>
            </a:r>
            <a:r>
              <a:rPr lang="zh-CN" altLang="en-US" dirty="0" smtClean="0"/>
              <a:t>和</a:t>
            </a:r>
            <a:r>
              <a:rPr lang="en-US" altLang="zh-CN" dirty="0" smtClean="0"/>
              <a:t>filter</a:t>
            </a:r>
            <a:r>
              <a:rPr lang="zh-CN" altLang="en-US" dirty="0" smtClean="0"/>
              <a:t>都匹配时，</a:t>
            </a:r>
            <a:r>
              <a:rPr lang="en-US" altLang="zh-CN" dirty="0" smtClean="0"/>
              <a:t>Client</a:t>
            </a:r>
            <a:r>
              <a:rPr lang="zh-CN" altLang="en-US" dirty="0" smtClean="0"/>
              <a:t>才能收到消息。</a:t>
            </a:r>
            <a:endParaRPr lang="en-US" altLang="zh-CN" dirty="0" smtClean="0"/>
          </a:p>
          <a:p>
            <a:pPr lvl="1"/>
            <a:r>
              <a:rPr lang="zh-CN" altLang="en-US" dirty="0" smtClean="0"/>
              <a:t>应用场景：</a:t>
            </a:r>
            <a:r>
              <a:rPr lang="en-US" altLang="zh-CN" dirty="0" err="1" smtClean="0"/>
              <a:t>WiFi</a:t>
            </a:r>
            <a:r>
              <a:rPr lang="en-US" altLang="zh-CN" dirty="0" smtClean="0"/>
              <a:t> Server</a:t>
            </a:r>
            <a:r>
              <a:rPr lang="zh-CN" altLang="en-US" dirty="0" smtClean="0"/>
              <a:t>每扫描到一个网络就通过消息</a:t>
            </a:r>
            <a:r>
              <a:rPr lang="en-US" altLang="zh-CN" dirty="0" smtClean="0"/>
              <a:t>ID MSG_ID_WIFI_FOUND </a:t>
            </a:r>
            <a:r>
              <a:rPr lang="zh-CN" altLang="en-US" dirty="0" smtClean="0"/>
              <a:t>广播出来，并以网络的</a:t>
            </a:r>
            <a:r>
              <a:rPr lang="en-US" altLang="zh-CN" dirty="0" smtClean="0"/>
              <a:t>SSID</a:t>
            </a:r>
            <a:r>
              <a:rPr lang="zh-CN" altLang="en-US" dirty="0" smtClean="0"/>
              <a:t>作为“</a:t>
            </a:r>
            <a:r>
              <a:rPr lang="en-US" altLang="zh-CN" dirty="0" smtClean="0"/>
              <a:t>filter</a:t>
            </a:r>
            <a:r>
              <a:rPr lang="zh-CN" altLang="en-US" dirty="0" smtClean="0"/>
              <a:t>”。</a:t>
            </a:r>
            <a:r>
              <a:rPr lang="en-US" altLang="zh-CN" dirty="0" smtClean="0"/>
              <a:t>Client</a:t>
            </a:r>
            <a:r>
              <a:rPr lang="zh-CN" altLang="en-US" dirty="0" smtClean="0"/>
              <a:t>可以注册该</a:t>
            </a:r>
            <a:r>
              <a:rPr lang="en-US" altLang="zh-CN" dirty="0" smtClean="0"/>
              <a:t>ID</a:t>
            </a:r>
            <a:r>
              <a:rPr lang="zh-CN" altLang="en-US" dirty="0" smtClean="0"/>
              <a:t>；如果只对特定</a:t>
            </a:r>
            <a:r>
              <a:rPr lang="en-US" altLang="zh-CN" dirty="0" smtClean="0"/>
              <a:t>SSID</a:t>
            </a:r>
            <a:r>
              <a:rPr lang="zh-CN" altLang="en-US" dirty="0" smtClean="0"/>
              <a:t>感兴趣</a:t>
            </a:r>
            <a:r>
              <a:rPr lang="en-US" altLang="zh-CN" dirty="0" smtClean="0"/>
              <a:t>,</a:t>
            </a:r>
            <a:r>
              <a:rPr lang="zh-CN" altLang="en-US" dirty="0" smtClean="0"/>
              <a:t>注册时还可以附加</a:t>
            </a:r>
            <a:r>
              <a:rPr lang="en-US" altLang="zh-CN" dirty="0" smtClean="0"/>
              <a:t>SSID</a:t>
            </a:r>
            <a:r>
              <a:rPr lang="zh-CN" altLang="en-US" dirty="0" smtClean="0"/>
              <a:t>作为“</a:t>
            </a:r>
            <a:r>
              <a:rPr lang="en-US" altLang="zh-CN" dirty="0" smtClean="0"/>
              <a:t>filter</a:t>
            </a:r>
            <a:r>
              <a:rPr lang="zh-CN" altLang="en-US" dirty="0" smtClean="0"/>
              <a:t>”。只有具有该</a:t>
            </a:r>
            <a:r>
              <a:rPr lang="en-US" altLang="zh-CN" dirty="0" smtClean="0"/>
              <a:t>SSID</a:t>
            </a:r>
            <a:r>
              <a:rPr lang="zh-CN" altLang="en-US" dirty="0" smtClean="0"/>
              <a:t>的网络被搜索到时</a:t>
            </a:r>
            <a:r>
              <a:rPr lang="en-US" altLang="zh-CN" dirty="0" smtClean="0"/>
              <a:t>Client</a:t>
            </a:r>
            <a:r>
              <a:rPr lang="zh-CN" altLang="en-US" dirty="0" smtClean="0"/>
              <a:t>才会收到推送消息。</a:t>
            </a:r>
            <a:endParaRPr lang="en-US" altLang="zh-CN" dirty="0" smtClean="0"/>
          </a:p>
          <a:p>
            <a:r>
              <a:rPr lang="zh-CN" altLang="en-US" dirty="0" smtClean="0"/>
              <a:t>消息以一对多的形式推送，所有注册过消息的</a:t>
            </a:r>
            <a:r>
              <a:rPr lang="en-US" altLang="zh-CN" dirty="0" smtClean="0"/>
              <a:t>Client</a:t>
            </a:r>
            <a:r>
              <a:rPr lang="zh-CN" altLang="en-US" dirty="0" smtClean="0"/>
              <a:t>都能收到。但接收消息的先后顺序没有保证。</a:t>
            </a:r>
            <a:endParaRPr lang="en-US" altLang="zh-CN"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推送（广播）消息的注册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当</a:t>
            </a:r>
            <a:r>
              <a:rPr lang="en-US" altLang="zh-CN" dirty="0" smtClean="0"/>
              <a:t>Client</a:t>
            </a:r>
            <a:r>
              <a:rPr lang="zh-CN" altLang="en-US" dirty="0" smtClean="0"/>
              <a:t>注册消息时，</a:t>
            </a:r>
            <a:r>
              <a:rPr lang="en-US" altLang="zh-CN" dirty="0" smtClean="0"/>
              <a:t>Server</a:t>
            </a:r>
            <a:r>
              <a:rPr lang="zh-CN" altLang="en-US" dirty="0" smtClean="0"/>
              <a:t>能够通过</a:t>
            </a:r>
            <a:r>
              <a:rPr lang="en-US" altLang="zh-CN" dirty="0" err="1" smtClean="0"/>
              <a:t>onSubscribe</a:t>
            </a:r>
            <a:r>
              <a:rPr lang="en-US" altLang="zh-CN" dirty="0" smtClean="0"/>
              <a:t>()</a:t>
            </a:r>
            <a:r>
              <a:rPr lang="zh-CN" altLang="en-US" dirty="0" smtClean="0"/>
              <a:t>回调函数获知。</a:t>
            </a:r>
            <a:endParaRPr lang="en-US" altLang="zh-CN" dirty="0" smtClean="0"/>
          </a:p>
          <a:p>
            <a:r>
              <a:rPr lang="zh-CN" altLang="en-US" dirty="0" smtClean="0"/>
              <a:t>该回调函数的目的是在</a:t>
            </a:r>
            <a:r>
              <a:rPr lang="en-US" altLang="zh-CN" dirty="0" smtClean="0"/>
              <a:t>Client</a:t>
            </a:r>
            <a:r>
              <a:rPr lang="zh-CN" altLang="en-US" dirty="0" smtClean="0"/>
              <a:t>注册某个属性时，</a:t>
            </a:r>
            <a:r>
              <a:rPr lang="en-US" altLang="zh-CN" dirty="0" smtClean="0"/>
              <a:t>Server</a:t>
            </a:r>
            <a:r>
              <a:rPr lang="zh-CN" altLang="en-US" dirty="0" smtClean="0"/>
              <a:t>有机会将属性的初始值发送给</a:t>
            </a:r>
            <a:r>
              <a:rPr lang="en-US" altLang="zh-CN" dirty="0" smtClean="0"/>
              <a:t>Client</a:t>
            </a:r>
            <a:r>
              <a:rPr lang="zh-CN" altLang="en-US" dirty="0" smtClean="0"/>
              <a:t>端。通常只有属性发生变化时，</a:t>
            </a:r>
            <a:r>
              <a:rPr lang="en-US" altLang="zh-CN" dirty="0" smtClean="0"/>
              <a:t>Server</a:t>
            </a:r>
            <a:r>
              <a:rPr lang="zh-CN" altLang="en-US" dirty="0" smtClean="0"/>
              <a:t>才会通过消息将变化推送给</a:t>
            </a:r>
            <a:r>
              <a:rPr lang="en-US" altLang="zh-CN" dirty="0" smtClean="0"/>
              <a:t>Client</a:t>
            </a:r>
            <a:r>
              <a:rPr lang="zh-CN" altLang="en-US" dirty="0" smtClean="0"/>
              <a:t>端。有了该回调函数，当</a:t>
            </a:r>
            <a:r>
              <a:rPr lang="en-US" altLang="zh-CN" dirty="0" smtClean="0"/>
              <a:t>Client</a:t>
            </a:r>
            <a:r>
              <a:rPr lang="zh-CN" altLang="en-US" dirty="0" smtClean="0"/>
              <a:t>注册某个属性时，即使属性没有变化也能获得属性的当前值，且无需发送额外的请求。</a:t>
            </a:r>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注册广播消息</a:t>
            </a:r>
          </a:p>
        </p:txBody>
      </p:sp>
      <p:sp>
        <p:nvSpPr>
          <p:cNvPr id="4" name="椭圆 3"/>
          <p:cNvSpPr/>
          <p:nvPr/>
        </p:nvSpPr>
        <p:spPr>
          <a:xfrm>
            <a:off x="899592" y="1556792"/>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6228184" y="1484784"/>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132856"/>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6948264" y="2060848"/>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619672" y="3232721"/>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5697" y="2924944"/>
            <a:ext cx="4752527" cy="307777"/>
          </a:xfrm>
          <a:prstGeom prst="rect">
            <a:avLst/>
          </a:prstGeom>
          <a:noFill/>
        </p:spPr>
        <p:txBody>
          <a:bodyPr wrap="square" rtlCol="0">
            <a:spAutoFit/>
          </a:bodyPr>
          <a:lstStyle/>
          <a:p>
            <a:r>
              <a:rPr lang="zh-CN" altLang="en-US" sz="1400" dirty="0" smtClean="0"/>
              <a:t>注册</a:t>
            </a:r>
            <a:r>
              <a:rPr lang="en-US" altLang="zh-CN" sz="1400" dirty="0" smtClean="0"/>
              <a:t>ID</a:t>
            </a:r>
            <a:r>
              <a:rPr lang="zh-CN" altLang="en-US" sz="1400" dirty="0" smtClean="0"/>
              <a:t>为</a:t>
            </a:r>
            <a:r>
              <a:rPr lang="en-US" altLang="zh-CN" sz="1400" dirty="0" smtClean="0"/>
              <a:t>MSG1, MSG2, MSG3</a:t>
            </a:r>
            <a:r>
              <a:rPr lang="zh-CN" altLang="en-US" sz="1400" dirty="0" smtClean="0"/>
              <a:t>的消息 </a:t>
            </a:r>
            <a:r>
              <a:rPr lang="en-US" altLang="zh-CN" sz="1400" dirty="0" smtClean="0"/>
              <a:t>(</a:t>
            </a:r>
            <a:r>
              <a:rPr lang="en-US" altLang="zh-CN" sz="1400" dirty="0" err="1" smtClean="0"/>
              <a:t>CBaseClient</a:t>
            </a:r>
            <a:r>
              <a:rPr lang="en-US" altLang="zh-CN" sz="1400" dirty="0" smtClean="0"/>
              <a:t>::subscribe())</a:t>
            </a:r>
            <a:endParaRPr lang="zh-CN" altLang="en-US" sz="1400" dirty="0"/>
          </a:p>
        </p:txBody>
      </p:sp>
      <p:cxnSp>
        <p:nvCxnSpPr>
          <p:cNvPr id="17" name="直接箭头连接符 16"/>
          <p:cNvCxnSpPr/>
          <p:nvPr/>
        </p:nvCxnSpPr>
        <p:spPr>
          <a:xfrm flipH="1">
            <a:off x="1619672" y="3880793"/>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76256" y="3520753"/>
            <a:ext cx="14401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6948264" y="330472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36296" y="3304729"/>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020272" y="373677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6296" y="3304729"/>
            <a:ext cx="1584176" cy="369332"/>
          </a:xfrm>
          <a:prstGeom prst="rect">
            <a:avLst/>
          </a:prstGeom>
          <a:noFill/>
        </p:spPr>
        <p:txBody>
          <a:bodyPr wrap="square" rtlCol="0">
            <a:spAutoFit/>
          </a:bodyPr>
          <a:lstStyle/>
          <a:p>
            <a:r>
              <a:rPr lang="en-US" altLang="zh-CN" dirty="0" err="1" smtClean="0"/>
              <a:t>onSubscribe</a:t>
            </a:r>
            <a:r>
              <a:rPr lang="en-US" altLang="zh-CN" dirty="0" smtClean="0"/>
              <a:t>()</a:t>
            </a:r>
            <a:endParaRPr lang="zh-CN" altLang="en-US" dirty="0"/>
          </a:p>
        </p:txBody>
      </p:sp>
      <p:sp>
        <p:nvSpPr>
          <p:cNvPr id="37" name="TextBox 36"/>
          <p:cNvSpPr txBox="1"/>
          <p:nvPr/>
        </p:nvSpPr>
        <p:spPr>
          <a:xfrm>
            <a:off x="2627784" y="3601814"/>
            <a:ext cx="3888432" cy="307777"/>
          </a:xfrm>
          <a:prstGeom prst="rect">
            <a:avLst/>
          </a:prstGeom>
          <a:noFill/>
        </p:spPr>
        <p:txBody>
          <a:bodyPr wrap="square" rtlCol="0">
            <a:spAutoFit/>
          </a:bodyPr>
          <a:lstStyle/>
          <a:p>
            <a:r>
              <a:rPr lang="zh-CN" altLang="en-US" sz="1400" dirty="0" smtClean="0"/>
              <a:t>消息</a:t>
            </a:r>
            <a:r>
              <a:rPr lang="en-US" altLang="zh-CN" sz="1400" dirty="0" smtClean="0"/>
              <a:t>MSG1</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cxnSp>
        <p:nvCxnSpPr>
          <p:cNvPr id="38" name="直接箭头连接符 37"/>
          <p:cNvCxnSpPr/>
          <p:nvPr/>
        </p:nvCxnSpPr>
        <p:spPr>
          <a:xfrm flipH="1">
            <a:off x="1619672" y="4303549"/>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1619672" y="4744889"/>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flipV="1">
            <a:off x="1619672" y="5239653"/>
            <a:ext cx="5328592" cy="92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27784" y="4960913"/>
            <a:ext cx="2664296" cy="307777"/>
          </a:xfrm>
          <a:prstGeom prst="rect">
            <a:avLst/>
          </a:prstGeom>
          <a:noFill/>
        </p:spPr>
        <p:txBody>
          <a:bodyPr wrap="square" rtlCol="0">
            <a:spAutoFit/>
          </a:bodyPr>
          <a:lstStyle/>
          <a:p>
            <a:r>
              <a:rPr lang="zh-CN" altLang="en-US" sz="1400" dirty="0" smtClean="0"/>
              <a:t>消息注册完成 （系统自动回复）</a:t>
            </a:r>
            <a:endParaRPr lang="zh-CN" altLang="en-US" sz="1400" dirty="0"/>
          </a:p>
        </p:txBody>
      </p:sp>
      <p:sp>
        <p:nvSpPr>
          <p:cNvPr id="22" name="TextBox 21"/>
          <p:cNvSpPr txBox="1"/>
          <p:nvPr/>
        </p:nvSpPr>
        <p:spPr>
          <a:xfrm>
            <a:off x="2627784" y="4077072"/>
            <a:ext cx="3888432" cy="307777"/>
          </a:xfrm>
          <a:prstGeom prst="rect">
            <a:avLst/>
          </a:prstGeom>
          <a:noFill/>
        </p:spPr>
        <p:txBody>
          <a:bodyPr wrap="square" rtlCol="0">
            <a:spAutoFit/>
          </a:bodyPr>
          <a:lstStyle/>
          <a:p>
            <a:r>
              <a:rPr lang="zh-CN" altLang="en-US" sz="1400" dirty="0" smtClean="0"/>
              <a:t>消息</a:t>
            </a:r>
            <a:r>
              <a:rPr lang="en-US" altLang="zh-CN" sz="1400" dirty="0" smtClean="0"/>
              <a:t>MSG2</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sp>
        <p:nvSpPr>
          <p:cNvPr id="23" name="TextBox 22"/>
          <p:cNvSpPr txBox="1"/>
          <p:nvPr/>
        </p:nvSpPr>
        <p:spPr>
          <a:xfrm>
            <a:off x="2627784" y="4509120"/>
            <a:ext cx="3888432" cy="307777"/>
          </a:xfrm>
          <a:prstGeom prst="rect">
            <a:avLst/>
          </a:prstGeom>
          <a:noFill/>
        </p:spPr>
        <p:txBody>
          <a:bodyPr wrap="square" rtlCol="0">
            <a:spAutoFit/>
          </a:bodyPr>
          <a:lstStyle/>
          <a:p>
            <a:r>
              <a:rPr lang="zh-CN" altLang="en-US" sz="1400" dirty="0" smtClean="0"/>
              <a:t>消息</a:t>
            </a:r>
            <a:r>
              <a:rPr lang="en-US" altLang="zh-CN" sz="1400" dirty="0" smtClean="0"/>
              <a:t>MSG3</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cxnSp>
        <p:nvCxnSpPr>
          <p:cNvPr id="25" name="直接连接符 25"/>
          <p:cNvCxnSpPr/>
          <p:nvPr/>
        </p:nvCxnSpPr>
        <p:spPr>
          <a:xfrm>
            <a:off x="1619672" y="545383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a:off x="1907704" y="5453839"/>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9"/>
          <p:cNvCxnSpPr/>
          <p:nvPr/>
        </p:nvCxnSpPr>
        <p:spPr>
          <a:xfrm flipH="1">
            <a:off x="1691680" y="588588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07704" y="5453839"/>
            <a:ext cx="1584176" cy="369332"/>
          </a:xfrm>
          <a:prstGeom prst="rect">
            <a:avLst/>
          </a:prstGeom>
          <a:noFill/>
        </p:spPr>
        <p:txBody>
          <a:bodyPr wrap="square" rtlCol="0">
            <a:spAutoFit/>
          </a:bodyPr>
          <a:lstStyle/>
          <a:p>
            <a:r>
              <a:rPr lang="en-US" altLang="zh-CN" dirty="0" err="1" smtClean="0"/>
              <a:t>onStatus</a:t>
            </a:r>
            <a:r>
              <a:rPr lang="en-US" altLang="zh-CN" dirty="0" smtClean="0"/>
              <a:t>()</a:t>
            </a:r>
            <a:endParaRPr lang="zh-CN" altLang="en-US" dirty="0"/>
          </a:p>
        </p:txBody>
      </p:sp>
      <p:cxnSp>
        <p:nvCxnSpPr>
          <p:cNvPr id="32" name="直接箭头连接符 16"/>
          <p:cNvCxnSpPr/>
          <p:nvPr/>
        </p:nvCxnSpPr>
        <p:spPr>
          <a:xfrm flipH="1">
            <a:off x="1619672" y="2348880"/>
            <a:ext cx="53285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43809" y="2052842"/>
            <a:ext cx="2664296" cy="307777"/>
          </a:xfrm>
          <a:prstGeom prst="rect">
            <a:avLst/>
          </a:prstGeom>
          <a:noFill/>
        </p:spPr>
        <p:txBody>
          <a:bodyPr wrap="square" rtlCol="0">
            <a:spAutoFit/>
          </a:bodyPr>
          <a:lstStyle/>
          <a:p>
            <a:r>
              <a:rPr lang="zh-CN" altLang="en-US" sz="1400" dirty="0" smtClean="0"/>
              <a:t>连接建立（系统自动发送）</a:t>
            </a:r>
            <a:endParaRPr lang="zh-CN" altLang="en-US" sz="1400" dirty="0"/>
          </a:p>
        </p:txBody>
      </p:sp>
      <p:sp>
        <p:nvSpPr>
          <p:cNvPr id="34" name="矩形 23"/>
          <p:cNvSpPr/>
          <p:nvPr/>
        </p:nvSpPr>
        <p:spPr>
          <a:xfrm>
            <a:off x="1547561" y="2708919"/>
            <a:ext cx="144016" cy="667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25"/>
          <p:cNvCxnSpPr/>
          <p:nvPr/>
        </p:nvCxnSpPr>
        <p:spPr>
          <a:xfrm>
            <a:off x="1619672" y="24928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27"/>
          <p:cNvCxnSpPr/>
          <p:nvPr/>
        </p:nvCxnSpPr>
        <p:spPr>
          <a:xfrm>
            <a:off x="1907704" y="249289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箭头连接符 29"/>
          <p:cNvCxnSpPr/>
          <p:nvPr/>
        </p:nvCxnSpPr>
        <p:spPr>
          <a:xfrm flipH="1">
            <a:off x="1691680" y="292494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65548" y="2469085"/>
            <a:ext cx="1584176" cy="369332"/>
          </a:xfrm>
          <a:prstGeom prst="rect">
            <a:avLst/>
          </a:prstGeom>
          <a:noFill/>
        </p:spPr>
        <p:txBody>
          <a:bodyPr wrap="square" rtlCol="0">
            <a:spAutoFit/>
          </a:bodyPr>
          <a:lstStyle/>
          <a:p>
            <a:r>
              <a:rPr lang="en-US" altLang="zh-CN" dirty="0" err="1" smtClean="0"/>
              <a:t>onOnline</a:t>
            </a:r>
            <a:r>
              <a:rPr lang="en-US" altLang="zh-CN" dirty="0" smtClean="0"/>
              <a:t>()</a:t>
            </a:r>
            <a:endParaRPr lang="zh-CN" altLang="en-US" dirty="0"/>
          </a:p>
        </p:txBody>
      </p:sp>
    </p:spTree>
    <p:extLst>
      <p:ext uri="{BB962C8B-B14F-4D97-AF65-F5344CB8AC3E}">
        <p14:creationId xmlns:p14="http://schemas.microsoft.com/office/powerpoint/2010/main" val="1020084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寻址和组网</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地址</a:t>
            </a:r>
            <a:endParaRPr lang="zh-CN" altLang="en-US" dirty="0"/>
          </a:p>
        </p:txBody>
      </p:sp>
      <p:sp>
        <p:nvSpPr>
          <p:cNvPr id="3" name="内容占位符 2"/>
          <p:cNvSpPr>
            <a:spLocks noGrp="1"/>
          </p:cNvSpPr>
          <p:nvPr>
            <p:ph idx="1"/>
          </p:nvPr>
        </p:nvSpPr>
        <p:spPr>
          <a:xfrm>
            <a:off x="457200" y="1600201"/>
            <a:ext cx="8229600" cy="2980927"/>
          </a:xfrm>
        </p:spPr>
        <p:txBody>
          <a:bodyPr>
            <a:normAutofit fontScale="85000" lnSpcReduction="20000"/>
          </a:bodyPr>
          <a:lstStyle/>
          <a:p>
            <a:r>
              <a:rPr lang="en-US" altLang="zh-CN" dirty="0" smtClean="0"/>
              <a:t>Server</a:t>
            </a:r>
            <a:r>
              <a:rPr lang="zh-CN" altLang="en-US" dirty="0" smtClean="0"/>
              <a:t>地址代表</a:t>
            </a:r>
            <a:r>
              <a:rPr lang="en-US" altLang="zh-CN" dirty="0" smtClean="0"/>
              <a:t>Server</a:t>
            </a:r>
            <a:r>
              <a:rPr lang="zh-CN" altLang="en-US" dirty="0" smtClean="0"/>
              <a:t>在网络中的位置，通过该地址</a:t>
            </a:r>
            <a:r>
              <a:rPr lang="en-US" altLang="zh-CN" dirty="0" smtClean="0"/>
              <a:t>Client</a:t>
            </a:r>
            <a:r>
              <a:rPr lang="zh-CN" altLang="en-US" dirty="0" smtClean="0"/>
              <a:t>可以定位并和</a:t>
            </a:r>
            <a:r>
              <a:rPr lang="en-US" altLang="zh-CN" dirty="0" smtClean="0"/>
              <a:t>Server</a:t>
            </a:r>
            <a:r>
              <a:rPr lang="zh-CN" altLang="en-US" dirty="0" smtClean="0"/>
              <a:t>建立通信。</a:t>
            </a:r>
            <a:endParaRPr lang="en-US" altLang="zh-CN" dirty="0" smtClean="0"/>
          </a:p>
          <a:p>
            <a:r>
              <a:rPr lang="en-US" altLang="zh-CN" dirty="0" smtClean="0"/>
              <a:t>Server</a:t>
            </a:r>
            <a:r>
              <a:rPr lang="zh-CN" altLang="en-US" dirty="0" smtClean="0"/>
              <a:t>可以同时绑定多个地址，每个地址可以接受</a:t>
            </a:r>
            <a:r>
              <a:rPr lang="en-US" altLang="zh-CN" dirty="0" smtClean="0"/>
              <a:t>Client</a:t>
            </a:r>
            <a:r>
              <a:rPr lang="zh-CN" altLang="en-US" dirty="0" smtClean="0"/>
              <a:t>的连接。一旦连接上，每个地址都提供同样的服务，所以</a:t>
            </a:r>
            <a:r>
              <a:rPr lang="en-US" altLang="zh-CN" dirty="0" smtClean="0"/>
              <a:t>Client</a:t>
            </a:r>
            <a:r>
              <a:rPr lang="zh-CN" altLang="en-US" dirty="0" smtClean="0"/>
              <a:t>可以选择任意一个地址连接。</a:t>
            </a:r>
            <a:endParaRPr lang="en-US" altLang="zh-CN" dirty="0" smtClean="0"/>
          </a:p>
          <a:p>
            <a:r>
              <a:rPr lang="en-US" altLang="zh-CN" dirty="0" smtClean="0"/>
              <a:t>Server</a:t>
            </a:r>
            <a:r>
              <a:rPr lang="zh-CN" altLang="en-US" dirty="0" smtClean="0"/>
              <a:t>地址是字符串形式的</a:t>
            </a:r>
            <a:r>
              <a:rPr lang="en-US" altLang="zh-CN" dirty="0" smtClean="0"/>
              <a:t>URL</a:t>
            </a:r>
            <a:r>
              <a:rPr lang="zh-CN" altLang="en-US" dirty="0" smtClean="0"/>
              <a:t>，格式如下：</a:t>
            </a:r>
            <a:endParaRPr lang="en-US" altLang="zh-CN" dirty="0" smtClean="0"/>
          </a:p>
          <a:p>
            <a:pPr lvl="1"/>
            <a:r>
              <a:rPr lang="en-US" altLang="zh-CN" dirty="0" smtClean="0"/>
              <a:t>TCP socket</a:t>
            </a:r>
            <a:r>
              <a:rPr lang="zh-CN" altLang="en-US" dirty="0" smtClean="0"/>
              <a:t>：</a:t>
            </a:r>
            <a:r>
              <a:rPr lang="en-US" altLang="zh-CN" dirty="0" smtClean="0"/>
              <a:t>tcp://ip</a:t>
            </a:r>
            <a:r>
              <a:rPr lang="zh-CN" altLang="en-US" dirty="0" smtClean="0"/>
              <a:t>地址</a:t>
            </a:r>
            <a:r>
              <a:rPr lang="en-US" altLang="zh-CN" dirty="0" smtClean="0"/>
              <a:t>:</a:t>
            </a:r>
            <a:r>
              <a:rPr lang="zh-CN" altLang="en-US" dirty="0" smtClean="0"/>
              <a:t>端口号</a:t>
            </a:r>
            <a:endParaRPr lang="en-US" altLang="zh-CN" dirty="0" smtClean="0"/>
          </a:p>
          <a:p>
            <a:pPr lvl="1"/>
            <a:r>
              <a:rPr lang="en-US" altLang="zh-CN" dirty="0" smtClean="0"/>
              <a:t>Unix domain socket</a:t>
            </a:r>
            <a:r>
              <a:rPr lang="zh-CN" altLang="en-US" dirty="0" smtClean="0"/>
              <a:t>：</a:t>
            </a:r>
            <a:r>
              <a:rPr lang="en-US" altLang="zh-CN" dirty="0" smtClean="0"/>
              <a:t>file://socket</a:t>
            </a:r>
            <a:r>
              <a:rPr lang="zh-CN" altLang="en-US" dirty="0" smtClean="0"/>
              <a:t>文件地址</a:t>
            </a:r>
            <a:endParaRPr lang="en-US" altLang="zh-CN" dirty="0" smtClean="0"/>
          </a:p>
          <a:p>
            <a:endParaRPr lang="zh-CN" altLang="en-US" dirty="0"/>
          </a:p>
        </p:txBody>
      </p:sp>
      <p:sp>
        <p:nvSpPr>
          <p:cNvPr id="5" name="矩形 4"/>
          <p:cNvSpPr/>
          <p:nvPr/>
        </p:nvSpPr>
        <p:spPr>
          <a:xfrm>
            <a:off x="3851920" y="5877272"/>
            <a:ext cx="1160512"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6" name="矩形 5"/>
          <p:cNvSpPr/>
          <p:nvPr/>
        </p:nvSpPr>
        <p:spPr>
          <a:xfrm>
            <a:off x="3059832" y="4725144"/>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7" name="矩形 6"/>
          <p:cNvSpPr/>
          <p:nvPr/>
        </p:nvSpPr>
        <p:spPr>
          <a:xfrm>
            <a:off x="4499992" y="4725144"/>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8" name="矩形 7"/>
          <p:cNvSpPr/>
          <p:nvPr/>
        </p:nvSpPr>
        <p:spPr>
          <a:xfrm>
            <a:off x="251520" y="5949280"/>
            <a:ext cx="1008112"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sp>
        <p:nvSpPr>
          <p:cNvPr id="9" name="矩形 8"/>
          <p:cNvSpPr/>
          <p:nvPr/>
        </p:nvSpPr>
        <p:spPr>
          <a:xfrm>
            <a:off x="7308304" y="5949280"/>
            <a:ext cx="1080120"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cxnSp>
        <p:nvCxnSpPr>
          <p:cNvPr id="13" name="直接连接符 12"/>
          <p:cNvCxnSpPr>
            <a:stCxn id="8" idx="3"/>
            <a:endCxn id="5" idx="1"/>
          </p:cNvCxnSpPr>
          <p:nvPr/>
        </p:nvCxnSpPr>
        <p:spPr>
          <a:xfrm flipV="1">
            <a:off x="1259632" y="6165304"/>
            <a:ext cx="2592288" cy="36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云形 9"/>
          <p:cNvSpPr/>
          <p:nvPr/>
        </p:nvSpPr>
        <p:spPr>
          <a:xfrm>
            <a:off x="1691680" y="5733256"/>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15" name="直接连接符 14"/>
          <p:cNvCxnSpPr>
            <a:stCxn id="9" idx="1"/>
            <a:endCxn id="5" idx="3"/>
          </p:cNvCxnSpPr>
          <p:nvPr/>
        </p:nvCxnSpPr>
        <p:spPr>
          <a:xfrm flipH="1" flipV="1">
            <a:off x="5012432" y="6165304"/>
            <a:ext cx="2295872" cy="36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云形 10"/>
          <p:cNvSpPr/>
          <p:nvPr/>
        </p:nvSpPr>
        <p:spPr>
          <a:xfrm>
            <a:off x="5508104" y="5805264"/>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17" name="直接连接符 16"/>
          <p:cNvCxnSpPr>
            <a:stCxn id="6" idx="2"/>
            <a:endCxn id="5" idx="0"/>
          </p:cNvCxnSpPr>
          <p:nvPr/>
        </p:nvCxnSpPr>
        <p:spPr>
          <a:xfrm>
            <a:off x="3712096" y="5165576"/>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0"/>
            <a:endCxn id="7" idx="2"/>
          </p:cNvCxnSpPr>
          <p:nvPr/>
        </p:nvCxnSpPr>
        <p:spPr>
          <a:xfrm flipV="1">
            <a:off x="4432176" y="5165576"/>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355976" y="5805264"/>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932040" y="6093296"/>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79912" y="6093296"/>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线形标注 2 27"/>
          <p:cNvSpPr/>
          <p:nvPr/>
        </p:nvSpPr>
        <p:spPr>
          <a:xfrm>
            <a:off x="6156176" y="4653136"/>
            <a:ext cx="2304256" cy="432048"/>
          </a:xfrm>
          <a:prstGeom prst="borderCallout2">
            <a:avLst>
              <a:gd name="adj1" fmla="val 72169"/>
              <a:gd name="adj2" fmla="val -484"/>
              <a:gd name="adj3" fmla="val 153062"/>
              <a:gd name="adj4" fmla="val -12088"/>
              <a:gd name="adj5" fmla="val 284969"/>
              <a:gd name="adj6" fmla="val -70597"/>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a:t>f</a:t>
            </a:r>
            <a:r>
              <a:rPr lang="en-US" altLang="zh-CN" dirty="0" smtClean="0"/>
              <a:t>ile:///tmp/ fdb-ipc1</a:t>
            </a:r>
            <a:endParaRPr lang="zh-CN" altLang="en-US" dirty="0"/>
          </a:p>
        </p:txBody>
      </p:sp>
      <p:sp>
        <p:nvSpPr>
          <p:cNvPr id="29" name="线形标注 2 28"/>
          <p:cNvSpPr/>
          <p:nvPr/>
        </p:nvSpPr>
        <p:spPr>
          <a:xfrm>
            <a:off x="6156176" y="5157192"/>
            <a:ext cx="2520280" cy="432048"/>
          </a:xfrm>
          <a:prstGeom prst="borderCallout2">
            <a:avLst>
              <a:gd name="adj1" fmla="val 72169"/>
              <a:gd name="adj2" fmla="val -484"/>
              <a:gd name="adj3" fmla="val 102185"/>
              <a:gd name="adj4" fmla="val -12121"/>
              <a:gd name="adj5" fmla="val 221883"/>
              <a:gd name="adj6" fmla="val -42252"/>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tcp://192.168.0.1:60004</a:t>
            </a:r>
            <a:endParaRPr lang="zh-CN" altLang="en-US" dirty="0"/>
          </a:p>
        </p:txBody>
      </p:sp>
      <p:sp>
        <p:nvSpPr>
          <p:cNvPr id="30" name="线形标注 2 29"/>
          <p:cNvSpPr/>
          <p:nvPr/>
        </p:nvSpPr>
        <p:spPr>
          <a:xfrm>
            <a:off x="323528" y="4941168"/>
            <a:ext cx="2520280" cy="432048"/>
          </a:xfrm>
          <a:prstGeom prst="borderCallout2">
            <a:avLst>
              <a:gd name="adj1" fmla="val 64029"/>
              <a:gd name="adj2" fmla="val 100686"/>
              <a:gd name="adj3" fmla="val 116430"/>
              <a:gd name="adj4" fmla="val 116260"/>
              <a:gd name="adj5" fmla="val 264619"/>
              <a:gd name="adj6" fmla="val 138808"/>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tcp://192.168.1.2:60004</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命名与名字解析</a:t>
            </a:r>
            <a:endParaRPr lang="zh-CN" altLang="en-US" dirty="0"/>
          </a:p>
        </p:txBody>
      </p:sp>
      <p:sp>
        <p:nvSpPr>
          <p:cNvPr id="3" name="内容占位符 2"/>
          <p:cNvSpPr>
            <a:spLocks noGrp="1"/>
          </p:cNvSpPr>
          <p:nvPr>
            <p:ph idx="1"/>
          </p:nvPr>
        </p:nvSpPr>
        <p:spPr>
          <a:xfrm>
            <a:off x="457200" y="1600200"/>
            <a:ext cx="8291264" cy="4525963"/>
          </a:xfrm>
        </p:spPr>
        <p:txBody>
          <a:bodyPr>
            <a:normAutofit fontScale="70000" lnSpcReduction="20000"/>
          </a:bodyPr>
          <a:lstStyle/>
          <a:p>
            <a:r>
              <a:rPr lang="en-US" altLang="zh-CN" dirty="0" smtClean="0"/>
              <a:t>Server</a:t>
            </a:r>
            <a:r>
              <a:rPr lang="zh-CN" altLang="en-US" dirty="0" smtClean="0"/>
              <a:t>地址不直观，会随组网方式变化，使用不方便。</a:t>
            </a:r>
            <a:endParaRPr lang="en-US" altLang="zh-CN" dirty="0" smtClean="0"/>
          </a:p>
          <a:p>
            <a:r>
              <a:rPr lang="en-US" altLang="zh-CN" dirty="0" err="1" smtClean="0"/>
              <a:t>FDBus</a:t>
            </a:r>
            <a:r>
              <a:rPr lang="zh-CN" altLang="en-US" dirty="0" smtClean="0"/>
              <a:t>采用类似</a:t>
            </a:r>
            <a:r>
              <a:rPr lang="en-US" altLang="zh-CN" dirty="0" smtClean="0"/>
              <a:t>DNS</a:t>
            </a:r>
            <a:r>
              <a:rPr lang="zh-CN" altLang="en-US" dirty="0" smtClean="0"/>
              <a:t>方式实现</a:t>
            </a:r>
            <a:r>
              <a:rPr lang="en-US" altLang="zh-CN" dirty="0" smtClean="0"/>
              <a:t>Server</a:t>
            </a:r>
            <a:r>
              <a:rPr lang="zh-CN" altLang="en-US" dirty="0" smtClean="0"/>
              <a:t>寻址：每个</a:t>
            </a:r>
            <a:r>
              <a:rPr lang="en-US" altLang="zh-CN" dirty="0" smtClean="0"/>
              <a:t>Server</a:t>
            </a:r>
            <a:r>
              <a:rPr lang="zh-CN" altLang="en-US" dirty="0" smtClean="0"/>
              <a:t>可以拥有自己的名字，并运行一个叫</a:t>
            </a:r>
            <a:r>
              <a:rPr lang="en-US" altLang="zh-CN" dirty="0" err="1" smtClean="0"/>
              <a:t>NameServer</a:t>
            </a:r>
            <a:r>
              <a:rPr lang="zh-CN" altLang="en-US" dirty="0" smtClean="0"/>
              <a:t>的服务，负责为</a:t>
            </a:r>
            <a:r>
              <a:rPr lang="en-US" altLang="zh-CN" dirty="0" smtClean="0"/>
              <a:t>Server</a:t>
            </a:r>
            <a:r>
              <a:rPr lang="zh-CN" altLang="en-US" dirty="0" smtClean="0"/>
              <a:t>分配地址，管理</a:t>
            </a:r>
            <a:r>
              <a:rPr lang="en-US" altLang="zh-CN" dirty="0" smtClean="0"/>
              <a:t>Server</a:t>
            </a:r>
            <a:r>
              <a:rPr lang="zh-CN" altLang="en-US" dirty="0" smtClean="0"/>
              <a:t>名字</a:t>
            </a:r>
            <a:r>
              <a:rPr lang="en-US" altLang="zh-CN" dirty="0" smtClean="0"/>
              <a:t>-</a:t>
            </a:r>
            <a:r>
              <a:rPr lang="zh-CN" altLang="en-US" dirty="0" smtClean="0"/>
              <a:t>地址映射，解析</a:t>
            </a:r>
            <a:r>
              <a:rPr lang="en-US" altLang="zh-CN" dirty="0" smtClean="0"/>
              <a:t>Server</a:t>
            </a:r>
            <a:r>
              <a:rPr lang="zh-CN" altLang="en-US" dirty="0" smtClean="0"/>
              <a:t>名字，发布</a:t>
            </a:r>
            <a:r>
              <a:rPr lang="en-US" altLang="zh-CN" dirty="0" smtClean="0"/>
              <a:t>Server</a:t>
            </a:r>
            <a:r>
              <a:rPr lang="zh-CN" altLang="en-US" dirty="0" smtClean="0"/>
              <a:t>地址</a:t>
            </a:r>
            <a:endParaRPr lang="en-US" altLang="zh-CN" dirty="0" smtClean="0"/>
          </a:p>
          <a:p>
            <a:r>
              <a:rPr lang="zh-CN" altLang="en-US" dirty="0" smtClean="0"/>
              <a:t>为支持</a:t>
            </a:r>
            <a:r>
              <a:rPr lang="en-US" altLang="zh-CN" dirty="0" smtClean="0"/>
              <a:t>Server</a:t>
            </a:r>
            <a:r>
              <a:rPr lang="zh-CN" altLang="en-US" dirty="0" smtClean="0"/>
              <a:t>名字寻址，在两种</a:t>
            </a:r>
            <a:r>
              <a:rPr lang="en-US" altLang="zh-CN" dirty="0" smtClean="0"/>
              <a:t>URL</a:t>
            </a:r>
            <a:r>
              <a:rPr lang="zh-CN" altLang="en-US" dirty="0" smtClean="0"/>
              <a:t>之外增加一种格式，作为名字地址，如下所示：</a:t>
            </a:r>
            <a:endParaRPr lang="en-US" altLang="zh-CN" dirty="0" smtClean="0"/>
          </a:p>
          <a:p>
            <a:pPr lvl="1"/>
            <a:r>
              <a:rPr lang="en-US" altLang="zh-CN" dirty="0" smtClean="0"/>
              <a:t>svc://server</a:t>
            </a:r>
            <a:r>
              <a:rPr lang="zh-CN" altLang="en-US" dirty="0" smtClean="0"/>
              <a:t>名字</a:t>
            </a:r>
            <a:endParaRPr lang="en-US" altLang="zh-CN" dirty="0" smtClean="0"/>
          </a:p>
          <a:p>
            <a:r>
              <a:rPr lang="zh-CN" altLang="en-US" dirty="0" smtClean="0"/>
              <a:t>名字地址是虚拟地址。无论</a:t>
            </a:r>
            <a:r>
              <a:rPr lang="en-US" altLang="zh-CN" dirty="0" smtClean="0"/>
              <a:t>Server</a:t>
            </a:r>
            <a:r>
              <a:rPr lang="zh-CN" altLang="en-US" dirty="0" smtClean="0"/>
              <a:t>位于何处，只要它的名字地址不变，</a:t>
            </a:r>
            <a:r>
              <a:rPr lang="en-US" altLang="zh-CN" dirty="0" smtClean="0"/>
              <a:t>Client</a:t>
            </a:r>
            <a:r>
              <a:rPr lang="zh-CN" altLang="en-US" dirty="0" smtClean="0"/>
              <a:t>都可以通过该地址与之建立联系。</a:t>
            </a:r>
            <a:endParaRPr lang="en-US" altLang="zh-CN" dirty="0" smtClean="0"/>
          </a:p>
          <a:p>
            <a:r>
              <a:rPr lang="zh-CN" altLang="en-US" dirty="0" smtClean="0"/>
              <a:t>如果</a:t>
            </a:r>
            <a:r>
              <a:rPr lang="en-US" altLang="zh-CN" dirty="0" smtClean="0"/>
              <a:t>Server</a:t>
            </a:r>
            <a:r>
              <a:rPr lang="zh-CN" altLang="en-US" dirty="0" smtClean="0"/>
              <a:t>绑定名字地址，</a:t>
            </a:r>
            <a:r>
              <a:rPr lang="en-US" altLang="zh-CN" dirty="0" err="1" smtClean="0"/>
              <a:t>NameServer</a:t>
            </a:r>
            <a:r>
              <a:rPr lang="zh-CN" altLang="en-US" dirty="0" smtClean="0"/>
              <a:t>会为其分配实际地址</a:t>
            </a:r>
            <a:r>
              <a:rPr lang="en-US" altLang="zh-CN" dirty="0" smtClean="0"/>
              <a:t>(</a:t>
            </a:r>
            <a:r>
              <a:rPr lang="en-US" altLang="zh-CN" dirty="0" err="1" smtClean="0"/>
              <a:t>tcp</a:t>
            </a:r>
            <a:r>
              <a:rPr lang="en-US" altLang="zh-CN" dirty="0" smtClean="0"/>
              <a:t>://</a:t>
            </a:r>
            <a:r>
              <a:rPr lang="zh-CN" altLang="en-US" dirty="0" smtClean="0"/>
              <a:t>或</a:t>
            </a:r>
            <a:r>
              <a:rPr lang="en-US" altLang="zh-CN" dirty="0" smtClean="0"/>
              <a:t>file://</a:t>
            </a:r>
            <a:r>
              <a:rPr lang="zh-CN" altLang="en-US" dirty="0" smtClean="0"/>
              <a:t>开头的地址</a:t>
            </a:r>
            <a:r>
              <a:rPr lang="en-US" altLang="zh-CN" dirty="0" smtClean="0"/>
              <a:t>)</a:t>
            </a:r>
            <a:r>
              <a:rPr lang="zh-CN" altLang="en-US" dirty="0" smtClean="0"/>
              <a:t>，并将名字和地址注册到映射表里</a:t>
            </a:r>
            <a:endParaRPr lang="en-US" altLang="zh-CN" dirty="0" smtClean="0"/>
          </a:p>
          <a:p>
            <a:r>
              <a:rPr lang="zh-CN" altLang="en-US" dirty="0" smtClean="0"/>
              <a:t>如果</a:t>
            </a:r>
            <a:r>
              <a:rPr lang="en-US" altLang="zh-CN" dirty="0" smtClean="0"/>
              <a:t>Client</a:t>
            </a:r>
            <a:r>
              <a:rPr lang="zh-CN" altLang="en-US" dirty="0" smtClean="0"/>
              <a:t>连接名字地址，</a:t>
            </a:r>
            <a:r>
              <a:rPr lang="en-US" altLang="zh-CN" dirty="0" err="1" smtClean="0"/>
              <a:t>NameServer</a:t>
            </a:r>
            <a:r>
              <a:rPr lang="zh-CN" altLang="en-US" dirty="0" smtClean="0"/>
              <a:t>会根据名字查找到</a:t>
            </a:r>
            <a:r>
              <a:rPr lang="en-US" altLang="zh-CN" dirty="0" smtClean="0"/>
              <a:t>Server</a:t>
            </a:r>
            <a:r>
              <a:rPr lang="zh-CN" altLang="en-US" dirty="0" smtClean="0"/>
              <a:t>的实际地址，选择一个最合适的地址发布给</a:t>
            </a:r>
            <a:r>
              <a:rPr lang="en-US" altLang="zh-CN" dirty="0" smtClean="0"/>
              <a:t>Client</a:t>
            </a:r>
            <a:r>
              <a:rPr lang="zh-CN" altLang="en-US" dirty="0" smtClean="0"/>
              <a:t>。</a:t>
            </a:r>
            <a:r>
              <a:rPr lang="en-US" altLang="zh-CN" dirty="0" smtClean="0"/>
              <a:t>Client</a:t>
            </a:r>
            <a:r>
              <a:rPr lang="zh-CN" altLang="en-US" dirty="0" smtClean="0"/>
              <a:t>通过该地址与</a:t>
            </a:r>
            <a:r>
              <a:rPr lang="en-US" altLang="zh-CN" dirty="0" smtClean="0"/>
              <a:t>Server</a:t>
            </a:r>
            <a:r>
              <a:rPr lang="zh-CN" altLang="en-US" dirty="0" smtClean="0"/>
              <a:t>建立点对点的直连。</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地址分配表</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en-US" altLang="zh-CN" dirty="0" err="1" smtClean="0"/>
              <a:t>NameServer</a:t>
            </a:r>
            <a:r>
              <a:rPr lang="zh-CN" altLang="en-US" dirty="0" smtClean="0"/>
              <a:t>用如下规则分配</a:t>
            </a:r>
            <a:r>
              <a:rPr lang="en-US" altLang="zh-CN" dirty="0" smtClean="0"/>
              <a:t>Server</a:t>
            </a:r>
            <a:r>
              <a:rPr lang="zh-CN" altLang="en-US" dirty="0" smtClean="0"/>
              <a:t>地址：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97265175"/>
              </p:ext>
            </p:extLst>
          </p:nvPr>
        </p:nvGraphicFramePr>
        <p:xfrm>
          <a:off x="683568" y="2564904"/>
          <a:ext cx="7992888" cy="2808312"/>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tblGrid>
              <a:tr h="702078">
                <a:tc>
                  <a:txBody>
                    <a:bodyPr/>
                    <a:lstStyle/>
                    <a:p>
                      <a:endParaRPr lang="zh-CN" altLang="en-US" dirty="0"/>
                    </a:p>
                  </a:txBody>
                  <a:tcPr/>
                </a:tc>
                <a:tc>
                  <a:txBody>
                    <a:bodyPr/>
                    <a:lstStyle/>
                    <a:p>
                      <a:r>
                        <a:rPr lang="en-US" altLang="zh-CN" dirty="0" smtClean="0"/>
                        <a:t>TCP</a:t>
                      </a:r>
                      <a:r>
                        <a:rPr lang="zh-CN" altLang="en-US" baseline="0" dirty="0" smtClean="0"/>
                        <a:t> </a:t>
                      </a:r>
                      <a:r>
                        <a:rPr lang="en-US" altLang="zh-CN" baseline="0" dirty="0" smtClean="0"/>
                        <a:t>Socket</a:t>
                      </a:r>
                      <a:endParaRPr lang="zh-CN" altLang="en-US" dirty="0"/>
                    </a:p>
                  </a:txBody>
                  <a:tcPr/>
                </a:tc>
                <a:tc>
                  <a:txBody>
                    <a:bodyPr/>
                    <a:lstStyle/>
                    <a:p>
                      <a:r>
                        <a:rPr lang="en-US" altLang="zh-CN" dirty="0" smtClean="0"/>
                        <a:t>Unix Domain</a:t>
                      </a:r>
                      <a:r>
                        <a:rPr lang="zh-CN" altLang="en-US" baseline="0" dirty="0" smtClean="0"/>
                        <a:t> </a:t>
                      </a:r>
                      <a:r>
                        <a:rPr lang="en-US" altLang="zh-CN" baseline="0" dirty="0" smtClean="0"/>
                        <a:t>Socket</a:t>
                      </a:r>
                      <a:endParaRPr lang="zh-CN" altLang="en-US" dirty="0"/>
                    </a:p>
                  </a:txBody>
                  <a:tcPr/>
                </a:tc>
                <a:extLst>
                  <a:ext uri="{0D108BD9-81ED-4DB2-BD59-A6C34878D82A}">
                    <a16:rowId xmlns:a16="http://schemas.microsoft.com/office/drawing/2014/main" val="10000"/>
                  </a:ext>
                </a:extLst>
              </a:tr>
              <a:tr h="702078">
                <a:tc>
                  <a:txBody>
                    <a:bodyPr/>
                    <a:lstStyle/>
                    <a:p>
                      <a:r>
                        <a:rPr lang="en-US" altLang="zh-CN" dirty="0" err="1" smtClean="0"/>
                        <a:t>HostServer</a:t>
                      </a:r>
                      <a:endParaRPr lang="zh-CN" altLang="en-US" dirty="0"/>
                    </a:p>
                  </a:txBody>
                  <a:tcPr/>
                </a:tc>
                <a:tc>
                  <a:txBody>
                    <a:bodyPr/>
                    <a:lstStyle/>
                    <a:p>
                      <a:r>
                        <a:rPr lang="en-US" altLang="zh-CN" dirty="0" smtClean="0"/>
                        <a:t>Port</a:t>
                      </a:r>
                      <a:r>
                        <a:rPr lang="en-US" altLang="zh-CN" baseline="0" dirty="0" smtClean="0"/>
                        <a:t> 60000</a:t>
                      </a:r>
                      <a:endParaRPr lang="zh-CN" altLang="en-US" dirty="0"/>
                    </a:p>
                  </a:txBody>
                  <a:tcPr/>
                </a:tc>
                <a:tc>
                  <a:txBody>
                    <a:bodyPr/>
                    <a:lstStyle/>
                    <a:p>
                      <a:r>
                        <a:rPr lang="en-US" altLang="zh-CN" dirty="0" smtClean="0"/>
                        <a:t>/</a:t>
                      </a:r>
                      <a:r>
                        <a:rPr lang="en-US" altLang="zh-CN" dirty="0" err="1" smtClean="0"/>
                        <a:t>tmp</a:t>
                      </a:r>
                      <a:r>
                        <a:rPr lang="en-US" altLang="zh-CN" dirty="0" smtClean="0"/>
                        <a:t>/</a:t>
                      </a:r>
                      <a:r>
                        <a:rPr lang="en-US" altLang="zh-CN" dirty="0" err="1" smtClean="0"/>
                        <a:t>fdb-hs</a:t>
                      </a:r>
                      <a:endParaRPr lang="zh-CN" altLang="en-US" dirty="0"/>
                    </a:p>
                  </a:txBody>
                  <a:tcPr/>
                </a:tc>
                <a:extLst>
                  <a:ext uri="{0D108BD9-81ED-4DB2-BD59-A6C34878D82A}">
                    <a16:rowId xmlns:a16="http://schemas.microsoft.com/office/drawing/2014/main" val="10001"/>
                  </a:ext>
                </a:extLst>
              </a:tr>
              <a:tr h="702078">
                <a:tc>
                  <a:txBody>
                    <a:bodyPr/>
                    <a:lstStyle/>
                    <a:p>
                      <a:r>
                        <a:rPr lang="en-US" altLang="zh-CN" dirty="0" err="1" smtClean="0"/>
                        <a:t>NameServer</a:t>
                      </a:r>
                      <a:endParaRPr lang="zh-CN" altLang="en-US" dirty="0"/>
                    </a:p>
                  </a:txBody>
                  <a:tcPr/>
                </a:tc>
                <a:tc>
                  <a:txBody>
                    <a:bodyPr/>
                    <a:lstStyle/>
                    <a:p>
                      <a:r>
                        <a:rPr lang="en-US" altLang="zh-CN" dirty="0" smtClean="0"/>
                        <a:t>Port 60001</a:t>
                      </a:r>
                      <a:endParaRPr lang="zh-CN" altLang="en-US" dirty="0"/>
                    </a:p>
                  </a:txBody>
                  <a:tcPr/>
                </a:tc>
                <a:tc>
                  <a:txBody>
                    <a:bodyPr/>
                    <a:lstStyle/>
                    <a:p>
                      <a:r>
                        <a:rPr lang="en-US" altLang="zh-CN" dirty="0" smtClean="0"/>
                        <a:t>/</a:t>
                      </a:r>
                      <a:r>
                        <a:rPr lang="en-US" altLang="zh-CN" dirty="0" err="1" smtClean="0"/>
                        <a:t>tmp</a:t>
                      </a:r>
                      <a:r>
                        <a:rPr lang="en-US" altLang="zh-CN" dirty="0" smtClean="0"/>
                        <a:t>/</a:t>
                      </a:r>
                      <a:r>
                        <a:rPr lang="en-US" altLang="zh-CN" dirty="0" err="1" smtClean="0"/>
                        <a:t>fdb</a:t>
                      </a:r>
                      <a:r>
                        <a:rPr lang="en-US" altLang="zh-CN" dirty="0" smtClean="0"/>
                        <a:t>-ns</a:t>
                      </a:r>
                      <a:endParaRPr lang="zh-CN" altLang="en-US" dirty="0"/>
                    </a:p>
                  </a:txBody>
                  <a:tcPr/>
                </a:tc>
                <a:extLst>
                  <a:ext uri="{0D108BD9-81ED-4DB2-BD59-A6C34878D82A}">
                    <a16:rowId xmlns:a16="http://schemas.microsoft.com/office/drawing/2014/main" val="10002"/>
                  </a:ext>
                </a:extLst>
              </a:tr>
              <a:tr h="702078">
                <a:tc>
                  <a:txBody>
                    <a:bodyPr/>
                    <a:lstStyle/>
                    <a:p>
                      <a:r>
                        <a:rPr lang="en-US" altLang="zh-CN" dirty="0" smtClean="0"/>
                        <a:t>User Server</a:t>
                      </a:r>
                      <a:endParaRPr lang="zh-CN" altLang="en-US" dirty="0"/>
                    </a:p>
                  </a:txBody>
                  <a:tcPr/>
                </a:tc>
                <a:tc>
                  <a:txBody>
                    <a:bodyPr/>
                    <a:lstStyle/>
                    <a:p>
                      <a:r>
                        <a:rPr lang="en-US" altLang="zh-CN" dirty="0" smtClean="0"/>
                        <a:t>Port 60002 – Port</a:t>
                      </a:r>
                      <a:r>
                        <a:rPr lang="en-US" altLang="zh-CN" baseline="0" dirty="0" smtClean="0"/>
                        <a:t> 65535</a:t>
                      </a:r>
                      <a:endParaRPr lang="zh-CN" altLang="en-US" dirty="0"/>
                    </a:p>
                  </a:txBody>
                  <a:tcPr/>
                </a:tc>
                <a:tc>
                  <a:txBody>
                    <a:bodyPr/>
                    <a:lstStyle/>
                    <a:p>
                      <a:r>
                        <a:rPr lang="en-US" altLang="zh-CN" dirty="0" smtClean="0"/>
                        <a:t>/</a:t>
                      </a:r>
                      <a:r>
                        <a:rPr lang="en-US" altLang="zh-CN" dirty="0" err="1" smtClean="0"/>
                        <a:t>tmp</a:t>
                      </a:r>
                      <a:r>
                        <a:rPr lang="en-US" altLang="zh-CN" dirty="0" smtClean="0"/>
                        <a:t>/fdb-ipc0, /</a:t>
                      </a:r>
                      <a:r>
                        <a:rPr lang="en-US" altLang="zh-CN" dirty="0" err="1" smtClean="0"/>
                        <a:t>tmp</a:t>
                      </a:r>
                      <a:r>
                        <a:rPr lang="en-US" altLang="zh-CN" dirty="0" smtClean="0"/>
                        <a:t>/fdb-ipc1 …</a:t>
                      </a:r>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179512" y="1700808"/>
            <a:ext cx="8712968" cy="2304256"/>
          </a:xfrm>
          <a:prstGeom prst="roundRect">
            <a:avLst>
              <a:gd name="adj" fmla="val 4457"/>
            </a:avLst>
          </a:prstGeom>
          <a:solidFill>
            <a:schemeClr val="bg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Server</a:t>
            </a:r>
            <a:r>
              <a:rPr lang="zh-CN" altLang="en-US" dirty="0" smtClean="0"/>
              <a:t>名字解析</a:t>
            </a:r>
            <a:endParaRPr lang="zh-CN" altLang="en-US" dirty="0"/>
          </a:p>
        </p:txBody>
      </p:sp>
      <p:sp>
        <p:nvSpPr>
          <p:cNvPr id="21" name="矩形 20"/>
          <p:cNvSpPr/>
          <p:nvPr/>
        </p:nvSpPr>
        <p:spPr>
          <a:xfrm>
            <a:off x="2627784" y="5013176"/>
            <a:ext cx="3744416" cy="1584176"/>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altLang="zh-CN" dirty="0" err="1" smtClean="0"/>
              <a:t>NameServer</a:t>
            </a:r>
            <a:endParaRPr lang="zh-CN" altLang="en-US" dirty="0"/>
          </a:p>
        </p:txBody>
      </p:sp>
      <p:sp>
        <p:nvSpPr>
          <p:cNvPr id="22" name="竖卷形 21"/>
          <p:cNvSpPr/>
          <p:nvPr/>
        </p:nvSpPr>
        <p:spPr>
          <a:xfrm>
            <a:off x="2699792" y="5373215"/>
            <a:ext cx="3528392"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TextBox 22"/>
          <p:cNvSpPr txBox="1"/>
          <p:nvPr/>
        </p:nvSpPr>
        <p:spPr>
          <a:xfrm>
            <a:off x="2915816" y="5517232"/>
            <a:ext cx="3024336" cy="954107"/>
          </a:xfrm>
          <a:prstGeom prst="rect">
            <a:avLst/>
          </a:prstGeom>
          <a:noFill/>
        </p:spPr>
        <p:txBody>
          <a:bodyPr wrap="square" rtlCol="0">
            <a:spAutoFit/>
          </a:bodyPr>
          <a:lstStyle/>
          <a:p>
            <a:r>
              <a:rPr lang="en-US" altLang="zh-CN" sz="1400" dirty="0" err="1" smtClean="0"/>
              <a:t>MediaService</a:t>
            </a:r>
            <a:r>
              <a:rPr lang="en-US" altLang="zh-CN" sz="1400" dirty="0" smtClean="0"/>
              <a:t>: file:///tmp/ fdb-ipc1</a:t>
            </a:r>
          </a:p>
          <a:p>
            <a:r>
              <a:rPr lang="en-US" altLang="zh-CN" sz="1400" dirty="0" smtClean="0"/>
              <a:t>                           tcp://192.168.1.2:60003</a:t>
            </a:r>
          </a:p>
          <a:p>
            <a:r>
              <a:rPr lang="en-US" altLang="zh-CN" sz="1400" dirty="0" smtClean="0"/>
              <a:t>                           tcp://192.168.0.1:60004</a:t>
            </a:r>
          </a:p>
          <a:p>
            <a:r>
              <a:rPr lang="en-US" altLang="zh-CN" sz="1400" dirty="0" err="1" smtClean="0"/>
              <a:t>AudioServer</a:t>
            </a:r>
            <a:r>
              <a:rPr lang="en-US" altLang="zh-CN" sz="1400" dirty="0" smtClean="0"/>
              <a:t>: file:///tmp/ fdb-ipc1</a:t>
            </a:r>
            <a:endParaRPr lang="zh-CN" altLang="en-US" sz="1400" dirty="0"/>
          </a:p>
        </p:txBody>
      </p:sp>
      <p:sp>
        <p:nvSpPr>
          <p:cNvPr id="45" name="矩形 44"/>
          <p:cNvSpPr/>
          <p:nvPr/>
        </p:nvSpPr>
        <p:spPr>
          <a:xfrm>
            <a:off x="3923928" y="3140968"/>
            <a:ext cx="1160512"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MediaServer</a:t>
            </a:r>
            <a:endParaRPr lang="zh-CN" altLang="en-US" dirty="0"/>
          </a:p>
        </p:txBody>
      </p:sp>
      <p:sp>
        <p:nvSpPr>
          <p:cNvPr id="46" name="矩形 45"/>
          <p:cNvSpPr/>
          <p:nvPr/>
        </p:nvSpPr>
        <p:spPr>
          <a:xfrm>
            <a:off x="3131840" y="1988840"/>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47" name="矩形 46"/>
          <p:cNvSpPr/>
          <p:nvPr/>
        </p:nvSpPr>
        <p:spPr>
          <a:xfrm>
            <a:off x="4572000" y="1988840"/>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48" name="矩形 47"/>
          <p:cNvSpPr/>
          <p:nvPr/>
        </p:nvSpPr>
        <p:spPr>
          <a:xfrm>
            <a:off x="323528" y="3212976"/>
            <a:ext cx="1008112"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sp>
        <p:nvSpPr>
          <p:cNvPr id="49" name="矩形 48"/>
          <p:cNvSpPr/>
          <p:nvPr/>
        </p:nvSpPr>
        <p:spPr>
          <a:xfrm>
            <a:off x="7380312" y="3212976"/>
            <a:ext cx="1080120"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cxnSp>
        <p:nvCxnSpPr>
          <p:cNvPr id="50" name="直接连接符 49"/>
          <p:cNvCxnSpPr>
            <a:stCxn id="48" idx="3"/>
            <a:endCxn id="45" idx="1"/>
          </p:cNvCxnSpPr>
          <p:nvPr/>
        </p:nvCxnSpPr>
        <p:spPr>
          <a:xfrm>
            <a:off x="1331640" y="3465004"/>
            <a:ext cx="259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云形 50"/>
          <p:cNvSpPr/>
          <p:nvPr/>
        </p:nvSpPr>
        <p:spPr>
          <a:xfrm>
            <a:off x="1763688" y="2996952"/>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52" name="直接连接符 51"/>
          <p:cNvCxnSpPr>
            <a:stCxn id="49" idx="1"/>
            <a:endCxn id="45" idx="3"/>
          </p:cNvCxnSpPr>
          <p:nvPr/>
        </p:nvCxnSpPr>
        <p:spPr>
          <a:xfrm flipH="1">
            <a:off x="5084440" y="3465004"/>
            <a:ext cx="22958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云形 52"/>
          <p:cNvSpPr/>
          <p:nvPr/>
        </p:nvSpPr>
        <p:spPr>
          <a:xfrm>
            <a:off x="5580112" y="3068960"/>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54" name="直接连接符 53"/>
          <p:cNvCxnSpPr>
            <a:stCxn id="46" idx="2"/>
            <a:endCxn id="45" idx="0"/>
          </p:cNvCxnSpPr>
          <p:nvPr/>
        </p:nvCxnSpPr>
        <p:spPr>
          <a:xfrm>
            <a:off x="3784104" y="2429272"/>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5" idx="0"/>
            <a:endCxn id="47" idx="2"/>
          </p:cNvCxnSpPr>
          <p:nvPr/>
        </p:nvCxnSpPr>
        <p:spPr>
          <a:xfrm flipV="1">
            <a:off x="4504184" y="2429272"/>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427984" y="306896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004048" y="342900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3851920" y="342900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线形标注 2 58"/>
          <p:cNvSpPr/>
          <p:nvPr/>
        </p:nvSpPr>
        <p:spPr>
          <a:xfrm>
            <a:off x="6228184" y="1916832"/>
            <a:ext cx="2304256" cy="432048"/>
          </a:xfrm>
          <a:prstGeom prst="borderCallout2">
            <a:avLst>
              <a:gd name="adj1" fmla="val 72169"/>
              <a:gd name="adj2" fmla="val -484"/>
              <a:gd name="adj3" fmla="val 153062"/>
              <a:gd name="adj4" fmla="val -12088"/>
              <a:gd name="adj5" fmla="val 284969"/>
              <a:gd name="adj6" fmla="val -70597"/>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File:///tmp/ fdb-ipc1</a:t>
            </a:r>
            <a:endParaRPr lang="zh-CN" altLang="en-US" dirty="0"/>
          </a:p>
        </p:txBody>
      </p:sp>
      <p:sp>
        <p:nvSpPr>
          <p:cNvPr id="60" name="线形标注 2 59"/>
          <p:cNvSpPr/>
          <p:nvPr/>
        </p:nvSpPr>
        <p:spPr>
          <a:xfrm>
            <a:off x="6228184" y="2420888"/>
            <a:ext cx="2520280" cy="432048"/>
          </a:xfrm>
          <a:prstGeom prst="borderCallout2">
            <a:avLst>
              <a:gd name="adj1" fmla="val 72169"/>
              <a:gd name="adj2" fmla="val -484"/>
              <a:gd name="adj3" fmla="val 102185"/>
              <a:gd name="adj4" fmla="val -12121"/>
              <a:gd name="adj5" fmla="val 221883"/>
              <a:gd name="adj6" fmla="val -42252"/>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tcp://192.168.0.1:60004</a:t>
            </a:r>
            <a:endParaRPr lang="zh-CN" altLang="en-US" dirty="0"/>
          </a:p>
        </p:txBody>
      </p:sp>
      <p:sp>
        <p:nvSpPr>
          <p:cNvPr id="61" name="线形标注 2 60"/>
          <p:cNvSpPr/>
          <p:nvPr/>
        </p:nvSpPr>
        <p:spPr>
          <a:xfrm>
            <a:off x="395536" y="2204864"/>
            <a:ext cx="2520280" cy="432048"/>
          </a:xfrm>
          <a:prstGeom prst="borderCallout2">
            <a:avLst>
              <a:gd name="adj1" fmla="val 64029"/>
              <a:gd name="adj2" fmla="val 100686"/>
              <a:gd name="adj3" fmla="val 116430"/>
              <a:gd name="adj4" fmla="val 116260"/>
              <a:gd name="adj5" fmla="val 264619"/>
              <a:gd name="adj6" fmla="val 138808"/>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tcp://192.168.1.2:60003</a:t>
            </a:r>
            <a:endParaRPr lang="zh-CN" altLang="en-US" dirty="0"/>
          </a:p>
        </p:txBody>
      </p:sp>
      <p:cxnSp>
        <p:nvCxnSpPr>
          <p:cNvPr id="64" name="直接箭头连接符 63"/>
          <p:cNvCxnSpPr/>
          <p:nvPr/>
        </p:nvCxnSpPr>
        <p:spPr>
          <a:xfrm>
            <a:off x="4355976" y="4005064"/>
            <a:ext cx="0" cy="100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4751512" y="4005064"/>
            <a:ext cx="0" cy="100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3896" y="4293096"/>
            <a:ext cx="1584088" cy="523220"/>
          </a:xfrm>
          <a:prstGeom prst="rect">
            <a:avLst/>
          </a:prstGeom>
          <a:noFill/>
        </p:spPr>
        <p:txBody>
          <a:bodyPr wrap="none" rtlCol="0">
            <a:spAutoFit/>
          </a:bodyPr>
          <a:lstStyle/>
          <a:p>
            <a:r>
              <a:rPr lang="en-US" altLang="zh-CN" sz="1400" dirty="0" smtClean="0"/>
              <a:t>Request:</a:t>
            </a:r>
          </a:p>
          <a:p>
            <a:r>
              <a:rPr lang="en-US" altLang="zh-CN" sz="1400" dirty="0" smtClean="0"/>
              <a:t>svc://MediaService</a:t>
            </a:r>
            <a:endParaRPr lang="zh-CN" altLang="en-US" sz="1400" dirty="0"/>
          </a:p>
        </p:txBody>
      </p:sp>
      <p:sp>
        <p:nvSpPr>
          <p:cNvPr id="68" name="矩形 67"/>
          <p:cNvSpPr/>
          <p:nvPr/>
        </p:nvSpPr>
        <p:spPr>
          <a:xfrm>
            <a:off x="4716016" y="4077072"/>
            <a:ext cx="2051720" cy="954107"/>
          </a:xfrm>
          <a:prstGeom prst="rect">
            <a:avLst/>
          </a:prstGeom>
        </p:spPr>
        <p:txBody>
          <a:bodyPr wrap="square">
            <a:spAutoFit/>
          </a:bodyPr>
          <a:lstStyle/>
          <a:p>
            <a:r>
              <a:rPr lang="en-US" altLang="zh-CN" sz="1400" dirty="0" smtClean="0"/>
              <a:t>Reply:</a:t>
            </a:r>
          </a:p>
          <a:p>
            <a:r>
              <a:rPr lang="en-US" altLang="zh-CN" sz="1400" dirty="0" smtClean="0"/>
              <a:t>file:///tmp/ fdb-ipc1</a:t>
            </a:r>
          </a:p>
          <a:p>
            <a:r>
              <a:rPr lang="en-US" altLang="zh-CN" sz="1400" dirty="0" smtClean="0"/>
              <a:t>tcp://192.168.1.2:60003</a:t>
            </a:r>
          </a:p>
          <a:p>
            <a:r>
              <a:rPr lang="en-US" altLang="zh-CN" sz="1400" dirty="0" smtClean="0"/>
              <a:t>tcp://192.168.0.1:60004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HostServer</a:t>
            </a:r>
            <a:r>
              <a:rPr lang="zh-CN" altLang="en-US" dirty="0" smtClean="0"/>
              <a:t>与节点名字</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NameServer</a:t>
            </a:r>
            <a:r>
              <a:rPr lang="zh-CN" altLang="en-US" dirty="0" smtClean="0"/>
              <a:t>只能解析本地</a:t>
            </a:r>
            <a:r>
              <a:rPr lang="en-US" altLang="zh-CN" dirty="0" smtClean="0"/>
              <a:t>Server</a:t>
            </a:r>
            <a:r>
              <a:rPr lang="zh-CN" altLang="en-US" dirty="0" smtClean="0"/>
              <a:t>名字，但</a:t>
            </a:r>
            <a:r>
              <a:rPr lang="en-US" altLang="zh-CN" dirty="0" smtClean="0"/>
              <a:t>Server</a:t>
            </a:r>
            <a:r>
              <a:rPr lang="zh-CN" altLang="en-US" dirty="0" smtClean="0"/>
              <a:t>可能位于网络中任意节点上。为了将整个网络连接在一起，需要启动</a:t>
            </a:r>
            <a:r>
              <a:rPr lang="en-US" altLang="zh-CN" dirty="0" err="1" smtClean="0"/>
              <a:t>HostServer</a:t>
            </a:r>
            <a:endParaRPr lang="en-US" altLang="zh-CN" dirty="0" smtClean="0"/>
          </a:p>
          <a:p>
            <a:r>
              <a:rPr lang="zh-CN" altLang="en-US" dirty="0" smtClean="0"/>
              <a:t>网络里只有一个</a:t>
            </a:r>
            <a:r>
              <a:rPr lang="en-US" altLang="zh-CN" dirty="0" err="1" smtClean="0"/>
              <a:t>HostServer</a:t>
            </a:r>
            <a:r>
              <a:rPr lang="zh-CN" altLang="en-US" dirty="0" smtClean="0"/>
              <a:t>，可以运行于任意一个节点上，通常是连接性能较好的节点</a:t>
            </a:r>
            <a:endParaRPr lang="en-US" altLang="zh-CN" dirty="0" smtClean="0"/>
          </a:p>
          <a:p>
            <a:r>
              <a:rPr lang="zh-CN" altLang="en-US" dirty="0" smtClean="0"/>
              <a:t>所有节点的</a:t>
            </a:r>
            <a:r>
              <a:rPr lang="en-US" altLang="zh-CN" dirty="0" err="1" smtClean="0"/>
              <a:t>NameServer</a:t>
            </a:r>
            <a:r>
              <a:rPr lang="zh-CN" altLang="en-US" dirty="0" smtClean="0"/>
              <a:t>都连接到</a:t>
            </a:r>
            <a:r>
              <a:rPr lang="en-US" altLang="zh-CN" dirty="0" err="1" smtClean="0"/>
              <a:t>HostServer</a:t>
            </a:r>
            <a:r>
              <a:rPr lang="zh-CN" altLang="en-US" dirty="0" smtClean="0"/>
              <a:t>上，将本节点的名字，</a:t>
            </a:r>
            <a:r>
              <a:rPr lang="en-US" altLang="zh-CN" dirty="0" smtClean="0"/>
              <a:t>IP</a:t>
            </a:r>
            <a:r>
              <a:rPr lang="zh-CN" altLang="en-US" dirty="0" smtClean="0"/>
              <a:t>地址发给</a:t>
            </a:r>
            <a:r>
              <a:rPr lang="en-US" altLang="zh-CN" dirty="0" err="1" smtClean="0"/>
              <a:t>HostServer</a:t>
            </a:r>
            <a:r>
              <a:rPr lang="zh-CN" altLang="en-US" dirty="0" smtClean="0"/>
              <a:t>。</a:t>
            </a:r>
            <a:r>
              <a:rPr lang="en-US" altLang="zh-CN" dirty="0" err="1" smtClean="0"/>
              <a:t>HostServer</a:t>
            </a:r>
            <a:r>
              <a:rPr lang="zh-CN" altLang="en-US" dirty="0" smtClean="0"/>
              <a:t>收集各节点的节点名和</a:t>
            </a:r>
            <a:r>
              <a:rPr lang="en-US" altLang="zh-CN" dirty="0" smtClean="0"/>
              <a:t>IP</a:t>
            </a:r>
            <a:r>
              <a:rPr lang="zh-CN" altLang="en-US" dirty="0" smtClean="0"/>
              <a:t>地址并注册到表里</a:t>
            </a:r>
            <a:endParaRPr lang="en-US" altLang="zh-CN" dirty="0" smtClean="0"/>
          </a:p>
          <a:p>
            <a:r>
              <a:rPr lang="zh-CN" altLang="en-US" dirty="0" smtClean="0"/>
              <a:t>同时</a:t>
            </a:r>
            <a:r>
              <a:rPr lang="en-US" altLang="zh-CN" dirty="0" err="1" smtClean="0"/>
              <a:t>NameServer</a:t>
            </a:r>
            <a:r>
              <a:rPr lang="zh-CN" altLang="en-US" dirty="0" smtClean="0"/>
              <a:t>从</a:t>
            </a:r>
            <a:r>
              <a:rPr lang="en-US" altLang="zh-CN" dirty="0" err="1" smtClean="0"/>
              <a:t>HostServer</a:t>
            </a:r>
            <a:r>
              <a:rPr lang="zh-CN" altLang="en-US" dirty="0" smtClean="0"/>
              <a:t>处获得表里其它节点上</a:t>
            </a:r>
            <a:r>
              <a:rPr lang="en-US" altLang="zh-CN" dirty="0" err="1" smtClean="0"/>
              <a:t>NameServer</a:t>
            </a:r>
            <a:r>
              <a:rPr lang="zh-CN" altLang="en-US" dirty="0" smtClean="0"/>
              <a:t>信息，并逐一与它们建立连接。这样节点里</a:t>
            </a:r>
            <a:r>
              <a:rPr lang="en-US" altLang="zh-CN" dirty="0" err="1" smtClean="0"/>
              <a:t>NameServer</a:t>
            </a:r>
            <a:r>
              <a:rPr lang="zh-CN" altLang="en-US" dirty="0" smtClean="0"/>
              <a:t>和唯一的</a:t>
            </a:r>
            <a:r>
              <a:rPr lang="en-US" altLang="zh-CN" dirty="0" err="1" smtClean="0"/>
              <a:t>HostServer</a:t>
            </a:r>
            <a:r>
              <a:rPr lang="zh-CN" altLang="en-US" dirty="0" smtClean="0"/>
              <a:t>构成星形连接，而各</a:t>
            </a:r>
            <a:r>
              <a:rPr lang="en-US" altLang="zh-CN" dirty="0" err="1" smtClean="0"/>
              <a:t>NameServer</a:t>
            </a:r>
            <a:r>
              <a:rPr lang="zh-CN" altLang="en-US" dirty="0" smtClean="0"/>
              <a:t>之间两两相连。</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03032" y="4429818"/>
            <a:ext cx="3894449" cy="223954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5503" y="4429819"/>
            <a:ext cx="3894449" cy="223954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1407" y="1403432"/>
            <a:ext cx="3460057" cy="280927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1520" y="1417637"/>
            <a:ext cx="5112568" cy="279506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1655168" y="3212976"/>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1" name="矩形 10"/>
          <p:cNvSpPr/>
          <p:nvPr/>
        </p:nvSpPr>
        <p:spPr>
          <a:xfrm>
            <a:off x="1655168" y="501803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2" name="矩形 11"/>
          <p:cNvSpPr/>
          <p:nvPr/>
        </p:nvSpPr>
        <p:spPr>
          <a:xfrm>
            <a:off x="6119664" y="3212976"/>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3" name="矩形 12"/>
          <p:cNvSpPr/>
          <p:nvPr/>
        </p:nvSpPr>
        <p:spPr>
          <a:xfrm>
            <a:off x="6119664" y="501803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4" name="矩形 13"/>
          <p:cNvSpPr/>
          <p:nvPr/>
        </p:nvSpPr>
        <p:spPr>
          <a:xfrm>
            <a:off x="3887416" y="242088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HostServer</a:t>
            </a:r>
            <a:endParaRPr lang="zh-CN" altLang="en-US" dirty="0"/>
          </a:p>
        </p:txBody>
      </p:sp>
      <p:cxnSp>
        <p:nvCxnSpPr>
          <p:cNvPr id="42" name="直接连接符 41"/>
          <p:cNvCxnSpPr>
            <a:stCxn id="10" idx="3"/>
            <a:endCxn id="12" idx="1"/>
          </p:cNvCxnSpPr>
          <p:nvPr/>
        </p:nvCxnSpPr>
        <p:spPr>
          <a:xfrm>
            <a:off x="3023320" y="3537012"/>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2"/>
            <a:endCxn id="13" idx="0"/>
          </p:cNvCxnSpPr>
          <p:nvPr/>
        </p:nvCxnSpPr>
        <p:spPr>
          <a:xfrm>
            <a:off x="6803740" y="3861048"/>
            <a:ext cx="0" cy="1156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3"/>
            <a:endCxn id="13" idx="1"/>
          </p:cNvCxnSpPr>
          <p:nvPr/>
        </p:nvCxnSpPr>
        <p:spPr>
          <a:xfrm>
            <a:off x="3023320" y="5342074"/>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1" idx="0"/>
          </p:cNvCxnSpPr>
          <p:nvPr/>
        </p:nvCxnSpPr>
        <p:spPr>
          <a:xfrm>
            <a:off x="2339244" y="3861048"/>
            <a:ext cx="0" cy="1156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3"/>
            <a:endCxn id="13" idx="1"/>
          </p:cNvCxnSpPr>
          <p:nvPr/>
        </p:nvCxnSpPr>
        <p:spPr>
          <a:xfrm>
            <a:off x="3023320" y="3537012"/>
            <a:ext cx="3096344" cy="1805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3"/>
            <a:endCxn id="12" idx="1"/>
          </p:cNvCxnSpPr>
          <p:nvPr/>
        </p:nvCxnSpPr>
        <p:spPr>
          <a:xfrm flipV="1">
            <a:off x="3023320" y="3537012"/>
            <a:ext cx="3096344" cy="1805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0" idx="0"/>
            <a:endCxn id="14" idx="1"/>
          </p:cNvCxnSpPr>
          <p:nvPr/>
        </p:nvCxnSpPr>
        <p:spPr>
          <a:xfrm flipV="1">
            <a:off x="2339244" y="2744924"/>
            <a:ext cx="1548172" cy="468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4" idx="3"/>
            <a:endCxn id="12" idx="0"/>
          </p:cNvCxnSpPr>
          <p:nvPr/>
        </p:nvCxnSpPr>
        <p:spPr>
          <a:xfrm>
            <a:off x="5255568" y="2744924"/>
            <a:ext cx="1548172" cy="468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0"/>
            <a:endCxn id="14" idx="2"/>
          </p:cNvCxnSpPr>
          <p:nvPr/>
        </p:nvCxnSpPr>
        <p:spPr>
          <a:xfrm flipV="1">
            <a:off x="2339244" y="3068960"/>
            <a:ext cx="2232248" cy="19490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4" idx="2"/>
            <a:endCxn id="13" idx="0"/>
          </p:cNvCxnSpPr>
          <p:nvPr/>
        </p:nvCxnSpPr>
        <p:spPr>
          <a:xfrm>
            <a:off x="4571492" y="3068960"/>
            <a:ext cx="2232248" cy="19490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竖卷形 61"/>
          <p:cNvSpPr/>
          <p:nvPr/>
        </p:nvSpPr>
        <p:spPr>
          <a:xfrm>
            <a:off x="539552" y="2924944"/>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66" name="竖卷形 65"/>
          <p:cNvSpPr/>
          <p:nvPr/>
        </p:nvSpPr>
        <p:spPr>
          <a:xfrm>
            <a:off x="3779912" y="1894605"/>
            <a:ext cx="1543042" cy="485302"/>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主机</a:t>
            </a:r>
            <a:r>
              <a:rPr lang="zh-CN" altLang="en-US" sz="1400" dirty="0" smtClean="0"/>
              <a:t>地址映射表</a:t>
            </a:r>
            <a:endParaRPr lang="zh-CN" altLang="en-US" sz="1400" dirty="0"/>
          </a:p>
        </p:txBody>
      </p:sp>
      <p:sp>
        <p:nvSpPr>
          <p:cNvPr id="23" name="竖卷形 61"/>
          <p:cNvSpPr/>
          <p:nvPr/>
        </p:nvSpPr>
        <p:spPr>
          <a:xfrm>
            <a:off x="467544" y="4653136"/>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24" name="竖卷形 61"/>
          <p:cNvSpPr/>
          <p:nvPr/>
        </p:nvSpPr>
        <p:spPr>
          <a:xfrm>
            <a:off x="7499176" y="2924944"/>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25" name="竖卷形 61"/>
          <p:cNvSpPr/>
          <p:nvPr/>
        </p:nvSpPr>
        <p:spPr>
          <a:xfrm>
            <a:off x="7499176" y="4653136"/>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4" name="TextBox 3"/>
          <p:cNvSpPr txBox="1"/>
          <p:nvPr/>
        </p:nvSpPr>
        <p:spPr>
          <a:xfrm>
            <a:off x="4480588" y="1452530"/>
            <a:ext cx="763351" cy="369332"/>
          </a:xfrm>
          <a:prstGeom prst="rect">
            <a:avLst/>
          </a:prstGeom>
          <a:noFill/>
        </p:spPr>
        <p:txBody>
          <a:bodyPr wrap="none" rtlCol="0">
            <a:spAutoFit/>
          </a:bodyPr>
          <a:lstStyle/>
          <a:p>
            <a:r>
              <a:rPr lang="zh-CN" altLang="en-US" dirty="0" smtClean="0"/>
              <a:t>主机</a:t>
            </a:r>
            <a:r>
              <a:rPr lang="en-US" altLang="zh-CN" dirty="0" smtClean="0"/>
              <a:t>1</a:t>
            </a:r>
            <a:endParaRPr lang="en-US" dirty="0"/>
          </a:p>
        </p:txBody>
      </p:sp>
      <p:sp>
        <p:nvSpPr>
          <p:cNvPr id="31" name="TextBox 30"/>
          <p:cNvSpPr txBox="1"/>
          <p:nvPr/>
        </p:nvSpPr>
        <p:spPr>
          <a:xfrm>
            <a:off x="5431407" y="1452530"/>
            <a:ext cx="763351" cy="369332"/>
          </a:xfrm>
          <a:prstGeom prst="rect">
            <a:avLst/>
          </a:prstGeom>
          <a:noFill/>
        </p:spPr>
        <p:txBody>
          <a:bodyPr wrap="none" rtlCol="0">
            <a:spAutoFit/>
          </a:bodyPr>
          <a:lstStyle/>
          <a:p>
            <a:r>
              <a:rPr lang="zh-CN" altLang="en-US" dirty="0" smtClean="0"/>
              <a:t>主机</a:t>
            </a:r>
            <a:r>
              <a:rPr lang="en-US" altLang="zh-CN" dirty="0" smtClean="0"/>
              <a:t>2</a:t>
            </a:r>
            <a:endParaRPr lang="en-US" dirty="0"/>
          </a:p>
        </p:txBody>
      </p:sp>
      <p:sp>
        <p:nvSpPr>
          <p:cNvPr id="32" name="TextBox 31"/>
          <p:cNvSpPr txBox="1"/>
          <p:nvPr/>
        </p:nvSpPr>
        <p:spPr>
          <a:xfrm>
            <a:off x="3189899" y="4492535"/>
            <a:ext cx="763351" cy="369332"/>
          </a:xfrm>
          <a:prstGeom prst="rect">
            <a:avLst/>
          </a:prstGeom>
          <a:noFill/>
        </p:spPr>
        <p:txBody>
          <a:bodyPr wrap="none" rtlCol="0">
            <a:spAutoFit/>
          </a:bodyPr>
          <a:lstStyle/>
          <a:p>
            <a:r>
              <a:rPr lang="zh-CN" altLang="en-US" dirty="0" smtClean="0"/>
              <a:t>主机</a:t>
            </a:r>
            <a:r>
              <a:rPr lang="en-US" altLang="zh-CN" dirty="0" smtClean="0"/>
              <a:t>3</a:t>
            </a:r>
            <a:endParaRPr lang="en-US" dirty="0"/>
          </a:p>
        </p:txBody>
      </p:sp>
      <p:sp>
        <p:nvSpPr>
          <p:cNvPr id="33" name="TextBox 32"/>
          <p:cNvSpPr txBox="1"/>
          <p:nvPr/>
        </p:nvSpPr>
        <p:spPr>
          <a:xfrm>
            <a:off x="5173993" y="4486570"/>
            <a:ext cx="763351" cy="369332"/>
          </a:xfrm>
          <a:prstGeom prst="rect">
            <a:avLst/>
          </a:prstGeom>
          <a:noFill/>
        </p:spPr>
        <p:txBody>
          <a:bodyPr wrap="none" rtlCol="0">
            <a:spAutoFit/>
          </a:bodyPr>
          <a:lstStyle/>
          <a:p>
            <a:r>
              <a:rPr lang="zh-CN" altLang="en-US" dirty="0" smtClean="0"/>
              <a:t>主机</a:t>
            </a:r>
            <a:r>
              <a:rPr lang="en-US" altLang="zh-CN" dirty="0"/>
              <a:t>4</a:t>
            </a:r>
            <a:endParaRPr lang="en-US" dirty="0"/>
          </a:p>
        </p:txBody>
      </p:sp>
      <p:sp>
        <p:nvSpPr>
          <p:cNvPr id="34" name="矩形 45"/>
          <p:cNvSpPr/>
          <p:nvPr/>
        </p:nvSpPr>
        <p:spPr>
          <a:xfrm>
            <a:off x="1230425" y="188899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38" name="矩形 45"/>
          <p:cNvSpPr/>
          <p:nvPr/>
        </p:nvSpPr>
        <p:spPr>
          <a:xfrm>
            <a:off x="2401583" y="188159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39" name="矩形 45"/>
          <p:cNvSpPr/>
          <p:nvPr/>
        </p:nvSpPr>
        <p:spPr>
          <a:xfrm>
            <a:off x="5700783" y="182140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40" name="矩形 45"/>
          <p:cNvSpPr/>
          <p:nvPr/>
        </p:nvSpPr>
        <p:spPr>
          <a:xfrm>
            <a:off x="6883123" y="1810414"/>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1" name="矩形 45"/>
          <p:cNvSpPr/>
          <p:nvPr/>
        </p:nvSpPr>
        <p:spPr>
          <a:xfrm>
            <a:off x="1162537" y="608491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3" name="矩形 45"/>
          <p:cNvSpPr/>
          <p:nvPr/>
        </p:nvSpPr>
        <p:spPr>
          <a:xfrm>
            <a:off x="2344877" y="607392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45" name="矩形 45"/>
          <p:cNvSpPr/>
          <p:nvPr/>
        </p:nvSpPr>
        <p:spPr>
          <a:xfrm>
            <a:off x="5701305" y="608491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7" name="矩形 45"/>
          <p:cNvSpPr/>
          <p:nvPr/>
        </p:nvSpPr>
        <p:spPr>
          <a:xfrm>
            <a:off x="6883645" y="607392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cxnSp>
        <p:nvCxnSpPr>
          <p:cNvPr id="6" name="Elbow Connector 5"/>
          <p:cNvCxnSpPr>
            <a:stCxn id="34" idx="2"/>
            <a:endCxn id="10" idx="0"/>
          </p:cNvCxnSpPr>
          <p:nvPr/>
        </p:nvCxnSpPr>
        <p:spPr>
          <a:xfrm rot="16200000" flipH="1">
            <a:off x="1615633" y="2489365"/>
            <a:ext cx="883552" cy="5636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8" idx="2"/>
            <a:endCxn id="10" idx="0"/>
          </p:cNvCxnSpPr>
          <p:nvPr/>
        </p:nvCxnSpPr>
        <p:spPr>
          <a:xfrm rot="5400000">
            <a:off x="2197512" y="2463756"/>
            <a:ext cx="890952" cy="607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39" idx="2"/>
            <a:endCxn id="12" idx="0"/>
          </p:cNvCxnSpPr>
          <p:nvPr/>
        </p:nvCxnSpPr>
        <p:spPr>
          <a:xfrm rot="16200000" flipH="1">
            <a:off x="6049266" y="2458501"/>
            <a:ext cx="951141" cy="5578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0" idx="2"/>
            <a:endCxn id="12" idx="0"/>
          </p:cNvCxnSpPr>
          <p:nvPr/>
        </p:nvCxnSpPr>
        <p:spPr>
          <a:xfrm rot="5400000">
            <a:off x="6634941" y="2419645"/>
            <a:ext cx="962130" cy="6245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1" idx="0"/>
            <a:endCxn id="11" idx="2"/>
          </p:cNvCxnSpPr>
          <p:nvPr/>
        </p:nvCxnSpPr>
        <p:spPr>
          <a:xfrm rot="5400000" flipH="1" flipV="1">
            <a:off x="1814064" y="5559732"/>
            <a:ext cx="418802" cy="63155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1" idx="2"/>
            <a:endCxn id="43" idx="0"/>
          </p:cNvCxnSpPr>
          <p:nvPr/>
        </p:nvCxnSpPr>
        <p:spPr>
          <a:xfrm rot="16200000" flipH="1">
            <a:off x="2410729" y="5594625"/>
            <a:ext cx="407813" cy="5507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3" idx="2"/>
            <a:endCxn id="45" idx="0"/>
          </p:cNvCxnSpPr>
          <p:nvPr/>
        </p:nvCxnSpPr>
        <p:spPr>
          <a:xfrm rot="5400000">
            <a:off x="6315696" y="5596868"/>
            <a:ext cx="418802" cy="55728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3" idx="2"/>
            <a:endCxn id="47" idx="0"/>
          </p:cNvCxnSpPr>
          <p:nvPr/>
        </p:nvCxnSpPr>
        <p:spPr>
          <a:xfrm rot="16200000" flipH="1">
            <a:off x="6912361" y="5557489"/>
            <a:ext cx="407813" cy="6250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34" idx="1"/>
            <a:endCxn id="41" idx="1"/>
          </p:cNvCxnSpPr>
          <p:nvPr/>
        </p:nvCxnSpPr>
        <p:spPr>
          <a:xfrm rot="10800000" flipV="1">
            <a:off x="1162537" y="2109208"/>
            <a:ext cx="67888" cy="4195920"/>
          </a:xfrm>
          <a:prstGeom prst="bentConnector3">
            <a:avLst>
              <a:gd name="adj1" fmla="val 1641873"/>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8" idx="0"/>
            <a:endCxn id="39" idx="0"/>
          </p:cNvCxnSpPr>
          <p:nvPr/>
        </p:nvCxnSpPr>
        <p:spPr>
          <a:xfrm rot="5400000" flipH="1" flipV="1">
            <a:off x="4566238" y="201898"/>
            <a:ext cx="60189" cy="3299200"/>
          </a:xfrm>
          <a:prstGeom prst="bentConnector3">
            <a:avLst>
              <a:gd name="adj1" fmla="val 1007531"/>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0" idx="3"/>
            <a:endCxn id="47" idx="3"/>
          </p:cNvCxnSpPr>
          <p:nvPr/>
        </p:nvCxnSpPr>
        <p:spPr>
          <a:xfrm>
            <a:off x="7973420" y="2030630"/>
            <a:ext cx="522" cy="4263509"/>
          </a:xfrm>
          <a:prstGeom prst="bentConnector3">
            <a:avLst>
              <a:gd name="adj1" fmla="val 20062624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5" idx="2"/>
            <a:endCxn id="43" idx="2"/>
          </p:cNvCxnSpPr>
          <p:nvPr/>
        </p:nvCxnSpPr>
        <p:spPr>
          <a:xfrm rot="5400000" flipH="1">
            <a:off x="4562745" y="4841636"/>
            <a:ext cx="10989" cy="3356428"/>
          </a:xfrm>
          <a:prstGeom prst="bentConnector3">
            <a:avLst>
              <a:gd name="adj1" fmla="val -2080280"/>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366" y="1026656"/>
            <a:ext cx="467544" cy="5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557308" y="960363"/>
            <a:ext cx="467544" cy="527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955674" y="981070"/>
            <a:ext cx="467544" cy="5273"/>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907704" y="1021383"/>
            <a:ext cx="467544" cy="52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9552" y="882883"/>
            <a:ext cx="1232582" cy="276999"/>
          </a:xfrm>
          <a:prstGeom prst="rect">
            <a:avLst/>
          </a:prstGeom>
          <a:noFill/>
        </p:spPr>
        <p:txBody>
          <a:bodyPr wrap="none" rtlCol="0">
            <a:spAutoFit/>
          </a:bodyPr>
          <a:lstStyle/>
          <a:p>
            <a:r>
              <a:rPr lang="en-US" sz="1200" dirty="0" smtClean="0"/>
              <a:t>Client-sever</a:t>
            </a:r>
            <a:r>
              <a:rPr lang="zh-CN" altLang="en-US" sz="1200" dirty="0" smtClean="0"/>
              <a:t>连接</a:t>
            </a:r>
            <a:endParaRPr lang="en-US" sz="1200" dirty="0"/>
          </a:p>
        </p:txBody>
      </p:sp>
      <p:sp>
        <p:nvSpPr>
          <p:cNvPr id="73" name="TextBox 72"/>
          <p:cNvSpPr txBox="1"/>
          <p:nvPr/>
        </p:nvSpPr>
        <p:spPr>
          <a:xfrm>
            <a:off x="2329612" y="870882"/>
            <a:ext cx="1598451" cy="276999"/>
          </a:xfrm>
          <a:prstGeom prst="rect">
            <a:avLst/>
          </a:prstGeom>
          <a:noFill/>
        </p:spPr>
        <p:txBody>
          <a:bodyPr wrap="none" rtlCol="0">
            <a:spAutoFit/>
          </a:bodyPr>
          <a:lstStyle/>
          <a:p>
            <a:r>
              <a:rPr lang="en-US" altLang="zh-CN" sz="1200" dirty="0" smtClean="0"/>
              <a:t>Name server</a:t>
            </a:r>
            <a:r>
              <a:rPr lang="zh-CN" altLang="en-US" sz="1200" dirty="0" smtClean="0"/>
              <a:t>相互连接</a:t>
            </a:r>
            <a:endParaRPr lang="en-US" sz="1200" dirty="0"/>
          </a:p>
        </p:txBody>
      </p:sp>
      <p:sp>
        <p:nvSpPr>
          <p:cNvPr id="74" name="TextBox 73"/>
          <p:cNvSpPr txBox="1"/>
          <p:nvPr/>
        </p:nvSpPr>
        <p:spPr>
          <a:xfrm>
            <a:off x="7005711" y="786230"/>
            <a:ext cx="1622111" cy="276999"/>
          </a:xfrm>
          <a:prstGeom prst="rect">
            <a:avLst/>
          </a:prstGeom>
          <a:noFill/>
        </p:spPr>
        <p:txBody>
          <a:bodyPr wrap="none" rtlCol="0">
            <a:spAutoFit/>
          </a:bodyPr>
          <a:lstStyle/>
          <a:p>
            <a:r>
              <a:rPr lang="en-US" sz="1200" dirty="0" smtClean="0"/>
              <a:t>Client-name sever</a:t>
            </a:r>
            <a:r>
              <a:rPr lang="zh-CN" altLang="en-US" sz="1200" dirty="0" smtClean="0"/>
              <a:t>连接</a:t>
            </a:r>
            <a:endParaRPr lang="en-US" sz="1200" dirty="0"/>
          </a:p>
        </p:txBody>
      </p:sp>
      <p:sp>
        <p:nvSpPr>
          <p:cNvPr id="75" name="TextBox 74"/>
          <p:cNvSpPr txBox="1"/>
          <p:nvPr/>
        </p:nvSpPr>
        <p:spPr>
          <a:xfrm>
            <a:off x="4396305" y="836712"/>
            <a:ext cx="2031069" cy="276999"/>
          </a:xfrm>
          <a:prstGeom prst="rect">
            <a:avLst/>
          </a:prstGeom>
          <a:noFill/>
        </p:spPr>
        <p:txBody>
          <a:bodyPr wrap="none" rtlCol="0">
            <a:spAutoFit/>
          </a:bodyPr>
          <a:lstStyle/>
          <a:p>
            <a:r>
              <a:rPr lang="en-US" sz="1200" dirty="0" smtClean="0"/>
              <a:t>Host server-name server</a:t>
            </a:r>
            <a:r>
              <a:rPr lang="zh-CN" altLang="en-US" sz="1200" dirty="0" smtClean="0"/>
              <a:t>连接</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基础平台抽象层</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名字的唯一性</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在节点内部，</a:t>
            </a:r>
            <a:r>
              <a:rPr lang="en-US" altLang="zh-CN" dirty="0" smtClean="0"/>
              <a:t>Server</a:t>
            </a:r>
            <a:r>
              <a:rPr lang="zh-CN" altLang="en-US" dirty="0" smtClean="0"/>
              <a:t>名字必须唯一，否则无法在</a:t>
            </a:r>
            <a:r>
              <a:rPr lang="en-US" altLang="zh-CN" dirty="0" err="1" smtClean="0"/>
              <a:t>NameServer</a:t>
            </a:r>
            <a:r>
              <a:rPr lang="zh-CN" altLang="en-US" dirty="0" smtClean="0"/>
              <a:t>里注册</a:t>
            </a:r>
            <a:endParaRPr lang="en-US" altLang="zh-CN" dirty="0" smtClean="0"/>
          </a:p>
          <a:p>
            <a:r>
              <a:rPr lang="zh-CN" altLang="en-US" dirty="0" smtClean="0"/>
              <a:t>在不同节点上，</a:t>
            </a:r>
            <a:r>
              <a:rPr lang="en-US" altLang="zh-CN" dirty="0" smtClean="0"/>
              <a:t>Server</a:t>
            </a:r>
            <a:r>
              <a:rPr lang="zh-CN" altLang="en-US" dirty="0" smtClean="0"/>
              <a:t>可以重名。但这样会造成困惑：假如</a:t>
            </a:r>
            <a:r>
              <a:rPr lang="en-US" altLang="zh-CN" dirty="0" smtClean="0"/>
              <a:t>Client</a:t>
            </a:r>
            <a:r>
              <a:rPr lang="zh-CN" altLang="en-US" dirty="0" smtClean="0"/>
              <a:t>已经连接到节点</a:t>
            </a:r>
            <a:r>
              <a:rPr lang="en-US" altLang="zh-CN" dirty="0" smtClean="0"/>
              <a:t>A</a:t>
            </a:r>
            <a:r>
              <a:rPr lang="zh-CN" altLang="en-US" dirty="0" smtClean="0"/>
              <a:t>上的</a:t>
            </a:r>
            <a:r>
              <a:rPr lang="en-US" altLang="zh-CN" dirty="0" err="1" smtClean="0"/>
              <a:t>MediaServer</a:t>
            </a:r>
            <a:r>
              <a:rPr lang="zh-CN" altLang="en-US" dirty="0" smtClean="0"/>
              <a:t>，但节点</a:t>
            </a:r>
            <a:r>
              <a:rPr lang="en-US" altLang="zh-CN" dirty="0" smtClean="0"/>
              <a:t>B</a:t>
            </a:r>
            <a:r>
              <a:rPr lang="zh-CN" altLang="en-US" dirty="0" smtClean="0"/>
              <a:t>上又启动了</a:t>
            </a:r>
            <a:r>
              <a:rPr lang="en-US" altLang="zh-CN" dirty="0" err="1" smtClean="0"/>
              <a:t>MediaServer</a:t>
            </a:r>
            <a:r>
              <a:rPr lang="zh-CN" altLang="en-US" dirty="0" smtClean="0"/>
              <a:t>。此时该</a:t>
            </a:r>
            <a:r>
              <a:rPr lang="en-US" altLang="zh-CN" dirty="0" smtClean="0"/>
              <a:t>Client</a:t>
            </a:r>
            <a:r>
              <a:rPr lang="zh-CN" altLang="en-US" dirty="0" smtClean="0"/>
              <a:t>又会收到</a:t>
            </a:r>
            <a:r>
              <a:rPr lang="en-US" altLang="zh-CN" dirty="0" err="1" smtClean="0"/>
              <a:t>MediaServer</a:t>
            </a:r>
            <a:r>
              <a:rPr lang="zh-CN" altLang="en-US" dirty="0" smtClean="0"/>
              <a:t>上线的通知。是连还是不连？</a:t>
            </a:r>
            <a:endParaRPr lang="en-US" altLang="zh-CN" dirty="0" smtClean="0"/>
          </a:p>
          <a:p>
            <a:r>
              <a:rPr lang="en-US" altLang="zh-CN" dirty="0" smtClean="0"/>
              <a:t>Client</a:t>
            </a:r>
            <a:r>
              <a:rPr lang="zh-CN" altLang="en-US" dirty="0" smtClean="0"/>
              <a:t>提供一个回调函数</a:t>
            </a:r>
            <a:r>
              <a:rPr lang="en-US" altLang="zh-CN" dirty="0" err="1" smtClean="0"/>
              <a:t>connectionEnabled</a:t>
            </a:r>
            <a:r>
              <a:rPr lang="en-US" altLang="zh-CN" dirty="0" smtClean="0"/>
              <a:t>()</a:t>
            </a:r>
            <a:r>
              <a:rPr lang="zh-CN" altLang="en-US" dirty="0" smtClean="0"/>
              <a:t>，允许</a:t>
            </a:r>
            <a:r>
              <a:rPr lang="en-US" altLang="zh-CN" dirty="0" smtClean="0"/>
              <a:t>Client</a:t>
            </a:r>
            <a:r>
              <a:rPr lang="zh-CN" altLang="en-US" dirty="0" smtClean="0"/>
              <a:t>在服务重名时选择连接哪个节点的服务。</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超时与重连</a:t>
            </a:r>
            <a:endParaRPr lang="zh-CN" altLang="en-US" dirty="0"/>
          </a:p>
        </p:txBody>
      </p:sp>
      <p:sp>
        <p:nvSpPr>
          <p:cNvPr id="3" name="内容占位符 2"/>
          <p:cNvSpPr>
            <a:spLocks noGrp="1"/>
          </p:cNvSpPr>
          <p:nvPr>
            <p:ph idx="1"/>
          </p:nvPr>
        </p:nvSpPr>
        <p:spPr>
          <a:xfrm>
            <a:off x="457200" y="1600200"/>
            <a:ext cx="8229600" cy="4781128"/>
          </a:xfrm>
        </p:spPr>
        <p:txBody>
          <a:bodyPr>
            <a:normAutofit fontScale="77500" lnSpcReduction="20000"/>
          </a:bodyPr>
          <a:lstStyle/>
          <a:p>
            <a:r>
              <a:rPr lang="zh-CN" altLang="en-US" dirty="0" smtClean="0"/>
              <a:t>超时与重连确保网络不稳或异常时</a:t>
            </a:r>
            <a:r>
              <a:rPr lang="en-US" altLang="zh-CN" dirty="0" err="1" smtClean="0"/>
              <a:t>FDBus</a:t>
            </a:r>
            <a:r>
              <a:rPr lang="zh-CN" altLang="en-US" dirty="0" smtClean="0"/>
              <a:t>各服务始终保持连接；同时确保以任何顺序启动</a:t>
            </a:r>
            <a:r>
              <a:rPr lang="en-US" altLang="zh-CN" dirty="0" smtClean="0"/>
              <a:t>Client/Server</a:t>
            </a:r>
            <a:r>
              <a:rPr lang="zh-CN" altLang="en-US" dirty="0" smtClean="0"/>
              <a:t>，名字解析都能正常工作，它们之间都能连接上</a:t>
            </a:r>
            <a:endParaRPr lang="en-US" altLang="zh-CN" dirty="0" smtClean="0"/>
          </a:p>
          <a:p>
            <a:r>
              <a:rPr lang="en-US" altLang="zh-CN" dirty="0" err="1" smtClean="0"/>
              <a:t>HostServer</a:t>
            </a:r>
            <a:r>
              <a:rPr lang="zh-CN" altLang="en-US" dirty="0" smtClean="0"/>
              <a:t>每秒钟向各</a:t>
            </a:r>
            <a:r>
              <a:rPr lang="en-US" altLang="zh-CN" dirty="0" err="1" smtClean="0"/>
              <a:t>NameServer</a:t>
            </a:r>
            <a:r>
              <a:rPr lang="zh-CN" altLang="en-US" dirty="0" smtClean="0"/>
              <a:t>广播心跳消息。如果</a:t>
            </a:r>
            <a:r>
              <a:rPr lang="en-US" altLang="zh-CN" dirty="0" smtClean="0"/>
              <a:t>5</a:t>
            </a:r>
            <a:r>
              <a:rPr lang="zh-CN" altLang="en-US" dirty="0" smtClean="0"/>
              <a:t>秒内没有收到某个</a:t>
            </a:r>
            <a:r>
              <a:rPr lang="en-US" altLang="zh-CN" dirty="0" err="1" smtClean="0"/>
              <a:t>NameServer</a:t>
            </a:r>
            <a:r>
              <a:rPr lang="zh-CN" altLang="en-US" dirty="0" smtClean="0"/>
              <a:t>的确认则认为该</a:t>
            </a:r>
            <a:r>
              <a:rPr lang="en-US" altLang="zh-CN" dirty="0" err="1" smtClean="0"/>
              <a:t>NameServer</a:t>
            </a:r>
            <a:r>
              <a:rPr lang="zh-CN" altLang="en-US" dirty="0" smtClean="0"/>
              <a:t>所在的节点掉线，将清除该节点的注册信息</a:t>
            </a:r>
            <a:endParaRPr lang="en-US" altLang="zh-CN" dirty="0" smtClean="0"/>
          </a:p>
          <a:p>
            <a:r>
              <a:rPr lang="zh-CN" altLang="en-US" dirty="0" smtClean="0"/>
              <a:t>每个</a:t>
            </a:r>
            <a:r>
              <a:rPr lang="en-US" altLang="zh-CN" dirty="0" err="1" smtClean="0"/>
              <a:t>NameServer</a:t>
            </a:r>
            <a:r>
              <a:rPr lang="zh-CN" altLang="en-US" dirty="0" smtClean="0"/>
              <a:t>期待每秒钟都能收到</a:t>
            </a:r>
            <a:r>
              <a:rPr lang="en-US" altLang="zh-CN" dirty="0" err="1" smtClean="0"/>
              <a:t>HostServer</a:t>
            </a:r>
            <a:r>
              <a:rPr lang="zh-CN" altLang="en-US" dirty="0" smtClean="0"/>
              <a:t>的心跳包。如果</a:t>
            </a:r>
            <a:r>
              <a:rPr lang="en-US" altLang="zh-CN" dirty="0" smtClean="0"/>
              <a:t>5</a:t>
            </a:r>
            <a:r>
              <a:rPr lang="zh-CN" altLang="en-US" dirty="0" smtClean="0"/>
              <a:t>秒内没有收到则认为</a:t>
            </a:r>
            <a:r>
              <a:rPr lang="en-US" altLang="zh-CN" dirty="0" err="1" smtClean="0"/>
              <a:t>HostServer</a:t>
            </a:r>
            <a:r>
              <a:rPr lang="zh-CN" altLang="en-US" dirty="0" smtClean="0"/>
              <a:t>掉线，将启动</a:t>
            </a:r>
            <a:r>
              <a:rPr lang="en-US" altLang="zh-CN" dirty="0" smtClean="0"/>
              <a:t>500</a:t>
            </a:r>
            <a:r>
              <a:rPr lang="zh-CN" altLang="en-US" dirty="0" smtClean="0"/>
              <a:t>毫秒间隔的定时器尝试与</a:t>
            </a:r>
            <a:r>
              <a:rPr lang="en-US" altLang="zh-CN" dirty="0" err="1" smtClean="0"/>
              <a:t>HostServer</a:t>
            </a:r>
            <a:r>
              <a:rPr lang="zh-CN" altLang="en-US" dirty="0" smtClean="0"/>
              <a:t>重连</a:t>
            </a:r>
            <a:endParaRPr lang="en-US" altLang="zh-CN" dirty="0" smtClean="0"/>
          </a:p>
          <a:p>
            <a:r>
              <a:rPr lang="zh-CN" altLang="en-US" dirty="0" smtClean="0"/>
              <a:t>当</a:t>
            </a:r>
            <a:r>
              <a:rPr lang="en-US" altLang="zh-CN" dirty="0" err="1" smtClean="0"/>
              <a:t>NameServer</a:t>
            </a:r>
            <a:r>
              <a:rPr lang="zh-CN" altLang="en-US" dirty="0" smtClean="0"/>
              <a:t>启动时没有获得</a:t>
            </a:r>
            <a:r>
              <a:rPr lang="en-US" altLang="zh-CN" dirty="0" smtClean="0"/>
              <a:t>IP</a:t>
            </a:r>
            <a:r>
              <a:rPr lang="zh-CN" altLang="en-US" dirty="0" smtClean="0"/>
              <a:t>地址，将启动</a:t>
            </a:r>
            <a:r>
              <a:rPr lang="en-US" altLang="zh-CN" dirty="0" smtClean="0"/>
              <a:t>300</a:t>
            </a:r>
            <a:r>
              <a:rPr lang="zh-CN" altLang="en-US" dirty="0" smtClean="0"/>
              <a:t>毫秒的定时器尝试反复获取</a:t>
            </a:r>
            <a:r>
              <a:rPr lang="en-US" altLang="zh-CN" dirty="0" smtClean="0"/>
              <a:t>IP</a:t>
            </a:r>
            <a:r>
              <a:rPr lang="zh-CN" altLang="en-US" dirty="0" smtClean="0"/>
              <a:t>地址</a:t>
            </a:r>
            <a:endParaRPr lang="en-US" altLang="zh-CN" dirty="0" smtClean="0"/>
          </a:p>
          <a:p>
            <a:r>
              <a:rPr lang="zh-CN" altLang="en-US" dirty="0" smtClean="0"/>
              <a:t>当</a:t>
            </a:r>
            <a:r>
              <a:rPr lang="en-US" altLang="zh-CN" dirty="0" smtClean="0"/>
              <a:t>Server/Client</a:t>
            </a:r>
            <a:r>
              <a:rPr lang="zh-CN" altLang="en-US" dirty="0" smtClean="0"/>
              <a:t>希望</a:t>
            </a:r>
            <a:r>
              <a:rPr lang="en-US" altLang="zh-CN" dirty="0" err="1" smtClean="0"/>
              <a:t>NameServer</a:t>
            </a:r>
            <a:r>
              <a:rPr lang="zh-CN" altLang="en-US" dirty="0" smtClean="0"/>
              <a:t>解析名字时无法与</a:t>
            </a:r>
            <a:r>
              <a:rPr lang="en-US" altLang="zh-CN" dirty="0" err="1" smtClean="0"/>
              <a:t>NameServer</a:t>
            </a:r>
            <a:r>
              <a:rPr lang="zh-CN" altLang="en-US" dirty="0" smtClean="0"/>
              <a:t>取得联系，将启动</a:t>
            </a:r>
            <a:r>
              <a:rPr lang="en-US" altLang="zh-CN" dirty="0" smtClean="0"/>
              <a:t>300</a:t>
            </a:r>
            <a:r>
              <a:rPr lang="zh-CN" altLang="en-US" dirty="0" smtClean="0"/>
              <a:t>毫秒的定时器尝试反复连接</a:t>
            </a:r>
            <a:r>
              <a:rPr lang="en-US" altLang="zh-CN" dirty="0" err="1" smtClean="0"/>
              <a:t>NameServer</a:t>
            </a:r>
            <a:endParaRPr lang="en-US" altLang="zh-CN" dirty="0" smtClean="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host_server</a:t>
            </a:r>
            <a:r>
              <a:rPr lang="en-US" dirty="0" smtClean="0"/>
              <a:t>: start host server</a:t>
            </a:r>
          </a:p>
          <a:p>
            <a:r>
              <a:rPr lang="en-US" dirty="0" err="1" smtClean="0"/>
              <a:t>name_server</a:t>
            </a:r>
            <a:r>
              <a:rPr lang="en-US" dirty="0" smtClean="0"/>
              <a:t>: start name server</a:t>
            </a:r>
          </a:p>
          <a:p>
            <a:pPr lvl="1"/>
            <a:r>
              <a:rPr lang="en-US" dirty="0" smtClean="0"/>
              <a:t>Usage: </a:t>
            </a:r>
            <a:r>
              <a:rPr lang="en-US" dirty="0" err="1" smtClean="0"/>
              <a:t>name_server</a:t>
            </a:r>
            <a:r>
              <a:rPr lang="en-US" dirty="0"/>
              <a:t> [ -n </a:t>
            </a:r>
            <a:r>
              <a:rPr lang="en-US" dirty="0" err="1"/>
              <a:t>host_name</a:t>
            </a:r>
            <a:r>
              <a:rPr lang="en-US" dirty="0"/>
              <a:t>][-u </a:t>
            </a:r>
            <a:r>
              <a:rPr lang="en-US" dirty="0" err="1"/>
              <a:t>host_url</a:t>
            </a:r>
            <a:r>
              <a:rPr lang="en-US" dirty="0" smtClean="0"/>
              <a:t>]</a:t>
            </a:r>
          </a:p>
          <a:p>
            <a:pPr lvl="1"/>
            <a:r>
              <a:rPr lang="en-US" dirty="0" smtClean="0"/>
              <a:t>&gt; </a:t>
            </a:r>
            <a:r>
              <a:rPr lang="en-US" dirty="0" err="1" smtClean="0"/>
              <a:t>name_server</a:t>
            </a:r>
            <a:r>
              <a:rPr lang="en-US" dirty="0" smtClean="0"/>
              <a:t> -n “head unit”</a:t>
            </a:r>
          </a:p>
          <a:p>
            <a:pPr lvl="2"/>
            <a:r>
              <a:rPr lang="en-US" dirty="0" smtClean="0"/>
              <a:t>Start name server and connect to local host server</a:t>
            </a:r>
          </a:p>
          <a:p>
            <a:pPr lvl="1"/>
            <a:r>
              <a:rPr lang="en-US" dirty="0" smtClean="0"/>
              <a:t>&gt; </a:t>
            </a:r>
            <a:r>
              <a:rPr lang="en-US" dirty="0" err="1" smtClean="0"/>
              <a:t>name_server</a:t>
            </a:r>
            <a:r>
              <a:rPr lang="en-US" dirty="0" smtClean="0"/>
              <a:t> –n “ICU” –u tcp://192.168.1.100:60000</a:t>
            </a:r>
          </a:p>
          <a:p>
            <a:pPr lvl="2"/>
            <a:r>
              <a:rPr lang="en-US" dirty="0" smtClean="0"/>
              <a:t>Start name server and connect to remote host server</a:t>
            </a:r>
          </a:p>
          <a:p>
            <a:r>
              <a:rPr lang="en-US" dirty="0" err="1" smtClean="0"/>
              <a:t>lssvc:list</a:t>
            </a:r>
            <a:r>
              <a:rPr lang="en-US" dirty="0" smtClean="0"/>
              <a:t> all services</a:t>
            </a:r>
          </a:p>
          <a:p>
            <a:pPr lvl="1"/>
            <a:r>
              <a:rPr lang="en-US" dirty="0" smtClean="0"/>
              <a:t>&gt; </a:t>
            </a:r>
            <a:r>
              <a:rPr lang="en-US" dirty="0" err="1" smtClean="0"/>
              <a:t>lssvc</a:t>
            </a:r>
            <a:endParaRPr lang="en-US" dirty="0"/>
          </a:p>
          <a:p>
            <a:pPr lvl="2"/>
            <a:r>
              <a:rPr lang="en-US" dirty="0" smtClean="0"/>
              <a:t>List all services in </a:t>
            </a:r>
            <a:r>
              <a:rPr lang="en-US" dirty="0" err="1" smtClean="0"/>
              <a:t>FDBus</a:t>
            </a:r>
            <a:endParaRPr lang="en-US" dirty="0" smtClean="0"/>
          </a:p>
          <a:p>
            <a:pPr lvl="1"/>
            <a:r>
              <a:rPr lang="en-US" dirty="0" smtClean="0"/>
              <a:t>&gt; </a:t>
            </a:r>
            <a:r>
              <a:rPr lang="en-US" dirty="0" err="1" smtClean="0"/>
              <a:t>lssvc</a:t>
            </a:r>
            <a:r>
              <a:rPr lang="en-US" dirty="0" smtClean="0"/>
              <a:t> –f</a:t>
            </a:r>
          </a:p>
          <a:p>
            <a:pPr lvl="2"/>
            <a:r>
              <a:rPr lang="en-US" dirty="0" smtClean="0"/>
              <a:t>List all services and keep monitoring</a:t>
            </a:r>
            <a:endParaRPr lang="en-US" dirty="0"/>
          </a:p>
        </p:txBody>
      </p:sp>
    </p:spTree>
    <p:extLst>
      <p:ext uri="{BB962C8B-B14F-4D97-AF65-F5344CB8AC3E}">
        <p14:creationId xmlns:p14="http://schemas.microsoft.com/office/powerpoint/2010/main" val="2229927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Logging</a:t>
            </a:r>
            <a:endParaRPr lang="zh-CN" altLang="en-US" dirty="0"/>
          </a:p>
        </p:txBody>
      </p:sp>
    </p:spTree>
    <p:extLst>
      <p:ext uri="{BB962C8B-B14F-4D97-AF65-F5344CB8AC3E}">
        <p14:creationId xmlns:p14="http://schemas.microsoft.com/office/powerpoint/2010/main" val="2538624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a:t>
            </a:r>
            <a:r>
              <a:rPr lang="zh-CN" altLang="en-US" dirty="0" smtClean="0"/>
              <a:t>系统</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Log</a:t>
            </a:r>
            <a:r>
              <a:rPr lang="zh-CN" altLang="en-US" dirty="0" smtClean="0"/>
              <a:t>系统可以抓取</a:t>
            </a:r>
            <a:r>
              <a:rPr lang="en-US" altLang="zh-CN" dirty="0" err="1" smtClean="0"/>
              <a:t>FDBus</a:t>
            </a:r>
            <a:r>
              <a:rPr lang="zh-CN" altLang="en-US" dirty="0" smtClean="0"/>
              <a:t>上所有消息，包括本主机和所有联网的主机</a:t>
            </a:r>
            <a:endParaRPr lang="en-US" altLang="zh-CN" dirty="0" smtClean="0"/>
          </a:p>
          <a:p>
            <a:r>
              <a:rPr lang="en-US" altLang="zh-CN" dirty="0" smtClean="0"/>
              <a:t>Log</a:t>
            </a:r>
            <a:r>
              <a:rPr lang="zh-CN" altLang="en-US" dirty="0" smtClean="0"/>
              <a:t>系统同时还支持调试</a:t>
            </a:r>
            <a:r>
              <a:rPr lang="en-US" altLang="zh-CN" dirty="0" smtClean="0"/>
              <a:t>Log</a:t>
            </a:r>
            <a:r>
              <a:rPr lang="zh-CN" altLang="en-US" dirty="0" smtClean="0"/>
              <a:t>输出</a:t>
            </a:r>
            <a:endParaRPr lang="en-US" altLang="zh-CN" dirty="0" smtClean="0"/>
          </a:p>
          <a:p>
            <a:r>
              <a:rPr lang="en-US" altLang="zh-CN" dirty="0" smtClean="0"/>
              <a:t>Log</a:t>
            </a:r>
            <a:r>
              <a:rPr lang="zh-CN" altLang="en-US" dirty="0" smtClean="0"/>
              <a:t>系统也基于</a:t>
            </a:r>
            <a:r>
              <a:rPr lang="en-US" altLang="zh-CN" dirty="0" err="1" smtClean="0"/>
              <a:t>FDBus</a:t>
            </a:r>
            <a:r>
              <a:rPr lang="zh-CN" altLang="en-US" dirty="0" smtClean="0"/>
              <a:t>实现：所有</a:t>
            </a:r>
            <a:r>
              <a:rPr lang="en-US" altLang="zh-CN" dirty="0" smtClean="0"/>
              <a:t>Client/Server</a:t>
            </a:r>
            <a:r>
              <a:rPr lang="zh-CN" altLang="en-US" dirty="0" smtClean="0"/>
              <a:t>都内置</a:t>
            </a:r>
            <a:r>
              <a:rPr lang="en-US" altLang="zh-CN" dirty="0" err="1" smtClean="0"/>
              <a:t>LogClient</a:t>
            </a:r>
            <a:r>
              <a:rPr lang="zh-CN" altLang="en-US" dirty="0" smtClean="0"/>
              <a:t>，同时</a:t>
            </a:r>
            <a:r>
              <a:rPr lang="zh-CN" altLang="en-US" dirty="0"/>
              <a:t>启动</a:t>
            </a:r>
            <a:r>
              <a:rPr lang="en-US" altLang="zh-CN" dirty="0" err="1" smtClean="0"/>
              <a:t>LogServer</a:t>
            </a:r>
            <a:r>
              <a:rPr lang="zh-CN" altLang="en-US" dirty="0" smtClean="0"/>
              <a:t>。</a:t>
            </a:r>
            <a:r>
              <a:rPr lang="en-US" altLang="zh-CN" dirty="0" err="1" smtClean="0"/>
              <a:t>LogClient</a:t>
            </a:r>
            <a:r>
              <a:rPr lang="zh-CN" altLang="en-US" dirty="0" smtClean="0"/>
              <a:t>把</a:t>
            </a:r>
            <a:r>
              <a:rPr lang="en-US" altLang="zh-CN" dirty="0" err="1" smtClean="0"/>
              <a:t>FDBus</a:t>
            </a:r>
            <a:r>
              <a:rPr lang="zh-CN" altLang="en-US" dirty="0" smtClean="0"/>
              <a:t>消息和调试消息发给</a:t>
            </a:r>
            <a:r>
              <a:rPr lang="en-US" altLang="zh-CN" dirty="0" err="1" smtClean="0"/>
              <a:t>LogServer</a:t>
            </a:r>
            <a:r>
              <a:rPr lang="zh-CN" altLang="en-US" dirty="0" smtClean="0"/>
              <a:t>。</a:t>
            </a:r>
            <a:endParaRPr lang="en-US" altLang="zh-CN" dirty="0" smtClean="0"/>
          </a:p>
          <a:p>
            <a:r>
              <a:rPr lang="en-US" altLang="zh-CN" dirty="0" err="1" smtClean="0"/>
              <a:t>LogServer</a:t>
            </a:r>
            <a:r>
              <a:rPr lang="zh-CN" altLang="en-US" dirty="0" smtClean="0"/>
              <a:t>可以把收集到的</a:t>
            </a:r>
            <a:r>
              <a:rPr lang="en-US" altLang="zh-CN" dirty="0" smtClean="0"/>
              <a:t>Log</a:t>
            </a:r>
            <a:r>
              <a:rPr lang="zh-CN" altLang="en-US" dirty="0" smtClean="0"/>
              <a:t>打印在终端上。也可以启动</a:t>
            </a:r>
            <a:r>
              <a:rPr lang="en-US" altLang="zh-CN" dirty="0" err="1" smtClean="0"/>
              <a:t>LogViewer</a:t>
            </a:r>
            <a:r>
              <a:rPr lang="zh-CN" altLang="en-US" dirty="0" smtClean="0"/>
              <a:t>连接到</a:t>
            </a:r>
            <a:r>
              <a:rPr lang="en-US" altLang="zh-CN" dirty="0" err="1" smtClean="0"/>
              <a:t>LogServer</a:t>
            </a:r>
            <a:r>
              <a:rPr lang="zh-CN" altLang="en-US" dirty="0" smtClean="0"/>
              <a:t>上来查看</a:t>
            </a:r>
            <a:r>
              <a:rPr lang="en-US" altLang="zh-CN" dirty="0" smtClean="0"/>
              <a:t>Log</a:t>
            </a:r>
          </a:p>
        </p:txBody>
      </p:sp>
    </p:spTree>
    <p:extLst>
      <p:ext uri="{BB962C8B-B14F-4D97-AF65-F5344CB8AC3E}">
        <p14:creationId xmlns:p14="http://schemas.microsoft.com/office/powerpoint/2010/main" val="4237641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r>
              <a:rPr lang="zh-CN" altLang="en-US" dirty="0" smtClean="0"/>
              <a:t>系统</a:t>
            </a:r>
            <a:endParaRPr lang="en-US" dirty="0"/>
          </a:p>
        </p:txBody>
      </p:sp>
      <p:sp>
        <p:nvSpPr>
          <p:cNvPr id="4" name="Rounded Rectangle 3"/>
          <p:cNvSpPr/>
          <p:nvPr/>
        </p:nvSpPr>
        <p:spPr>
          <a:xfrm>
            <a:off x="745232" y="1655400"/>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Client</a:t>
            </a:r>
            <a:endParaRPr lang="en-US" dirty="0"/>
          </a:p>
        </p:txBody>
      </p:sp>
      <p:sp>
        <p:nvSpPr>
          <p:cNvPr id="6" name="Rounded Rectangle 5"/>
          <p:cNvSpPr/>
          <p:nvPr/>
        </p:nvSpPr>
        <p:spPr>
          <a:xfrm>
            <a:off x="925252" y="2087448"/>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7" name="Rounded Rectangle 6"/>
          <p:cNvSpPr/>
          <p:nvPr/>
        </p:nvSpPr>
        <p:spPr>
          <a:xfrm>
            <a:off x="745232" y="2879536"/>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Server</a:t>
            </a:r>
            <a:endParaRPr lang="en-US" dirty="0"/>
          </a:p>
        </p:txBody>
      </p:sp>
      <p:sp>
        <p:nvSpPr>
          <p:cNvPr id="8" name="Rounded Rectangle 7"/>
          <p:cNvSpPr/>
          <p:nvPr/>
        </p:nvSpPr>
        <p:spPr>
          <a:xfrm>
            <a:off x="925252" y="3311584"/>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9" name="Rounded Rectangle 8"/>
          <p:cNvSpPr/>
          <p:nvPr/>
        </p:nvSpPr>
        <p:spPr>
          <a:xfrm>
            <a:off x="745232" y="4103672"/>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Server</a:t>
            </a:r>
            <a:endParaRPr lang="en-US" dirty="0"/>
          </a:p>
        </p:txBody>
      </p:sp>
      <p:sp>
        <p:nvSpPr>
          <p:cNvPr id="10" name="Rounded Rectangle 9"/>
          <p:cNvSpPr/>
          <p:nvPr/>
        </p:nvSpPr>
        <p:spPr>
          <a:xfrm>
            <a:off x="925252" y="4535720"/>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11" name="Rounded Rectangle 10"/>
          <p:cNvSpPr/>
          <p:nvPr/>
        </p:nvSpPr>
        <p:spPr>
          <a:xfrm>
            <a:off x="3265512" y="3023552"/>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LogServer</a:t>
            </a:r>
            <a:endParaRPr lang="en-US" dirty="0"/>
          </a:p>
        </p:txBody>
      </p:sp>
      <p:sp>
        <p:nvSpPr>
          <p:cNvPr id="13" name="Rounded Rectangle 12"/>
          <p:cNvSpPr/>
          <p:nvPr/>
        </p:nvSpPr>
        <p:spPr>
          <a:xfrm>
            <a:off x="5569768" y="2242264"/>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LogViewer</a:t>
            </a:r>
            <a:endParaRPr lang="en-US" dirty="0"/>
          </a:p>
        </p:txBody>
      </p:sp>
      <p:sp>
        <p:nvSpPr>
          <p:cNvPr id="14" name="Rounded Rectangle 13"/>
          <p:cNvSpPr/>
          <p:nvPr/>
        </p:nvSpPr>
        <p:spPr>
          <a:xfrm>
            <a:off x="5569768" y="3784394"/>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LogViewer</a:t>
            </a:r>
            <a:endParaRPr lang="en-US" dirty="0"/>
          </a:p>
        </p:txBody>
      </p:sp>
      <p:cxnSp>
        <p:nvCxnSpPr>
          <p:cNvPr id="16" name="Straight Arrow Connector 15"/>
          <p:cNvCxnSpPr>
            <a:stCxn id="6" idx="3"/>
            <a:endCxn id="11" idx="1"/>
          </p:cNvCxnSpPr>
          <p:nvPr/>
        </p:nvCxnSpPr>
        <p:spPr>
          <a:xfrm>
            <a:off x="2077380" y="2339476"/>
            <a:ext cx="1188132" cy="1224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11" idx="1"/>
          </p:cNvCxnSpPr>
          <p:nvPr/>
        </p:nvCxnSpPr>
        <p:spPr>
          <a:xfrm>
            <a:off x="2077380" y="3563612"/>
            <a:ext cx="11881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1" idx="1"/>
          </p:cNvCxnSpPr>
          <p:nvPr/>
        </p:nvCxnSpPr>
        <p:spPr>
          <a:xfrm flipV="1">
            <a:off x="2077380" y="3563612"/>
            <a:ext cx="1188132" cy="1224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3" idx="1"/>
          </p:cNvCxnSpPr>
          <p:nvPr/>
        </p:nvCxnSpPr>
        <p:spPr>
          <a:xfrm flipV="1">
            <a:off x="4777680" y="2782324"/>
            <a:ext cx="792088" cy="781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4" idx="1"/>
          </p:cNvCxnSpPr>
          <p:nvPr/>
        </p:nvCxnSpPr>
        <p:spPr>
          <a:xfrm>
            <a:off x="4777680" y="3563612"/>
            <a:ext cx="792088" cy="76084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p:cNvCxnSpPr>
          <p:nvPr/>
        </p:nvCxnSpPr>
        <p:spPr>
          <a:xfrm>
            <a:off x="4021596" y="4103672"/>
            <a:ext cx="0" cy="1080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65512" y="5219908"/>
            <a:ext cx="1800200" cy="369332"/>
          </a:xfrm>
          <a:prstGeom prst="rect">
            <a:avLst/>
          </a:prstGeom>
          <a:noFill/>
        </p:spPr>
        <p:txBody>
          <a:bodyPr wrap="square" rtlCol="0">
            <a:spAutoFit/>
          </a:bodyPr>
          <a:lstStyle/>
          <a:p>
            <a:r>
              <a:rPr lang="en-US" altLang="zh-CN" dirty="0" smtClean="0"/>
              <a:t>Print to screen</a:t>
            </a:r>
            <a:endParaRPr lang="zh-CN" altLang="en-US" dirty="0"/>
          </a:p>
        </p:txBody>
      </p:sp>
      <p:sp>
        <p:nvSpPr>
          <p:cNvPr id="33" name="TextBox 32"/>
          <p:cNvSpPr txBox="1"/>
          <p:nvPr/>
        </p:nvSpPr>
        <p:spPr>
          <a:xfrm>
            <a:off x="7874024" y="2459158"/>
            <a:ext cx="946448" cy="646331"/>
          </a:xfrm>
          <a:prstGeom prst="rect">
            <a:avLst/>
          </a:prstGeom>
          <a:noFill/>
        </p:spPr>
        <p:txBody>
          <a:bodyPr wrap="square" rtlCol="0">
            <a:spAutoFit/>
          </a:bodyPr>
          <a:lstStyle/>
          <a:p>
            <a:r>
              <a:rPr lang="en-US" altLang="zh-CN" dirty="0" smtClean="0"/>
              <a:t>Print to screen</a:t>
            </a:r>
            <a:endParaRPr lang="zh-CN" altLang="en-US" dirty="0"/>
          </a:p>
        </p:txBody>
      </p:sp>
      <p:cxnSp>
        <p:nvCxnSpPr>
          <p:cNvPr id="34" name="Straight Arrow Connector 33"/>
          <p:cNvCxnSpPr>
            <a:stCxn id="13" idx="3"/>
          </p:cNvCxnSpPr>
          <p:nvPr/>
        </p:nvCxnSpPr>
        <p:spPr>
          <a:xfrm>
            <a:off x="7081936" y="2782324"/>
            <a:ext cx="79208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81936" y="4324454"/>
            <a:ext cx="79208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74024" y="3959656"/>
            <a:ext cx="946448" cy="646331"/>
          </a:xfrm>
          <a:prstGeom prst="rect">
            <a:avLst/>
          </a:prstGeom>
          <a:noFill/>
        </p:spPr>
        <p:txBody>
          <a:bodyPr wrap="square" rtlCol="0">
            <a:spAutoFit/>
          </a:bodyPr>
          <a:lstStyle/>
          <a:p>
            <a:r>
              <a:rPr lang="en-US" altLang="zh-CN" dirty="0" smtClean="0"/>
              <a:t>Print to screen</a:t>
            </a:r>
            <a:endParaRPr lang="zh-CN" altLang="en-US" dirty="0"/>
          </a:p>
        </p:txBody>
      </p:sp>
    </p:spTree>
    <p:extLst>
      <p:ext uri="{BB962C8B-B14F-4D97-AF65-F5344CB8AC3E}">
        <p14:creationId xmlns:p14="http://schemas.microsoft.com/office/powerpoint/2010/main" val="7053577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endParaRPr lang="en-US" dirty="0"/>
          </a:p>
        </p:txBody>
      </p:sp>
      <p:sp>
        <p:nvSpPr>
          <p:cNvPr id="3" name="Content Placeholder 2"/>
          <p:cNvSpPr>
            <a:spLocks noGrp="1"/>
          </p:cNvSpPr>
          <p:nvPr>
            <p:ph idx="1"/>
          </p:nvPr>
        </p:nvSpPr>
        <p:spPr/>
        <p:txBody>
          <a:bodyPr>
            <a:normAutofit/>
          </a:bodyPr>
          <a:lstStyle/>
          <a:p>
            <a:r>
              <a:rPr lang="zh-CN" altLang="en-US" dirty="0" smtClean="0"/>
              <a:t>优先级（从低到高）：</a:t>
            </a:r>
            <a:endParaRPr lang="en-US" altLang="zh-CN" dirty="0" smtClean="0"/>
          </a:p>
          <a:p>
            <a:pPr lvl="1"/>
            <a:r>
              <a:rPr lang="en-US" altLang="zh-CN" dirty="0" smtClean="0"/>
              <a:t>Debug</a:t>
            </a:r>
          </a:p>
          <a:p>
            <a:pPr lvl="1"/>
            <a:r>
              <a:rPr lang="en-US" altLang="zh-CN" dirty="0" smtClean="0"/>
              <a:t>Info</a:t>
            </a:r>
          </a:p>
          <a:p>
            <a:pPr lvl="1"/>
            <a:r>
              <a:rPr lang="en-US" altLang="zh-CN" dirty="0" smtClean="0"/>
              <a:t>Warning</a:t>
            </a:r>
          </a:p>
          <a:p>
            <a:pPr lvl="1"/>
            <a:r>
              <a:rPr lang="en-US" altLang="zh-CN" dirty="0" smtClean="0"/>
              <a:t>Error</a:t>
            </a:r>
          </a:p>
          <a:p>
            <a:pPr lvl="1"/>
            <a:r>
              <a:rPr lang="en-US" altLang="zh-CN" dirty="0" smtClean="0"/>
              <a:t>Fatal</a:t>
            </a:r>
          </a:p>
          <a:p>
            <a:r>
              <a:rPr lang="zh-CN" altLang="en-US" dirty="0" smtClean="0"/>
              <a:t>输出时</a:t>
            </a:r>
            <a:r>
              <a:rPr lang="en-US" altLang="zh-CN" dirty="0" err="1" smtClean="0"/>
              <a:t>LogServer</a:t>
            </a:r>
            <a:r>
              <a:rPr lang="zh-CN" altLang="en-US" dirty="0" smtClean="0"/>
              <a:t>可以设置不同的优先级等级；级别低的不输出</a:t>
            </a:r>
            <a:endParaRPr lang="en-US" altLang="zh-CN" dirty="0" smtClean="0"/>
          </a:p>
        </p:txBody>
      </p:sp>
    </p:spTree>
    <p:extLst>
      <p:ext uri="{BB962C8B-B14F-4D97-AF65-F5344CB8AC3E}">
        <p14:creationId xmlns:p14="http://schemas.microsoft.com/office/powerpoint/2010/main" val="3595144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r>
              <a:rPr lang="en-US" altLang="zh-CN" dirty="0" smtClean="0"/>
              <a:t>API – </a:t>
            </a:r>
            <a:r>
              <a:rPr lang="zh-CN" altLang="en-US" dirty="0"/>
              <a:t>带</a:t>
            </a:r>
            <a:r>
              <a:rPr lang="en-US" altLang="zh-CN" dirty="0" smtClean="0"/>
              <a:t>tag</a:t>
            </a:r>
            <a:r>
              <a:rPr lang="zh-CN" altLang="en-US" dirty="0" smtClean="0"/>
              <a:t>版本</a:t>
            </a:r>
            <a:endParaRPr lang="en-US" dirty="0"/>
          </a:p>
        </p:txBody>
      </p:sp>
      <p:sp>
        <p:nvSpPr>
          <p:cNvPr id="3" name="Content Placeholder 2"/>
          <p:cNvSpPr>
            <a:spLocks noGrp="1"/>
          </p:cNvSpPr>
          <p:nvPr>
            <p:ph idx="1"/>
          </p:nvPr>
        </p:nvSpPr>
        <p:spPr/>
        <p:txBody>
          <a:bodyPr>
            <a:normAutofit/>
          </a:bodyPr>
          <a:lstStyle/>
          <a:p>
            <a:r>
              <a:rPr lang="en-US" altLang="zh-CN" dirty="0" smtClean="0"/>
              <a:t>FDB_TLOG_D(tag, format, param1, param2…)</a:t>
            </a:r>
            <a:r>
              <a:rPr lang="zh-CN" altLang="en-US" dirty="0" smtClean="0"/>
              <a:t>：输出调试级别的</a:t>
            </a:r>
            <a:r>
              <a:rPr lang="en-US" altLang="zh-CN" dirty="0" smtClean="0"/>
              <a:t>Log</a:t>
            </a:r>
            <a:r>
              <a:rPr lang="zh-CN" altLang="en-US" dirty="0" smtClean="0"/>
              <a:t>。</a:t>
            </a:r>
            <a:r>
              <a:rPr lang="en-US" altLang="zh-CN" dirty="0" smtClean="0"/>
              <a:t>Tag</a:t>
            </a:r>
            <a:r>
              <a:rPr lang="zh-CN" altLang="en-US" dirty="0" smtClean="0"/>
              <a:t>通常代表模块名；</a:t>
            </a:r>
            <a:r>
              <a:rPr lang="en-US" altLang="zh-CN" dirty="0" smtClean="0"/>
              <a:t>Format, param1, param2…</a:t>
            </a:r>
            <a:r>
              <a:rPr lang="zh-CN" altLang="en-US" dirty="0" smtClean="0"/>
              <a:t>格式与</a:t>
            </a:r>
            <a:r>
              <a:rPr lang="en-US" altLang="zh-CN" dirty="0" err="1" smtClean="0"/>
              <a:t>printf</a:t>
            </a:r>
            <a:r>
              <a:rPr lang="en-US" altLang="zh-CN" dirty="0" smtClean="0"/>
              <a:t>()</a:t>
            </a:r>
            <a:r>
              <a:rPr lang="zh-CN" altLang="en-US" dirty="0" smtClean="0"/>
              <a:t>相同。</a:t>
            </a:r>
            <a:endParaRPr lang="en-US" altLang="zh-CN" dirty="0" smtClean="0"/>
          </a:p>
          <a:p>
            <a:r>
              <a:rPr lang="zh-CN" altLang="en-US" dirty="0" smtClean="0"/>
              <a:t>对于不同等级分别提供以下方法：</a:t>
            </a:r>
            <a:endParaRPr lang="en-US" altLang="zh-CN" dirty="0" smtClean="0"/>
          </a:p>
          <a:p>
            <a:pPr lvl="1"/>
            <a:r>
              <a:rPr lang="en-US" altLang="zh-CN" dirty="0" smtClean="0"/>
              <a:t>FDB_TLOG_I – </a:t>
            </a:r>
            <a:r>
              <a:rPr lang="zh-CN" altLang="en-US" dirty="0" smtClean="0"/>
              <a:t>输出</a:t>
            </a:r>
            <a:r>
              <a:rPr lang="en-US" altLang="zh-CN" dirty="0" smtClean="0"/>
              <a:t>info</a:t>
            </a:r>
            <a:r>
              <a:rPr lang="zh-CN" altLang="en-US" dirty="0" smtClean="0"/>
              <a:t>等级的</a:t>
            </a:r>
            <a:r>
              <a:rPr lang="en-US" altLang="zh-CN" dirty="0" smtClean="0"/>
              <a:t>log</a:t>
            </a:r>
          </a:p>
          <a:p>
            <a:pPr lvl="1"/>
            <a:r>
              <a:rPr lang="en-US" altLang="zh-CN" dirty="0" smtClean="0"/>
              <a:t>FDB_TLOG_W </a:t>
            </a:r>
            <a:r>
              <a:rPr lang="en-US" altLang="zh-CN" dirty="0"/>
              <a:t>– </a:t>
            </a:r>
            <a:r>
              <a:rPr lang="zh-CN" altLang="en-US" dirty="0" smtClean="0"/>
              <a:t>输出</a:t>
            </a:r>
            <a:r>
              <a:rPr lang="en-US" altLang="zh-CN" dirty="0" smtClean="0"/>
              <a:t>warning</a:t>
            </a:r>
            <a:r>
              <a:rPr lang="zh-CN" altLang="en-US" dirty="0" smtClean="0"/>
              <a:t>等级</a:t>
            </a:r>
            <a:r>
              <a:rPr lang="zh-CN" altLang="en-US" dirty="0"/>
              <a:t>的</a:t>
            </a:r>
            <a:r>
              <a:rPr lang="en-US" altLang="zh-CN" dirty="0"/>
              <a:t>log</a:t>
            </a:r>
          </a:p>
          <a:p>
            <a:pPr lvl="1"/>
            <a:r>
              <a:rPr lang="en-US" altLang="zh-CN" dirty="0" smtClean="0"/>
              <a:t>FDB_TLOG_E </a:t>
            </a:r>
            <a:r>
              <a:rPr lang="en-US" altLang="zh-CN" dirty="0"/>
              <a:t>– </a:t>
            </a:r>
            <a:r>
              <a:rPr lang="zh-CN" altLang="en-US" dirty="0" smtClean="0"/>
              <a:t>输出</a:t>
            </a:r>
            <a:r>
              <a:rPr lang="en-US" altLang="zh-CN" dirty="0" smtClean="0"/>
              <a:t>error</a:t>
            </a:r>
            <a:r>
              <a:rPr lang="zh-CN" altLang="en-US" dirty="0" smtClean="0"/>
              <a:t>等级</a:t>
            </a:r>
            <a:r>
              <a:rPr lang="zh-CN" altLang="en-US" dirty="0"/>
              <a:t>的</a:t>
            </a:r>
            <a:r>
              <a:rPr lang="en-US" altLang="zh-CN" dirty="0"/>
              <a:t>log</a:t>
            </a:r>
          </a:p>
          <a:p>
            <a:pPr lvl="1"/>
            <a:r>
              <a:rPr lang="en-US" altLang="zh-CN" dirty="0" smtClean="0"/>
              <a:t>FDB_TLOG_F </a:t>
            </a:r>
            <a:r>
              <a:rPr lang="en-US" altLang="zh-CN" dirty="0"/>
              <a:t>– </a:t>
            </a:r>
            <a:r>
              <a:rPr lang="zh-CN" altLang="en-US" dirty="0" smtClean="0"/>
              <a:t>输出</a:t>
            </a:r>
            <a:r>
              <a:rPr lang="en-US" altLang="zh-CN" dirty="0" smtClean="0"/>
              <a:t>fatal</a:t>
            </a:r>
            <a:r>
              <a:rPr lang="zh-CN" altLang="en-US" dirty="0" smtClean="0"/>
              <a:t>等级</a:t>
            </a:r>
            <a:r>
              <a:rPr lang="zh-CN" altLang="en-US" dirty="0"/>
              <a:t>的</a:t>
            </a:r>
            <a:r>
              <a:rPr lang="en-US" altLang="zh-CN" dirty="0" smtClean="0"/>
              <a:t>log</a:t>
            </a:r>
            <a:endParaRPr lang="en-US" altLang="zh-CN" dirty="0"/>
          </a:p>
        </p:txBody>
      </p:sp>
    </p:spTree>
    <p:extLst>
      <p:ext uri="{BB962C8B-B14F-4D97-AF65-F5344CB8AC3E}">
        <p14:creationId xmlns:p14="http://schemas.microsoft.com/office/powerpoint/2010/main" val="829671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r>
              <a:rPr lang="en-US" altLang="zh-CN" dirty="0" smtClean="0"/>
              <a:t>API – </a:t>
            </a:r>
            <a:r>
              <a:rPr lang="zh-CN" altLang="en-US" dirty="0" smtClean="0"/>
              <a:t>无</a:t>
            </a:r>
            <a:r>
              <a:rPr lang="en-US" altLang="zh-CN" dirty="0" smtClean="0"/>
              <a:t>tag</a:t>
            </a:r>
            <a:r>
              <a:rPr lang="zh-CN" altLang="en-US" dirty="0" smtClean="0"/>
              <a:t>版本</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在文件里使用如下方式定义无</a:t>
            </a:r>
            <a:r>
              <a:rPr lang="en-US" altLang="zh-CN" dirty="0" smtClean="0"/>
              <a:t>tag</a:t>
            </a:r>
            <a:r>
              <a:rPr lang="zh-CN" altLang="en-US" dirty="0" smtClean="0"/>
              <a:t>版本：</a:t>
            </a:r>
            <a:endParaRPr lang="en-US" altLang="zh-CN" dirty="0" smtClean="0"/>
          </a:p>
          <a:p>
            <a:pPr marL="400050" lvl="1" indent="0">
              <a:buNone/>
            </a:pPr>
            <a:r>
              <a:rPr lang="en-US" altLang="zh-CN" b="1" i="1" dirty="0"/>
              <a:t>#define _FDB_LOG_TAG_ </a:t>
            </a:r>
            <a:r>
              <a:rPr lang="en-US" altLang="zh-CN" b="1" i="1" dirty="0" smtClean="0"/>
              <a:t>“</a:t>
            </a:r>
            <a:r>
              <a:rPr lang="en-US" altLang="zh-CN" b="1" i="1" dirty="0" err="1" smtClean="0"/>
              <a:t>my_tag</a:t>
            </a:r>
            <a:r>
              <a:rPr lang="en-US" altLang="zh-CN" b="1" i="1" dirty="0" smtClean="0"/>
              <a:t>"</a:t>
            </a:r>
            <a:endParaRPr lang="en-US" altLang="zh-CN" b="1" i="1" dirty="0"/>
          </a:p>
          <a:p>
            <a:pPr marL="400050" lvl="1" indent="0">
              <a:buNone/>
            </a:pPr>
            <a:r>
              <a:rPr lang="en-US" altLang="zh-CN" b="1" i="1" dirty="0"/>
              <a:t>#include &lt;</a:t>
            </a:r>
            <a:r>
              <a:rPr lang="en-US" altLang="zh-CN" b="1" i="1" dirty="0" err="1"/>
              <a:t>common_base</a:t>
            </a:r>
            <a:r>
              <a:rPr lang="en-US" altLang="zh-CN" b="1" i="1" dirty="0"/>
              <a:t>/</a:t>
            </a:r>
            <a:r>
              <a:rPr lang="en-US" altLang="zh-CN" b="1" i="1" dirty="0" err="1"/>
              <a:t>fdb_log_trace.h</a:t>
            </a:r>
            <a:r>
              <a:rPr lang="en-US" altLang="zh-CN" b="1" i="1" dirty="0"/>
              <a:t>&gt;</a:t>
            </a:r>
          </a:p>
          <a:p>
            <a:r>
              <a:rPr lang="zh-CN" altLang="en-US" dirty="0" smtClean="0"/>
              <a:t>以后就可以使用</a:t>
            </a:r>
            <a:r>
              <a:rPr lang="en-US" altLang="zh-CN" dirty="0" smtClean="0"/>
              <a:t>FDB_LOG_D(format, param1, param2…)</a:t>
            </a:r>
            <a:r>
              <a:rPr lang="zh-CN" altLang="en-US" dirty="0" smtClean="0"/>
              <a:t>：输出调试级别的</a:t>
            </a:r>
            <a:r>
              <a:rPr lang="en-US" altLang="zh-CN" dirty="0" smtClean="0"/>
              <a:t>Log</a:t>
            </a:r>
            <a:r>
              <a:rPr lang="zh-CN" altLang="en-US" dirty="0" smtClean="0"/>
              <a:t>。</a:t>
            </a:r>
            <a:r>
              <a:rPr lang="en-US" altLang="zh-CN" dirty="0" smtClean="0"/>
              <a:t>Format, param1, param2…</a:t>
            </a:r>
            <a:r>
              <a:rPr lang="zh-CN" altLang="en-US" dirty="0" smtClean="0"/>
              <a:t>格式与</a:t>
            </a:r>
            <a:r>
              <a:rPr lang="en-US" altLang="zh-CN" dirty="0" err="1" smtClean="0"/>
              <a:t>printf</a:t>
            </a:r>
            <a:r>
              <a:rPr lang="en-US" altLang="zh-CN" dirty="0" smtClean="0"/>
              <a:t>()</a:t>
            </a:r>
            <a:r>
              <a:rPr lang="zh-CN" altLang="en-US" dirty="0" smtClean="0"/>
              <a:t>相同。</a:t>
            </a:r>
            <a:r>
              <a:rPr lang="en-US" altLang="zh-CN" dirty="0" smtClean="0"/>
              <a:t>Tag</a:t>
            </a:r>
            <a:r>
              <a:rPr lang="zh-CN" altLang="en-US" dirty="0" smtClean="0"/>
              <a:t>使用的就是</a:t>
            </a:r>
            <a:r>
              <a:rPr lang="en-US" altLang="zh-CN" b="1" i="1" dirty="0"/>
              <a:t>_FDB_LOG_TAG</a:t>
            </a:r>
            <a:r>
              <a:rPr lang="en-US" altLang="zh-CN" b="1" i="1" dirty="0" smtClean="0"/>
              <a:t>_</a:t>
            </a:r>
            <a:r>
              <a:rPr lang="zh-CN" altLang="en-US" b="1" i="1" dirty="0" smtClean="0"/>
              <a:t>。</a:t>
            </a:r>
            <a:endParaRPr lang="en-US" altLang="zh-CN" dirty="0" smtClean="0"/>
          </a:p>
          <a:p>
            <a:r>
              <a:rPr lang="zh-CN" altLang="en-US" dirty="0" smtClean="0"/>
              <a:t>对于不同等级分别提供以下方法：</a:t>
            </a:r>
            <a:endParaRPr lang="en-US" altLang="zh-CN" dirty="0" smtClean="0"/>
          </a:p>
          <a:p>
            <a:pPr lvl="1"/>
            <a:r>
              <a:rPr lang="en-US" altLang="zh-CN" dirty="0" smtClean="0"/>
              <a:t>FDB_LOG_I – </a:t>
            </a:r>
            <a:r>
              <a:rPr lang="zh-CN" altLang="en-US" dirty="0" smtClean="0"/>
              <a:t>输出</a:t>
            </a:r>
            <a:r>
              <a:rPr lang="en-US" altLang="zh-CN" dirty="0" smtClean="0"/>
              <a:t>info</a:t>
            </a:r>
            <a:r>
              <a:rPr lang="zh-CN" altLang="en-US" dirty="0" smtClean="0"/>
              <a:t>等级的</a:t>
            </a:r>
            <a:r>
              <a:rPr lang="en-US" altLang="zh-CN" dirty="0" smtClean="0"/>
              <a:t>log</a:t>
            </a:r>
          </a:p>
          <a:p>
            <a:pPr lvl="1"/>
            <a:r>
              <a:rPr lang="en-US" altLang="zh-CN" dirty="0" smtClean="0"/>
              <a:t>FDB_LOG_W </a:t>
            </a:r>
            <a:r>
              <a:rPr lang="en-US" altLang="zh-CN" dirty="0"/>
              <a:t>– </a:t>
            </a:r>
            <a:r>
              <a:rPr lang="zh-CN" altLang="en-US" dirty="0" smtClean="0"/>
              <a:t>输出</a:t>
            </a:r>
            <a:r>
              <a:rPr lang="en-US" altLang="zh-CN" dirty="0" smtClean="0"/>
              <a:t>warning</a:t>
            </a:r>
            <a:r>
              <a:rPr lang="zh-CN" altLang="en-US" dirty="0" smtClean="0"/>
              <a:t>等级</a:t>
            </a:r>
            <a:r>
              <a:rPr lang="zh-CN" altLang="en-US" dirty="0"/>
              <a:t>的</a:t>
            </a:r>
            <a:r>
              <a:rPr lang="en-US" altLang="zh-CN" dirty="0"/>
              <a:t>log</a:t>
            </a:r>
          </a:p>
          <a:p>
            <a:pPr lvl="1"/>
            <a:r>
              <a:rPr lang="en-US" altLang="zh-CN" dirty="0" smtClean="0"/>
              <a:t>FDB_LOG_E </a:t>
            </a:r>
            <a:r>
              <a:rPr lang="en-US" altLang="zh-CN" dirty="0"/>
              <a:t>– </a:t>
            </a:r>
            <a:r>
              <a:rPr lang="zh-CN" altLang="en-US" dirty="0" smtClean="0"/>
              <a:t>输出</a:t>
            </a:r>
            <a:r>
              <a:rPr lang="en-US" altLang="zh-CN" dirty="0" smtClean="0"/>
              <a:t>error</a:t>
            </a:r>
            <a:r>
              <a:rPr lang="zh-CN" altLang="en-US" dirty="0" smtClean="0"/>
              <a:t>等级</a:t>
            </a:r>
            <a:r>
              <a:rPr lang="zh-CN" altLang="en-US" dirty="0"/>
              <a:t>的</a:t>
            </a:r>
            <a:r>
              <a:rPr lang="en-US" altLang="zh-CN" dirty="0"/>
              <a:t>log</a:t>
            </a:r>
          </a:p>
          <a:p>
            <a:pPr lvl="1"/>
            <a:r>
              <a:rPr lang="en-US" altLang="zh-CN" dirty="0" smtClean="0"/>
              <a:t>FDB_LOG_F </a:t>
            </a:r>
            <a:r>
              <a:rPr lang="en-US" altLang="zh-CN" dirty="0"/>
              <a:t>– </a:t>
            </a:r>
            <a:r>
              <a:rPr lang="zh-CN" altLang="en-US" dirty="0" smtClean="0"/>
              <a:t>输出</a:t>
            </a:r>
            <a:r>
              <a:rPr lang="en-US" altLang="zh-CN" dirty="0" smtClean="0"/>
              <a:t>fatal</a:t>
            </a:r>
            <a:r>
              <a:rPr lang="zh-CN" altLang="en-US" dirty="0" smtClean="0"/>
              <a:t>等级</a:t>
            </a:r>
            <a:r>
              <a:rPr lang="zh-CN" altLang="en-US" dirty="0"/>
              <a:t>的</a:t>
            </a:r>
            <a:r>
              <a:rPr lang="en-US" altLang="zh-CN" dirty="0" smtClean="0"/>
              <a:t>log</a:t>
            </a:r>
            <a:endParaRPr lang="en-US" altLang="zh-CN" dirty="0"/>
          </a:p>
        </p:txBody>
      </p:sp>
    </p:spTree>
    <p:extLst>
      <p:ext uri="{BB962C8B-B14F-4D97-AF65-F5344CB8AC3E}">
        <p14:creationId xmlns:p14="http://schemas.microsoft.com/office/powerpoint/2010/main" val="3772308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LogServer</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系统里只能存在一个</a:t>
            </a:r>
            <a:r>
              <a:rPr lang="en-US" altLang="zh-CN" dirty="0" err="1" smtClean="0"/>
              <a:t>LogServer</a:t>
            </a:r>
            <a:r>
              <a:rPr lang="zh-CN" altLang="en-US" dirty="0" smtClean="0"/>
              <a:t>，启动方式为：</a:t>
            </a:r>
            <a:r>
              <a:rPr lang="en-US" altLang="zh-CN" dirty="0" err="1" smtClean="0"/>
              <a:t>logsvc</a:t>
            </a:r>
            <a:r>
              <a:rPr lang="en-US" altLang="zh-CN" dirty="0" smtClean="0"/>
              <a:t> [options]</a:t>
            </a:r>
          </a:p>
          <a:p>
            <a:r>
              <a:rPr lang="en-US" altLang="zh-CN" dirty="0" err="1" smtClean="0"/>
              <a:t>FDBus</a:t>
            </a:r>
            <a:r>
              <a:rPr lang="en-US" altLang="zh-CN" dirty="0" smtClean="0"/>
              <a:t> Log</a:t>
            </a:r>
            <a:r>
              <a:rPr lang="zh-CN" altLang="en-US" dirty="0" smtClean="0"/>
              <a:t>选项</a:t>
            </a:r>
            <a:r>
              <a:rPr lang="en-US" altLang="zh-CN" dirty="0" smtClean="0"/>
              <a:t>:</a:t>
            </a:r>
          </a:p>
          <a:p>
            <a:pPr lvl="1"/>
            <a:r>
              <a:rPr lang="en-US" altLang="zh-CN" dirty="0" smtClean="0"/>
              <a:t>-q – </a:t>
            </a:r>
            <a:r>
              <a:rPr lang="zh-CN" altLang="en-US" dirty="0" smtClean="0"/>
              <a:t>禁止输出</a:t>
            </a:r>
            <a:r>
              <a:rPr lang="en-US" altLang="zh-CN" dirty="0" err="1" smtClean="0"/>
              <a:t>FDBus</a:t>
            </a:r>
            <a:r>
              <a:rPr lang="zh-CN" altLang="en-US" dirty="0" smtClean="0"/>
              <a:t>的</a:t>
            </a:r>
            <a:r>
              <a:rPr lang="en-US" altLang="zh-CN" dirty="0" smtClean="0"/>
              <a:t>request</a:t>
            </a:r>
            <a:r>
              <a:rPr lang="zh-CN" altLang="en-US" dirty="0" smtClean="0"/>
              <a:t>类型消息</a:t>
            </a:r>
            <a:endParaRPr lang="en-US" altLang="zh-CN" dirty="0" smtClean="0"/>
          </a:p>
          <a:p>
            <a:pPr lvl="1"/>
            <a:r>
              <a:rPr lang="en-US" altLang="zh-CN" dirty="0" smtClean="0"/>
              <a:t>-p – </a:t>
            </a:r>
            <a:r>
              <a:rPr lang="zh-CN" altLang="en-US" dirty="0" smtClean="0"/>
              <a:t>禁止输出</a:t>
            </a:r>
            <a:r>
              <a:rPr lang="en-US" altLang="zh-CN" dirty="0" err="1" smtClean="0"/>
              <a:t>FDBus</a:t>
            </a:r>
            <a:r>
              <a:rPr lang="zh-CN" altLang="en-US" dirty="0" smtClean="0"/>
              <a:t>的</a:t>
            </a:r>
            <a:r>
              <a:rPr lang="en-US" altLang="zh-CN" dirty="0" smtClean="0"/>
              <a:t>reply</a:t>
            </a:r>
            <a:r>
              <a:rPr lang="zh-CN" altLang="en-US" dirty="0" smtClean="0"/>
              <a:t>类型消息</a:t>
            </a:r>
            <a:endParaRPr lang="en-US" altLang="zh-CN" dirty="0" smtClean="0"/>
          </a:p>
          <a:p>
            <a:pPr lvl="1"/>
            <a:r>
              <a:rPr lang="en-US" altLang="zh-CN" dirty="0" smtClean="0"/>
              <a:t>-b – </a:t>
            </a:r>
            <a:r>
              <a:rPr lang="zh-CN" altLang="en-US" dirty="0" smtClean="0"/>
              <a:t>禁止输出</a:t>
            </a:r>
            <a:r>
              <a:rPr lang="en-US" altLang="zh-CN" dirty="0" err="1" smtClean="0"/>
              <a:t>FDBus</a:t>
            </a:r>
            <a:r>
              <a:rPr lang="zh-CN" altLang="en-US" dirty="0" smtClean="0"/>
              <a:t>的</a:t>
            </a:r>
            <a:r>
              <a:rPr lang="en-US" altLang="zh-CN" dirty="0" smtClean="0"/>
              <a:t>broadcast</a:t>
            </a:r>
            <a:r>
              <a:rPr lang="zh-CN" altLang="en-US" dirty="0" smtClean="0"/>
              <a:t>类型消息</a:t>
            </a:r>
            <a:endParaRPr lang="en-US" altLang="zh-CN" dirty="0" smtClean="0"/>
          </a:p>
          <a:p>
            <a:pPr lvl="1"/>
            <a:r>
              <a:rPr lang="en-US" altLang="zh-CN" dirty="0" smtClean="0"/>
              <a:t>-s – </a:t>
            </a:r>
            <a:r>
              <a:rPr lang="zh-CN" altLang="en-US" dirty="0" smtClean="0"/>
              <a:t>禁止输出</a:t>
            </a:r>
            <a:r>
              <a:rPr lang="en-US" altLang="zh-CN" dirty="0" err="1" smtClean="0"/>
              <a:t>FDBus</a:t>
            </a:r>
            <a:r>
              <a:rPr lang="zh-CN" altLang="en-US" dirty="0" smtClean="0"/>
              <a:t>的</a:t>
            </a:r>
            <a:r>
              <a:rPr lang="en-US" altLang="zh-CN" dirty="0" smtClean="0"/>
              <a:t>subscribe</a:t>
            </a:r>
            <a:r>
              <a:rPr lang="zh-CN" altLang="en-US" dirty="0" smtClean="0"/>
              <a:t>类型消息</a:t>
            </a:r>
            <a:endParaRPr lang="en-US" altLang="zh-CN" dirty="0" smtClean="0"/>
          </a:p>
          <a:p>
            <a:pPr lvl="1"/>
            <a:r>
              <a:rPr lang="en-US" altLang="zh-CN" dirty="0" smtClean="0"/>
              <a:t>-f – </a:t>
            </a:r>
            <a:r>
              <a:rPr lang="zh-CN" altLang="en-US" dirty="0" smtClean="0"/>
              <a:t>禁止输出所有</a:t>
            </a:r>
            <a:r>
              <a:rPr lang="en-US" altLang="zh-CN" dirty="0" err="1" smtClean="0"/>
              <a:t>FDBus</a:t>
            </a:r>
            <a:r>
              <a:rPr lang="zh-CN" altLang="en-US" dirty="0" smtClean="0"/>
              <a:t>消息</a:t>
            </a:r>
            <a:endParaRPr lang="en-US" altLang="zh-CN" dirty="0" smtClean="0"/>
          </a:p>
          <a:p>
            <a:pPr lvl="1"/>
            <a:r>
              <a:rPr lang="en-US" altLang="zh-CN" dirty="0" smtClean="0"/>
              <a:t>-o – </a:t>
            </a:r>
            <a:r>
              <a:rPr lang="zh-CN" altLang="en-US" dirty="0" smtClean="0"/>
              <a:t>禁止输出到终端上（可以通过</a:t>
            </a:r>
            <a:r>
              <a:rPr lang="en-US" altLang="zh-CN" dirty="0" err="1" smtClean="0"/>
              <a:t>LogView</a:t>
            </a:r>
            <a:r>
              <a:rPr lang="zh-CN" altLang="en-US" dirty="0" smtClean="0"/>
              <a:t>查看）</a:t>
            </a:r>
            <a:endParaRPr lang="en-US" altLang="zh-CN" dirty="0" smtClean="0"/>
          </a:p>
          <a:p>
            <a:pPr lvl="1"/>
            <a:r>
              <a:rPr lang="en-US" altLang="zh-CN" dirty="0" smtClean="0"/>
              <a:t>-c – </a:t>
            </a:r>
            <a:r>
              <a:rPr lang="zh-CN" altLang="en-US" dirty="0" smtClean="0"/>
              <a:t>如果消息是</a:t>
            </a:r>
            <a:r>
              <a:rPr lang="en-US" altLang="zh-CN" dirty="0" smtClean="0"/>
              <a:t>raw data</a:t>
            </a:r>
            <a:r>
              <a:rPr lang="zh-CN" altLang="en-US" dirty="0" smtClean="0"/>
              <a:t>，控制</a:t>
            </a:r>
            <a:r>
              <a:rPr lang="en-US" altLang="zh-CN" dirty="0" smtClean="0"/>
              <a:t>raw data</a:t>
            </a:r>
            <a:r>
              <a:rPr lang="zh-CN" altLang="en-US" dirty="0" smtClean="0"/>
              <a:t>最大输出长度</a:t>
            </a:r>
            <a:endParaRPr lang="en-US" altLang="zh-CN" dirty="0" smtClean="0"/>
          </a:p>
          <a:p>
            <a:pPr lvl="1"/>
            <a:r>
              <a:rPr lang="en-US" altLang="zh-CN" dirty="0" smtClean="0"/>
              <a:t>-e ep1,ep2… – </a:t>
            </a:r>
            <a:r>
              <a:rPr lang="zh-CN" altLang="en-US" dirty="0" smtClean="0"/>
              <a:t>选择只输出指定</a:t>
            </a:r>
            <a:r>
              <a:rPr lang="en-US" altLang="zh-CN" dirty="0" smtClean="0"/>
              <a:t>endpoint</a:t>
            </a:r>
            <a:r>
              <a:rPr lang="zh-CN" altLang="en-US" dirty="0" smtClean="0"/>
              <a:t>的</a:t>
            </a:r>
            <a:r>
              <a:rPr lang="en-US" altLang="zh-CN" dirty="0" err="1" smtClean="0"/>
              <a:t>FDBus</a:t>
            </a:r>
            <a:r>
              <a:rPr lang="zh-CN" altLang="en-US" dirty="0" smtClean="0"/>
              <a:t>消息</a:t>
            </a:r>
            <a:endParaRPr lang="en-US" altLang="zh-CN" dirty="0" smtClean="0"/>
          </a:p>
          <a:p>
            <a:pPr lvl="1"/>
            <a:r>
              <a:rPr lang="en-US" altLang="zh-CN" dirty="0" smtClean="0"/>
              <a:t>-m host1,host2… – </a:t>
            </a:r>
            <a:r>
              <a:rPr lang="zh-CN" altLang="en-US" dirty="0" smtClean="0"/>
              <a:t>选择只输出指定主机的</a:t>
            </a:r>
            <a:r>
              <a:rPr lang="en-US" altLang="zh-CN" dirty="0" err="1" smtClean="0"/>
              <a:t>FDBus</a:t>
            </a:r>
            <a:r>
              <a:rPr lang="zh-CN" altLang="en-US" dirty="0" smtClean="0"/>
              <a:t>消息</a:t>
            </a:r>
            <a:endParaRPr lang="en-US" altLang="zh-CN" dirty="0" smtClean="0"/>
          </a:p>
          <a:p>
            <a:endParaRPr lang="en-US" altLang="zh-CN" dirty="0" smtClean="0"/>
          </a:p>
        </p:txBody>
      </p:sp>
    </p:spTree>
    <p:extLst>
      <p:ext uri="{BB962C8B-B14F-4D97-AF65-F5344CB8AC3E}">
        <p14:creationId xmlns:p14="http://schemas.microsoft.com/office/powerpoint/2010/main" val="398526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基础平台组件</a:t>
            </a:r>
            <a:endParaRPr lang="zh-CN" altLang="en-US" dirty="0"/>
          </a:p>
        </p:txBody>
      </p:sp>
      <p:sp>
        <p:nvSpPr>
          <p:cNvPr id="5" name="内容占位符 4"/>
          <p:cNvSpPr>
            <a:spLocks noGrp="1"/>
          </p:cNvSpPr>
          <p:nvPr>
            <p:ph idx="1"/>
          </p:nvPr>
        </p:nvSpPr>
        <p:spPr>
          <a:xfrm>
            <a:off x="457200" y="1600200"/>
            <a:ext cx="8229600" cy="4925144"/>
          </a:xfrm>
        </p:spPr>
        <p:txBody>
          <a:bodyPr>
            <a:normAutofit fontScale="85000" lnSpcReduction="20000"/>
          </a:bodyPr>
          <a:lstStyle/>
          <a:p>
            <a:r>
              <a:rPr lang="zh-CN" altLang="en-US" dirty="0" smtClean="0"/>
              <a:t>平台抽象层包含了实现</a:t>
            </a:r>
            <a:r>
              <a:rPr lang="en-US" altLang="zh-CN" dirty="0" err="1" smtClean="0"/>
              <a:t>FDBus</a:t>
            </a:r>
            <a:r>
              <a:rPr lang="zh-CN" altLang="en-US" dirty="0" smtClean="0"/>
              <a:t>所需要的跟平台相关的</a:t>
            </a:r>
            <a:r>
              <a:rPr lang="en-US" altLang="zh-CN" dirty="0" smtClean="0"/>
              <a:t>API</a:t>
            </a:r>
            <a:r>
              <a:rPr lang="zh-CN" altLang="en-US" dirty="0" smtClean="0"/>
              <a:t>。这些</a:t>
            </a:r>
            <a:r>
              <a:rPr lang="en-US" altLang="zh-CN" dirty="0" smtClean="0"/>
              <a:t>API</a:t>
            </a:r>
            <a:r>
              <a:rPr lang="zh-CN" altLang="en-US" dirty="0" smtClean="0"/>
              <a:t>既可以被</a:t>
            </a:r>
            <a:r>
              <a:rPr lang="en-US" altLang="zh-CN" dirty="0" err="1" smtClean="0"/>
              <a:t>FDBus</a:t>
            </a:r>
            <a:r>
              <a:rPr lang="zh-CN" altLang="en-US" dirty="0" smtClean="0"/>
              <a:t>本身使用，也可以用于开发跨平台的应用。</a:t>
            </a:r>
            <a:endParaRPr lang="en-US" altLang="zh-CN" dirty="0" smtClean="0"/>
          </a:p>
          <a:p>
            <a:r>
              <a:rPr lang="zh-CN" altLang="en-US" dirty="0" smtClean="0"/>
              <a:t>基础平台组件包括：</a:t>
            </a:r>
            <a:endParaRPr lang="en-US" altLang="zh-CN" dirty="0" smtClean="0"/>
          </a:p>
          <a:p>
            <a:pPr lvl="1"/>
            <a:r>
              <a:rPr lang="en-US" altLang="zh-CN" dirty="0" smtClean="0"/>
              <a:t>Thread (</a:t>
            </a:r>
            <a:r>
              <a:rPr lang="en-US" altLang="zh-CN" dirty="0" err="1" smtClean="0"/>
              <a:t>CBaseThread.h</a:t>
            </a:r>
            <a:r>
              <a:rPr lang="en-US" altLang="zh-CN" dirty="0" smtClean="0"/>
              <a:t>)</a:t>
            </a:r>
          </a:p>
          <a:p>
            <a:pPr lvl="1"/>
            <a:r>
              <a:rPr lang="en-US" altLang="zh-CN" dirty="0" err="1" smtClean="0"/>
              <a:t>Mutex</a:t>
            </a:r>
            <a:r>
              <a:rPr lang="en-US" altLang="zh-CN" dirty="0" smtClean="0"/>
              <a:t> </a:t>
            </a:r>
            <a:r>
              <a:rPr lang="en-US" altLang="zh-CN" dirty="0"/>
              <a:t> and </a:t>
            </a:r>
            <a:r>
              <a:rPr lang="en-US" altLang="zh-CN" dirty="0" smtClean="0"/>
              <a:t>Auto lock </a:t>
            </a:r>
            <a:r>
              <a:rPr lang="en-US" altLang="zh-CN" dirty="0"/>
              <a:t>(</a:t>
            </a:r>
            <a:r>
              <a:rPr lang="en-US" altLang="zh-CN" dirty="0" err="1" smtClean="0"/>
              <a:t>CBaseMutexLock.h</a:t>
            </a:r>
            <a:r>
              <a:rPr lang="en-US" altLang="zh-CN" dirty="0" smtClean="0"/>
              <a:t>)</a:t>
            </a:r>
          </a:p>
          <a:p>
            <a:pPr lvl="1"/>
            <a:r>
              <a:rPr lang="en-US" altLang="zh-CN" dirty="0" smtClean="0"/>
              <a:t>Semaphore (</a:t>
            </a:r>
            <a:r>
              <a:rPr lang="en-US" altLang="zh-CN" dirty="0" err="1" smtClean="0"/>
              <a:t>CBaseSemaphore.h</a:t>
            </a:r>
            <a:r>
              <a:rPr lang="en-US" altLang="zh-CN" dirty="0" smtClean="0"/>
              <a:t>)</a:t>
            </a:r>
          </a:p>
          <a:p>
            <a:pPr lvl="1"/>
            <a:r>
              <a:rPr lang="en-US" altLang="zh-CN" dirty="0" smtClean="0"/>
              <a:t>Pipe (</a:t>
            </a:r>
            <a:r>
              <a:rPr lang="en-US" altLang="zh-CN" dirty="0" err="1" smtClean="0"/>
              <a:t>CBasePipe.h</a:t>
            </a:r>
            <a:r>
              <a:rPr lang="en-US" altLang="zh-CN" dirty="0" smtClean="0"/>
              <a:t>)</a:t>
            </a:r>
          </a:p>
          <a:p>
            <a:pPr lvl="1"/>
            <a:r>
              <a:rPr lang="en-US" altLang="zh-CN" dirty="0" smtClean="0"/>
              <a:t>Socket (</a:t>
            </a:r>
            <a:r>
              <a:rPr lang="en-US" altLang="zh-CN" dirty="0" err="1" smtClean="0"/>
              <a:t>CBaseSocketFactory.h</a:t>
            </a:r>
            <a:r>
              <a:rPr lang="en-US" altLang="zh-CN" dirty="0" smtClean="0"/>
              <a:t>/</a:t>
            </a:r>
            <a:r>
              <a:rPr lang="en-US" altLang="zh-CN" dirty="0" err="1" smtClean="0"/>
              <a:t>CSocketImp.h</a:t>
            </a:r>
            <a:r>
              <a:rPr lang="en-US" altLang="zh-CN" dirty="0" smtClean="0"/>
              <a:t>)</a:t>
            </a:r>
          </a:p>
          <a:p>
            <a:pPr lvl="1"/>
            <a:r>
              <a:rPr lang="en-US" altLang="zh-CN" dirty="0" smtClean="0"/>
              <a:t>Event Loop (</a:t>
            </a:r>
            <a:r>
              <a:rPr lang="en-US" altLang="zh-CN" dirty="0" err="1" smtClean="0"/>
              <a:t>CbaseEventLoop.h</a:t>
            </a:r>
            <a:r>
              <a:rPr lang="en-US" altLang="zh-CN" dirty="0" smtClean="0"/>
              <a:t>/</a:t>
            </a:r>
            <a:r>
              <a:rPr lang="en-US" altLang="zh-CN" dirty="0" err="1" smtClean="0"/>
              <a:t>CFdEventLoop.h</a:t>
            </a:r>
            <a:r>
              <a:rPr lang="en-US" altLang="zh-CN" dirty="0" smtClean="0"/>
              <a:t>)</a:t>
            </a:r>
          </a:p>
          <a:p>
            <a:pPr lvl="1"/>
            <a:r>
              <a:rPr lang="zh-CN" altLang="en-US" dirty="0" smtClean="0"/>
              <a:t>其它系统无关</a:t>
            </a:r>
            <a:r>
              <a:rPr lang="en-US" altLang="zh-CN" dirty="0" smtClean="0"/>
              <a:t>API (</a:t>
            </a:r>
            <a:r>
              <a:rPr lang="en-US" altLang="zh-CN" dirty="0" err="1" smtClean="0"/>
              <a:t>CBaseSysDep.h</a:t>
            </a:r>
            <a:r>
              <a:rPr lang="en-US" altLang="zh-CN" dirty="0" smtClean="0"/>
              <a:t>)</a:t>
            </a:r>
          </a:p>
          <a:p>
            <a:r>
              <a:rPr lang="zh-CN" altLang="en-US" dirty="0" smtClean="0"/>
              <a:t>基础平台组件是实现整个</a:t>
            </a:r>
            <a:r>
              <a:rPr lang="en-US" altLang="zh-CN" dirty="0" err="1" smtClean="0"/>
              <a:t>FDBus</a:t>
            </a:r>
            <a:r>
              <a:rPr lang="zh-CN" altLang="en-US" dirty="0" smtClean="0"/>
              <a:t>的基础</a:t>
            </a:r>
            <a:endParaRPr lang="en-US" altLang="zh-CN" dirty="0" smtClean="0"/>
          </a:p>
          <a:p>
            <a:r>
              <a:rPr lang="zh-CN" altLang="en-US" dirty="0" smtClean="0"/>
              <a:t>目前基础平台组件支持</a:t>
            </a:r>
            <a:r>
              <a:rPr lang="en-US" altLang="zh-CN" dirty="0" smtClean="0"/>
              <a:t>QNX</a:t>
            </a:r>
            <a:r>
              <a:rPr lang="zh-CN" altLang="en-US" dirty="0" smtClean="0"/>
              <a:t>，</a:t>
            </a:r>
            <a:r>
              <a:rPr lang="en-US" altLang="zh-CN" dirty="0" smtClean="0"/>
              <a:t>Windows</a:t>
            </a:r>
            <a:r>
              <a:rPr lang="zh-CN" altLang="en-US" dirty="0" smtClean="0"/>
              <a:t>和</a:t>
            </a:r>
            <a:r>
              <a:rPr lang="en-US" altLang="zh-CN" dirty="0" smtClean="0"/>
              <a:t>Linux</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LogServer</a:t>
            </a:r>
            <a:endParaRPr lang="en-US" dirty="0"/>
          </a:p>
        </p:txBody>
      </p:sp>
      <p:sp>
        <p:nvSpPr>
          <p:cNvPr id="3" name="Content Placeholder 2"/>
          <p:cNvSpPr>
            <a:spLocks noGrp="1"/>
          </p:cNvSpPr>
          <p:nvPr>
            <p:ph idx="1"/>
          </p:nvPr>
        </p:nvSpPr>
        <p:spPr/>
        <p:txBody>
          <a:bodyPr>
            <a:normAutofit/>
          </a:bodyPr>
          <a:lstStyle/>
          <a:p>
            <a:r>
              <a:rPr lang="zh-CN" altLang="en-US" dirty="0" smtClean="0"/>
              <a:t>调试</a:t>
            </a:r>
            <a:r>
              <a:rPr lang="en-US" altLang="zh-CN" dirty="0" smtClean="0"/>
              <a:t> Log</a:t>
            </a:r>
            <a:r>
              <a:rPr lang="zh-CN" altLang="en-US" dirty="0" smtClean="0"/>
              <a:t>选项</a:t>
            </a:r>
            <a:r>
              <a:rPr lang="en-US" altLang="zh-CN" dirty="0" smtClean="0"/>
              <a:t>:</a:t>
            </a:r>
          </a:p>
          <a:p>
            <a:pPr lvl="1"/>
            <a:r>
              <a:rPr lang="en-US" altLang="zh-CN" dirty="0" smtClean="0"/>
              <a:t>-l level – </a:t>
            </a:r>
            <a:r>
              <a:rPr lang="zh-CN" altLang="en-US" dirty="0" smtClean="0"/>
              <a:t>设置调试</a:t>
            </a:r>
            <a:r>
              <a:rPr lang="en-US" altLang="zh-CN" dirty="0" smtClean="0"/>
              <a:t>Log</a:t>
            </a:r>
            <a:r>
              <a:rPr lang="zh-CN" altLang="en-US" dirty="0" smtClean="0"/>
              <a:t>的输出等级，取值为</a:t>
            </a:r>
            <a:r>
              <a:rPr lang="en-US" altLang="zh-CN" dirty="0"/>
              <a:t>0-verbose 1-debug 2-info 3-warning 4-error 5-fatal</a:t>
            </a:r>
            <a:endParaRPr lang="en-US" altLang="zh-CN" dirty="0" smtClean="0"/>
          </a:p>
          <a:p>
            <a:pPr lvl="1"/>
            <a:r>
              <a:rPr lang="en-US" altLang="zh-CN" dirty="0" smtClean="0"/>
              <a:t>-d – </a:t>
            </a:r>
            <a:r>
              <a:rPr lang="zh-CN" altLang="en-US" dirty="0" smtClean="0"/>
              <a:t>禁止输出调试</a:t>
            </a:r>
            <a:r>
              <a:rPr lang="en-US" altLang="zh-CN" dirty="0" smtClean="0"/>
              <a:t>Log</a:t>
            </a:r>
          </a:p>
          <a:p>
            <a:pPr lvl="1"/>
            <a:r>
              <a:rPr lang="en-US" altLang="zh-CN" dirty="0" smtClean="0"/>
              <a:t>-t tag1,tag2… – </a:t>
            </a:r>
            <a:r>
              <a:rPr lang="zh-CN" altLang="en-US" dirty="0" smtClean="0"/>
              <a:t>仅输出指定</a:t>
            </a:r>
            <a:r>
              <a:rPr lang="en-US" altLang="zh-CN" dirty="0" smtClean="0"/>
              <a:t>tag</a:t>
            </a:r>
            <a:r>
              <a:rPr lang="zh-CN" altLang="en-US" dirty="0" smtClean="0"/>
              <a:t>的调试</a:t>
            </a:r>
            <a:r>
              <a:rPr lang="en-US" altLang="zh-CN" dirty="0" smtClean="0"/>
              <a:t>log</a:t>
            </a:r>
          </a:p>
          <a:p>
            <a:pPr lvl="1"/>
            <a:r>
              <a:rPr lang="en-US" altLang="zh-CN" dirty="0" smtClean="0"/>
              <a:t>-M [host1,host2…] – </a:t>
            </a:r>
            <a:r>
              <a:rPr lang="zh-CN" altLang="en-US" dirty="0" smtClean="0"/>
              <a:t>选择只输出指定主机的调试</a:t>
            </a:r>
            <a:r>
              <a:rPr lang="en-US" altLang="zh-CN" dirty="0" smtClean="0"/>
              <a:t>Log</a:t>
            </a:r>
          </a:p>
          <a:p>
            <a:endParaRPr lang="en-US" altLang="zh-CN" dirty="0" smtClean="0"/>
          </a:p>
        </p:txBody>
      </p:sp>
    </p:spTree>
    <p:extLst>
      <p:ext uri="{BB962C8B-B14F-4D97-AF65-F5344CB8AC3E}">
        <p14:creationId xmlns:p14="http://schemas.microsoft.com/office/powerpoint/2010/main" val="1438635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endParaRPr lang="en-US" dirty="0"/>
          </a:p>
        </p:txBody>
      </p:sp>
      <p:sp>
        <p:nvSpPr>
          <p:cNvPr id="3" name="Content Placeholder 2"/>
          <p:cNvSpPr>
            <a:spLocks noGrp="1"/>
          </p:cNvSpPr>
          <p:nvPr>
            <p:ph idx="1"/>
          </p:nvPr>
        </p:nvSpPr>
        <p:spPr/>
        <p:txBody>
          <a:bodyPr/>
          <a:lstStyle/>
          <a:p>
            <a:r>
              <a:rPr lang="zh-CN" altLang="en-US" dirty="0" smtClean="0"/>
              <a:t>系统里可以存在多个输出内容完全相同的</a:t>
            </a:r>
            <a:r>
              <a:rPr lang="en-US" altLang="zh-CN" dirty="0" err="1" smtClean="0"/>
              <a:t>LogViewer</a:t>
            </a:r>
            <a:r>
              <a:rPr lang="zh-CN" altLang="en-US" dirty="0" smtClean="0"/>
              <a:t>，启动方式为：</a:t>
            </a:r>
            <a:r>
              <a:rPr lang="en-US" dirty="0" err="1" smtClean="0"/>
              <a:t>logclt</a:t>
            </a:r>
            <a:r>
              <a:rPr lang="en-US" dirty="0" smtClean="0"/>
              <a:t> [options]</a:t>
            </a:r>
          </a:p>
          <a:p>
            <a:pPr lvl="1"/>
            <a:r>
              <a:rPr lang="en-US" dirty="0" err="1" smtClean="0"/>
              <a:t>logclt</a:t>
            </a:r>
            <a:r>
              <a:rPr lang="en-US" dirty="0" smtClean="0"/>
              <a:t> –n [options] – </a:t>
            </a:r>
            <a:r>
              <a:rPr lang="zh-CN" altLang="en-US" dirty="0" smtClean="0"/>
              <a:t>配置</a:t>
            </a:r>
            <a:r>
              <a:rPr lang="en-US" altLang="zh-CN" dirty="0" err="1" smtClean="0"/>
              <a:t>LogServer</a:t>
            </a:r>
            <a:r>
              <a:rPr lang="zh-CN" altLang="en-US" dirty="0" smtClean="0"/>
              <a:t>。配置选项</a:t>
            </a:r>
            <a:r>
              <a:rPr lang="en-US" altLang="zh-CN" dirty="0" smtClean="0"/>
              <a:t>options</a:t>
            </a:r>
            <a:r>
              <a:rPr lang="zh-CN" altLang="en-US" dirty="0" smtClean="0"/>
              <a:t>和</a:t>
            </a:r>
            <a:r>
              <a:rPr lang="en-US" altLang="zh-CN" dirty="0" err="1" smtClean="0"/>
              <a:t>LogServer</a:t>
            </a:r>
            <a:r>
              <a:rPr lang="zh-CN" altLang="en-US" dirty="0" smtClean="0"/>
              <a:t>的启动选项相同</a:t>
            </a:r>
            <a:endParaRPr lang="en-US" altLang="zh-CN" dirty="0" smtClean="0"/>
          </a:p>
          <a:p>
            <a:pPr lvl="1"/>
            <a:r>
              <a:rPr lang="en-US" dirty="0" err="1" smtClean="0"/>
              <a:t>logclt</a:t>
            </a:r>
            <a:r>
              <a:rPr lang="en-US" dirty="0" smtClean="0"/>
              <a:t> – </a:t>
            </a:r>
            <a:r>
              <a:rPr lang="zh-CN" altLang="en-US" dirty="0" smtClean="0"/>
              <a:t>启动</a:t>
            </a:r>
            <a:r>
              <a:rPr lang="en-US" altLang="zh-CN" dirty="0" err="1" smtClean="0"/>
              <a:t>LogViewer</a:t>
            </a:r>
            <a:r>
              <a:rPr lang="zh-CN" altLang="en-US" dirty="0" smtClean="0"/>
              <a:t>并把输出打印在</a:t>
            </a:r>
            <a:r>
              <a:rPr lang="en-US" altLang="zh-CN" dirty="0" err="1" smtClean="0"/>
              <a:t>stdout</a:t>
            </a:r>
            <a:r>
              <a:rPr lang="zh-CN" altLang="en-US" dirty="0" smtClean="0"/>
              <a:t>（终端上）</a:t>
            </a:r>
            <a:endParaRPr lang="en-US" dirty="0"/>
          </a:p>
        </p:txBody>
      </p:sp>
    </p:spTree>
    <p:extLst>
      <p:ext uri="{BB962C8B-B14F-4D97-AF65-F5344CB8AC3E}">
        <p14:creationId xmlns:p14="http://schemas.microsoft.com/office/powerpoint/2010/main" val="144791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附录</a:t>
            </a:r>
            <a:endParaRPr lang="zh-CN" altLang="en-US" dirty="0"/>
          </a:p>
        </p:txBody>
      </p:sp>
    </p:spTree>
    <p:extLst>
      <p:ext uri="{BB962C8B-B14F-4D97-AF65-F5344CB8AC3E}">
        <p14:creationId xmlns:p14="http://schemas.microsoft.com/office/powerpoint/2010/main" val="1988218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Protobuf</a:t>
            </a:r>
            <a:r>
              <a:rPr lang="en-US" dirty="0" smtClean="0"/>
              <a:t> reference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055683330"/>
              </p:ext>
            </p:extLst>
          </p:nvPr>
        </p:nvGraphicFramePr>
        <p:xfrm>
          <a:off x="4114800" y="1844824"/>
          <a:ext cx="914400" cy="806450"/>
        </p:xfrm>
        <a:graphic>
          <a:graphicData uri="http://schemas.openxmlformats.org/presentationml/2006/ole">
            <mc:AlternateContent xmlns:mc="http://schemas.openxmlformats.org/markup-compatibility/2006">
              <mc:Choice xmlns:v="urn:schemas-microsoft-com:vml" Requires="v">
                <p:oleObj spid="_x0000_s1061" name="Acrobat Document" showAsIcon="1" r:id="rId3" imgW="914400" imgH="806400" progId="AcroExch.Document.DC">
                  <p:embed/>
                </p:oleObj>
              </mc:Choice>
              <mc:Fallback>
                <p:oleObj name="Acrobat Document" showAsIcon="1" r:id="rId3" imgW="914400" imgH="806400" progId="AcroExch.Document.DC">
                  <p:embed/>
                  <p:pic>
                    <p:nvPicPr>
                      <p:cNvPr id="0" name=""/>
                      <p:cNvPicPr/>
                      <p:nvPr/>
                    </p:nvPicPr>
                    <p:blipFill>
                      <a:blip r:embed="rId4"/>
                      <a:stretch>
                        <a:fillRect/>
                      </a:stretch>
                    </p:blipFill>
                    <p:spPr>
                      <a:xfrm>
                        <a:off x="4114800" y="1844824"/>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70888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Brief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82863394"/>
              </p:ext>
            </p:extLst>
          </p:nvPr>
        </p:nvGraphicFramePr>
        <p:xfrm>
          <a:off x="4114800" y="3025775"/>
          <a:ext cx="914400" cy="806450"/>
        </p:xfrm>
        <a:graphic>
          <a:graphicData uri="http://schemas.openxmlformats.org/presentationml/2006/ole">
            <mc:AlternateContent xmlns:mc="http://schemas.openxmlformats.org/markup-compatibility/2006">
              <mc:Choice xmlns:v="urn:schemas-microsoft-com:vml" Requires="v">
                <p:oleObj spid="_x0000_s2083" name="Worksheet" showAsIcon="1" r:id="rId3" imgW="914400" imgH="806400" progId="Excel.Sheet.12">
                  <p:embed/>
                </p:oleObj>
              </mc:Choice>
              <mc:Fallback>
                <p:oleObj name="Worksheet" showAsIcon="1" r:id="rId3" imgW="914400" imgH="806400" progId="Excel.Sheet.12">
                  <p:embed/>
                  <p:pic>
                    <p:nvPicPr>
                      <p:cNvPr id="0" name=""/>
                      <p:cNvPicPr/>
                      <p:nvPr/>
                    </p:nvPicPr>
                    <p:blipFill>
                      <a:blip r:embed="rId4"/>
                      <a:stretch>
                        <a:fillRect/>
                      </a:stretch>
                    </p:blipFill>
                    <p:spPr>
                      <a:xfrm>
                        <a:off x="4114800" y="3025775"/>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30355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 - </a:t>
            </a:r>
            <a:r>
              <a:rPr lang="en-US" altLang="zh-CN" dirty="0" err="1" smtClean="0"/>
              <a:t>CBaseThread</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创建，退出线程以及设置线程属性</a:t>
            </a:r>
            <a:endParaRPr lang="en-US" altLang="zh-CN" dirty="0" smtClean="0"/>
          </a:p>
          <a:p>
            <a:r>
              <a:rPr lang="zh-CN" altLang="en-US" dirty="0" smtClean="0"/>
              <a:t>类</a:t>
            </a:r>
            <a:r>
              <a:rPr lang="en-US" altLang="zh-CN" dirty="0" err="1" smtClean="0"/>
              <a:t>CBaseThread</a:t>
            </a:r>
            <a:r>
              <a:rPr lang="zh-CN" altLang="en-US" dirty="0" smtClean="0"/>
              <a:t> </a:t>
            </a:r>
            <a:r>
              <a:rPr lang="en-US" altLang="zh-CN" dirty="0" smtClean="0"/>
              <a:t>API</a:t>
            </a:r>
            <a:r>
              <a:rPr lang="zh-CN" altLang="en-US" dirty="0" smtClean="0"/>
              <a:t> </a:t>
            </a:r>
            <a:r>
              <a:rPr lang="en-US" altLang="zh-CN" dirty="0" smtClean="0"/>
              <a:t>– </a:t>
            </a:r>
            <a:r>
              <a:rPr lang="zh-CN" altLang="en-US" dirty="0" smtClean="0"/>
              <a:t>供外部调用</a:t>
            </a:r>
            <a:endParaRPr lang="en-US" altLang="zh-CN" dirty="0" smtClean="0"/>
          </a:p>
          <a:p>
            <a:pPr lvl="1"/>
            <a:r>
              <a:rPr lang="en-US" altLang="zh-CN" dirty="0" err="1" smtClean="0"/>
              <a:t>CBaseThread</a:t>
            </a:r>
            <a:r>
              <a:rPr lang="en-US" altLang="zh-CN" dirty="0" smtClean="0"/>
              <a:t>()</a:t>
            </a:r>
            <a:r>
              <a:rPr lang="zh-CN" altLang="en-US" dirty="0" smtClean="0"/>
              <a:t>：创建线程实例；此时线程并未启动</a:t>
            </a:r>
            <a:endParaRPr lang="en-US" altLang="zh-CN" dirty="0" smtClean="0"/>
          </a:p>
          <a:p>
            <a:pPr lvl="1"/>
            <a:r>
              <a:rPr lang="en-US" altLang="zh-CN" dirty="0" smtClean="0"/>
              <a:t>start(</a:t>
            </a:r>
            <a:r>
              <a:rPr lang="en-US" altLang="zh-CN" dirty="0" err="1" smtClean="0"/>
              <a:t>bool</a:t>
            </a:r>
            <a:r>
              <a:rPr lang="en-US" altLang="zh-CN" dirty="0" smtClean="0"/>
              <a:t> </a:t>
            </a:r>
            <a:r>
              <a:rPr lang="en-US" altLang="zh-CN" dirty="0" err="1" smtClean="0"/>
              <a:t>create_thread</a:t>
            </a:r>
            <a:r>
              <a:rPr lang="en-US" altLang="zh-CN" dirty="0" smtClean="0"/>
              <a:t>)</a:t>
            </a:r>
            <a:r>
              <a:rPr lang="zh-CN" altLang="en-US" dirty="0" smtClean="0"/>
              <a:t>：启动线程并运行线程主循环</a:t>
            </a:r>
            <a:r>
              <a:rPr lang="en-US" altLang="zh-CN" dirty="0" smtClean="0"/>
              <a:t>run()</a:t>
            </a:r>
            <a:r>
              <a:rPr lang="zh-CN" altLang="en-US" dirty="0" smtClean="0"/>
              <a:t>函数。如果</a:t>
            </a:r>
            <a:r>
              <a:rPr lang="en-US" altLang="zh-CN" dirty="0" err="1" smtClean="0"/>
              <a:t>create_thread</a:t>
            </a:r>
            <a:r>
              <a:rPr lang="zh-CN" altLang="en-US" dirty="0" smtClean="0"/>
              <a:t>为</a:t>
            </a:r>
            <a:r>
              <a:rPr lang="en-US" altLang="zh-CN" dirty="0" smtClean="0"/>
              <a:t>true</a:t>
            </a:r>
            <a:r>
              <a:rPr lang="zh-CN" altLang="en-US" dirty="0" smtClean="0"/>
              <a:t>则创一个新线程；否则在当前线程执行主循环</a:t>
            </a:r>
            <a:endParaRPr lang="en-US" altLang="zh-CN" dirty="0" smtClean="0"/>
          </a:p>
          <a:p>
            <a:pPr lvl="1"/>
            <a:r>
              <a:rPr lang="en-US" altLang="zh-CN" dirty="0" smtClean="0"/>
              <a:t>join()</a:t>
            </a:r>
            <a:r>
              <a:rPr lang="zh-CN" altLang="en-US" dirty="0" smtClean="0">
                <a:sym typeface="Wingdings" pitchFamily="2" charset="2"/>
              </a:rPr>
              <a:t>：</a:t>
            </a:r>
            <a:r>
              <a:rPr lang="en-US" altLang="zh-CN" dirty="0" smtClean="0">
                <a:sym typeface="Wingdings" pitchFamily="2" charset="2"/>
              </a:rPr>
              <a:t>(</a:t>
            </a:r>
            <a:r>
              <a:rPr lang="zh-CN" altLang="en-US" dirty="0" smtClean="0">
                <a:sym typeface="Wingdings" pitchFamily="2" charset="2"/>
              </a:rPr>
              <a:t>在另一个线程中）等待线程退出</a:t>
            </a:r>
            <a:endParaRPr lang="en-US" altLang="zh-CN" dirty="0" smtClean="0">
              <a:sym typeface="Wingdings" pitchFamily="2" charset="2"/>
            </a:endParaRPr>
          </a:p>
          <a:p>
            <a:pPr lvl="1"/>
            <a:r>
              <a:rPr lang="en-US" altLang="zh-CN" dirty="0" err="1" smtClean="0">
                <a:sym typeface="Wingdings" pitchFamily="2" charset="2"/>
              </a:rPr>
              <a:t>isSelf</a:t>
            </a:r>
            <a:r>
              <a:rPr lang="en-US" altLang="zh-CN" dirty="0" smtClean="0">
                <a:sym typeface="Wingdings" pitchFamily="2" charset="2"/>
              </a:rPr>
              <a:t>()</a:t>
            </a:r>
            <a:r>
              <a:rPr lang="zh-CN" altLang="en-US" dirty="0" smtClean="0">
                <a:sym typeface="Wingdings" pitchFamily="2" charset="2"/>
              </a:rPr>
              <a:t>：判断当前是不是在本线程中运行</a:t>
            </a:r>
            <a:endParaRPr lang="en-US" altLang="zh-CN" dirty="0" smtClean="0">
              <a:sym typeface="Wingdings" pitchFamily="2" charset="2"/>
            </a:endParaRPr>
          </a:p>
          <a:p>
            <a:pPr lvl="1"/>
            <a:r>
              <a:rPr lang="en-US" altLang="zh-CN" dirty="0" err="1" smtClean="0"/>
              <a:t>setPriority</a:t>
            </a:r>
            <a:r>
              <a:rPr lang="en-US" altLang="zh-CN" dirty="0" smtClean="0"/>
              <a:t>(int32_t level)</a:t>
            </a:r>
            <a:r>
              <a:rPr lang="zh-CN" altLang="en-US" dirty="0" smtClean="0"/>
              <a:t>：设置线程优先级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类</a:t>
            </a:r>
            <a:r>
              <a:rPr lang="en-US" altLang="zh-CN" dirty="0" err="1" smtClean="0"/>
              <a:t>CBaseThread</a:t>
            </a:r>
            <a:r>
              <a:rPr lang="zh-CN" altLang="en-US" dirty="0" smtClean="0"/>
              <a:t>虚函数，供子类扩展</a:t>
            </a:r>
            <a:endParaRPr lang="en-US" altLang="zh-CN" dirty="0" smtClean="0"/>
          </a:p>
          <a:p>
            <a:pPr lvl="1"/>
            <a:r>
              <a:rPr lang="en-US" altLang="zh-CN" dirty="0" smtClean="0"/>
              <a:t>run()</a:t>
            </a:r>
            <a:r>
              <a:rPr lang="zh-CN" altLang="en-US" dirty="0" smtClean="0"/>
              <a:t>：线程主循环</a:t>
            </a:r>
            <a:endParaRPr lang="en-US" altLang="zh-CN" dirty="0" smtClean="0"/>
          </a:p>
          <a:p>
            <a:pPr lvl="1"/>
            <a:r>
              <a:rPr lang="en-US" altLang="zh-CN" dirty="0" err="1" smtClean="0"/>
              <a:t>tearup</a:t>
            </a:r>
            <a:r>
              <a:rPr lang="en-US" altLang="zh-CN" dirty="0" smtClean="0"/>
              <a:t>()</a:t>
            </a:r>
            <a:r>
              <a:rPr lang="zh-CN" altLang="en-US" dirty="0" smtClean="0"/>
              <a:t>：在进程主循环开始前调用，和主循环运行于同一线程中，执行必要的初始化和设置</a:t>
            </a:r>
            <a:endParaRPr lang="en-US" altLang="zh-CN" dirty="0" smtClean="0"/>
          </a:p>
          <a:p>
            <a:pPr lvl="1"/>
            <a:r>
              <a:rPr lang="en-US" altLang="zh-CN" dirty="0" smtClean="0"/>
              <a:t>teardown()</a:t>
            </a:r>
            <a:r>
              <a:rPr lang="zh-CN" altLang="en-US" dirty="0" smtClean="0"/>
              <a:t>：在进程主循环结束后调用，和主循环运行于同一线程中，执行现场清理工作。</a:t>
            </a:r>
            <a:endParaRPr lang="zh-CN" altLang="en-US" dirty="0"/>
          </a:p>
        </p:txBody>
      </p:sp>
      <p:sp>
        <p:nvSpPr>
          <p:cNvPr id="4" name="标题 1"/>
          <p:cNvSpPr>
            <a:spLocks noGrp="1"/>
          </p:cNvSpPr>
          <p:nvPr>
            <p:ph type="title"/>
          </p:nvPr>
        </p:nvSpPr>
        <p:spPr/>
        <p:txBody>
          <a:bodyPr/>
          <a:lstStyle/>
          <a:p>
            <a:r>
              <a:rPr lang="en-US" altLang="zh-CN" dirty="0" smtClean="0"/>
              <a:t>Thread - </a:t>
            </a:r>
            <a:r>
              <a:rPr lang="en-US" altLang="zh-CN" dirty="0" err="1" smtClean="0"/>
              <a:t>CBaseThread</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10376</TotalTime>
  <Words>6606</Words>
  <Application>Microsoft Office PowerPoint</Application>
  <PresentationFormat>On-screen Show (4:3)</PresentationFormat>
  <Paragraphs>646</Paragraphs>
  <Slides>74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1" baseType="lpstr">
      <vt:lpstr>宋体</vt:lpstr>
      <vt:lpstr>Arial</vt:lpstr>
      <vt:lpstr>Calibri</vt:lpstr>
      <vt:lpstr>Wingdings</vt:lpstr>
      <vt:lpstr>Office 主题</vt:lpstr>
      <vt:lpstr>Acrobat Document</vt:lpstr>
      <vt:lpstr>Worksheet</vt:lpstr>
      <vt:lpstr>Introduction To Fast Distributed Bus (FDBus)</vt:lpstr>
      <vt:lpstr>功能和特性</vt:lpstr>
      <vt:lpstr>功能和特性</vt:lpstr>
      <vt:lpstr>主流框架对比</vt:lpstr>
      <vt:lpstr>模块图</vt:lpstr>
      <vt:lpstr>基础平台抽象层</vt:lpstr>
      <vt:lpstr>基础平台组件</vt:lpstr>
      <vt:lpstr>Thread - CBaseThread</vt:lpstr>
      <vt:lpstr>Thread - CBaseThread</vt:lpstr>
      <vt:lpstr>Mutex - CBaseMutexLock</vt:lpstr>
      <vt:lpstr>Auto lock - CAutoLock</vt:lpstr>
      <vt:lpstr>Semaphore - CBaseSemaphore</vt:lpstr>
      <vt:lpstr>Pipe - CBasePipe</vt:lpstr>
      <vt:lpstr>Socket</vt:lpstr>
      <vt:lpstr>Socket</vt:lpstr>
      <vt:lpstr>Event Loop</vt:lpstr>
      <vt:lpstr>高级平台抽象层</vt:lpstr>
      <vt:lpstr>高级平台抽象</vt:lpstr>
      <vt:lpstr>Job - CBaseJob</vt:lpstr>
      <vt:lpstr>Worker - CBaseWorker</vt:lpstr>
      <vt:lpstr>Worker - CBaseWorker</vt:lpstr>
      <vt:lpstr>Worker - CBaseWorker</vt:lpstr>
      <vt:lpstr>Worker - CBaseWorker</vt:lpstr>
      <vt:lpstr>Worker - CBaseWorker</vt:lpstr>
      <vt:lpstr>Worker - CBaseWorker</vt:lpstr>
      <vt:lpstr>Worker - CBaseWorker</vt:lpstr>
      <vt:lpstr>Timer - CBaseLoopTimer</vt:lpstr>
      <vt:lpstr>Timer - CBaseLoopTimer</vt:lpstr>
      <vt:lpstr>Timer - CBaseLoopTimer</vt:lpstr>
      <vt:lpstr>Watch - CBaseFdWatch</vt:lpstr>
      <vt:lpstr>Watch - CBaseFdWatch</vt:lpstr>
      <vt:lpstr>Notification</vt:lpstr>
      <vt:lpstr>Notification</vt:lpstr>
      <vt:lpstr>Inter-Process Communication (IPC)</vt:lpstr>
      <vt:lpstr>IPC</vt:lpstr>
      <vt:lpstr>消息结构</vt:lpstr>
      <vt:lpstr>消息数据</vt:lpstr>
      <vt:lpstr>通信Endpoint：Client与Server</vt:lpstr>
      <vt:lpstr>CFdbBaseObject：更基础的Endpoint</vt:lpstr>
      <vt:lpstr>Object, Endpoint, Client, Server类</vt:lpstr>
      <vt:lpstr>CFdbBaseObject：Example</vt:lpstr>
      <vt:lpstr>Client/Server回调(虚)函数</vt:lpstr>
      <vt:lpstr>Context – FDBus的工作线程</vt:lpstr>
      <vt:lpstr>Client/Server的工作线程</vt:lpstr>
      <vt:lpstr>FDBus进程部署图</vt:lpstr>
      <vt:lpstr>FDBus开发框架</vt:lpstr>
      <vt:lpstr>Client-Server请求</vt:lpstr>
      <vt:lpstr>Client-Server连接</vt:lpstr>
      <vt:lpstr>Client-Server方法调用</vt:lpstr>
      <vt:lpstr>Server的消息推送</vt:lpstr>
      <vt:lpstr>推送（广播）消息的注册</vt:lpstr>
      <vt:lpstr>注册广播消息</vt:lpstr>
      <vt:lpstr>寻址和组网</vt:lpstr>
      <vt:lpstr>Server地址</vt:lpstr>
      <vt:lpstr>Server命名与名字解析</vt:lpstr>
      <vt:lpstr>地址分配表</vt:lpstr>
      <vt:lpstr>Server名字解析</vt:lpstr>
      <vt:lpstr>HostServer与节点名字</vt:lpstr>
      <vt:lpstr>PowerPoint Presentation</vt:lpstr>
      <vt:lpstr>Server名字的唯一性</vt:lpstr>
      <vt:lpstr>超时与重连</vt:lpstr>
      <vt:lpstr>Commands</vt:lpstr>
      <vt:lpstr>Logging</vt:lpstr>
      <vt:lpstr>Log系统</vt:lpstr>
      <vt:lpstr>Log系统</vt:lpstr>
      <vt:lpstr>调试Log输出</vt:lpstr>
      <vt:lpstr>调试Log输出API – 带tag版本</vt:lpstr>
      <vt:lpstr>调试Log输出API – 无tag版本</vt:lpstr>
      <vt:lpstr>LogServer</vt:lpstr>
      <vt:lpstr>LogServer</vt:lpstr>
      <vt:lpstr>LogViewer</vt:lpstr>
      <vt:lpstr>附录</vt:lpstr>
      <vt:lpstr>Protobuf reference</vt:lpstr>
      <vt:lpstr>API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jeremy chen</dc:creator>
  <cp:lastModifiedBy>Chen Zhen</cp:lastModifiedBy>
  <cp:revision>841</cp:revision>
  <dcterms:created xsi:type="dcterms:W3CDTF">2017-01-05T02:40:02Z</dcterms:created>
  <dcterms:modified xsi:type="dcterms:W3CDTF">2019-04-11T14:26:31Z</dcterms:modified>
</cp:coreProperties>
</file>