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34c920eb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34c920eb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34c920e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34c920e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534c920e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34c920e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34c920eb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34c920eb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34c920e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34c920e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34c920eb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34c920eb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34c920eb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34c920eb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34c920eb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34c920eb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34c920eb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34c920eb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t>How to Design a Great UX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t>개발자</a:t>
            </a:r>
            <a:r>
              <a:rPr lang="ko"/>
              <a:t>의 품격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ph idx="1" type="body"/>
          </p:nvPr>
        </p:nvSpPr>
        <p:spPr>
          <a:xfrm>
            <a:off x="311700" y="312850"/>
            <a:ext cx="8520600" cy="4767000"/>
          </a:xfrm>
          <a:prstGeom prst="rect">
            <a:avLst/>
          </a:prstGeom>
        </p:spPr>
        <p:txBody>
          <a:bodyPr anchorCtr="0" anchor="t" bIns="91425" lIns="91425" spcFirstLastPara="1" rIns="91425" wrap="square" tIns="91425">
            <a:noAutofit/>
          </a:bodyPr>
          <a:lstStyle/>
          <a:p>
            <a:pPr indent="0" lvl="0" marL="342900" rtl="0" algn="l">
              <a:spcBef>
                <a:spcPts val="800"/>
              </a:spcBef>
              <a:spcAft>
                <a:spcPts val="0"/>
              </a:spcAft>
              <a:buClr>
                <a:schemeClr val="dk1"/>
              </a:buClr>
              <a:buSzPts val="1100"/>
              <a:buFont typeface="Arial"/>
              <a:buNone/>
            </a:pPr>
            <a:r>
              <a:rPr b="1" lang="ko" sz="3200">
                <a:solidFill>
                  <a:schemeClr val="dk1"/>
                </a:solidFill>
              </a:rPr>
              <a:t>Test your Service</a:t>
            </a:r>
            <a:endParaRPr b="1" sz="32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당신의 서비스를 실제 타겟 사용자를 대상으로 테스트 하기 전까지, 그 서비스가 제대로 된 것인지 절대 알 수 없다. 당신이 고객이라고 착각하지 말라.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당신의 서비스를 비평 받는 것을 기쁘게 여겨라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당신의 서비스가 런칭된 뒤에도 반드시 피드백을 모으도록 하라.</a:t>
            </a:r>
            <a:endParaRPr sz="20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2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312850"/>
            <a:ext cx="8520600" cy="4414500"/>
          </a:xfrm>
          <a:prstGeom prst="rect">
            <a:avLst/>
          </a:prstGeom>
        </p:spPr>
        <p:txBody>
          <a:bodyPr anchorCtr="0" anchor="t" bIns="91425" lIns="91425" spcFirstLastPara="1" rIns="91425" wrap="square" tIns="91425">
            <a:noAutofit/>
          </a:bodyPr>
          <a:lstStyle/>
          <a:p>
            <a:pPr indent="0" lvl="0" marL="342900" rtl="0" algn="l">
              <a:spcBef>
                <a:spcPts val="800"/>
              </a:spcBef>
              <a:spcAft>
                <a:spcPts val="0"/>
              </a:spcAft>
              <a:buNone/>
            </a:pPr>
            <a:r>
              <a:rPr b="1" lang="ko" sz="3200">
                <a:solidFill>
                  <a:schemeClr val="dk1"/>
                </a:solidFill>
              </a:rPr>
              <a:t>Nail the basic</a:t>
            </a:r>
            <a:r>
              <a:rPr lang="ko" sz="2000">
                <a:solidFill>
                  <a:schemeClr val="dk1"/>
                </a:solidFill>
              </a:rPr>
              <a:t>(기본에 충실하라)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핵심시나리오(사용자가 당신의 서비스를 사용하는 가장 중요한 이유)는 기타 부가적인 시나리오들보다 가장 중요하다.</a:t>
            </a:r>
            <a:endParaRPr sz="2000">
              <a:solidFill>
                <a:schemeClr val="dk1"/>
              </a:solidFill>
            </a:endParaRPr>
          </a:p>
          <a:p>
            <a:pPr indent="0" lvl="0" marL="342900" rtl="0" algn="l">
              <a:spcBef>
                <a:spcPts val="500"/>
              </a:spcBef>
              <a:spcAft>
                <a:spcPts val="0"/>
              </a:spcAft>
              <a:buNone/>
            </a:pPr>
            <a:r>
              <a:rPr lang="ko" sz="2000">
                <a:solidFill>
                  <a:schemeClr val="dk1"/>
                </a:solidFill>
              </a:rPr>
              <a:t>	</a:t>
            </a:r>
            <a:endParaRPr sz="2000">
              <a:solidFill>
                <a:schemeClr val="dk1"/>
              </a:solidFill>
            </a:endParaRPr>
          </a:p>
          <a:p>
            <a:pPr indent="0" lvl="0" marL="342900" rtl="0" algn="l">
              <a:spcBef>
                <a:spcPts val="800"/>
              </a:spcBef>
              <a:spcAft>
                <a:spcPts val="0"/>
              </a:spcAft>
              <a:buNone/>
            </a:pPr>
            <a:r>
              <a:rPr b="1" lang="ko" sz="3200">
                <a:solidFill>
                  <a:schemeClr val="dk1"/>
                </a:solidFill>
              </a:rPr>
              <a:t>Be great at something</a:t>
            </a:r>
            <a:r>
              <a:rPr lang="ko" sz="2000">
                <a:solidFill>
                  <a:schemeClr val="dk1"/>
                </a:solidFill>
              </a:rPr>
              <a:t>(가장 탁월한 것이 되라)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실제 사용자들이 당신이 준비하는 서비스에 대해 어떻게 묘사할 것 같은지 생각해 보라. 당신의 Target User를 명확히 하라.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오늘날 “그 정도면 충분해요(Good enough)”는 더 이상 충분한 것이 아니다.</a:t>
            </a:r>
            <a:endParaRPr sz="2000">
              <a:solidFill>
                <a:schemeClr val="dk1"/>
              </a:solidFill>
            </a:endParaRPr>
          </a:p>
          <a:p>
            <a:pPr indent="0" lvl="0" marL="342900" rtl="0" algn="l">
              <a:spcBef>
                <a:spcPts val="500"/>
              </a:spcBef>
              <a:spcAft>
                <a:spcPts val="0"/>
              </a:spcAft>
              <a:buClr>
                <a:schemeClr val="dk1"/>
              </a:buClr>
              <a:buSzPts val="1100"/>
              <a:buFont typeface="Arial"/>
              <a:buNone/>
            </a:pPr>
            <a:r>
              <a:t/>
            </a:r>
            <a:endParaRPr b="1" sz="2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312850"/>
            <a:ext cx="8520600" cy="4414500"/>
          </a:xfrm>
          <a:prstGeom prst="rect">
            <a:avLst/>
          </a:prstGeom>
        </p:spPr>
        <p:txBody>
          <a:bodyPr anchorCtr="0" anchor="t" bIns="91425" lIns="91425" spcFirstLastPara="1" rIns="91425" wrap="square" tIns="91425">
            <a:noAutofit/>
          </a:bodyPr>
          <a:lstStyle/>
          <a:p>
            <a:pPr indent="0" lvl="0" marL="342900" rtl="0" algn="l">
              <a:spcBef>
                <a:spcPts val="800"/>
              </a:spcBef>
              <a:spcAft>
                <a:spcPts val="0"/>
              </a:spcAft>
              <a:buNone/>
            </a:pPr>
            <a:r>
              <a:rPr b="1" lang="ko" sz="3200">
                <a:solidFill>
                  <a:schemeClr val="dk1"/>
                </a:solidFill>
              </a:rPr>
              <a:t>Don’t be all things to all people</a:t>
            </a:r>
            <a:endParaRPr b="1" sz="32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모든 사람을 만족시키려 하기보다는, 당신 서비스의 타겟 유저를 기쁘게 만들 때 당신의 서비스는 보다 성공적일 것이다.</a:t>
            </a:r>
            <a:endParaRPr sz="2000">
              <a:solidFill>
                <a:schemeClr val="dk1"/>
              </a:solidFill>
            </a:endParaRPr>
          </a:p>
          <a:p>
            <a:pPr indent="0" lvl="0" marL="342900" rtl="0" algn="l">
              <a:spcBef>
                <a:spcPts val="500"/>
              </a:spcBef>
              <a:spcAft>
                <a:spcPts val="0"/>
              </a:spcAft>
              <a:buNone/>
            </a:pPr>
            <a:r>
              <a:rPr lang="ko" sz="2000">
                <a:solidFill>
                  <a:schemeClr val="dk1"/>
                </a:solidFill>
              </a:rPr>
              <a:t>	</a:t>
            </a:r>
            <a:endParaRPr sz="2000">
              <a:solidFill>
                <a:schemeClr val="dk1"/>
              </a:solidFill>
            </a:endParaRPr>
          </a:p>
          <a:p>
            <a:pPr indent="0" lvl="0" marL="342900" rtl="0" algn="l">
              <a:spcBef>
                <a:spcPts val="800"/>
              </a:spcBef>
              <a:spcAft>
                <a:spcPts val="0"/>
              </a:spcAft>
              <a:buNone/>
            </a:pPr>
            <a:r>
              <a:rPr b="1" lang="ko" sz="3200">
                <a:solidFill>
                  <a:schemeClr val="dk1"/>
                </a:solidFill>
              </a:rPr>
              <a:t>Make the hard decisions</a:t>
            </a:r>
            <a:r>
              <a:rPr lang="ko" sz="2000">
                <a:solidFill>
                  <a:schemeClr val="dk1"/>
                </a:solidFill>
              </a:rPr>
              <a:t>(어려운 결정을 내려라)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당신은 정말 그 기능과 명령과 옵션들을 원하는가? 만약 그렇다면 그것들은 완벽하게 제공되어져야 한다. </a:t>
            </a:r>
            <a:r>
              <a:rPr lang="ko" sz="2000" u="sng">
                <a:solidFill>
                  <a:schemeClr val="dk1"/>
                </a:solidFill>
              </a:rPr>
              <a:t>그렇지 않다면, 차라리 없애라</a:t>
            </a:r>
            <a:endParaRPr sz="2000" u="sng">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2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312850"/>
            <a:ext cx="8520600" cy="4414500"/>
          </a:xfrm>
          <a:prstGeom prst="rect">
            <a:avLst/>
          </a:prstGeom>
        </p:spPr>
        <p:txBody>
          <a:bodyPr anchorCtr="0" anchor="t" bIns="91425" lIns="91425" spcFirstLastPara="1" rIns="91425" wrap="square" tIns="91425">
            <a:noAutofit/>
          </a:bodyPr>
          <a:lstStyle/>
          <a:p>
            <a:pPr indent="0" lvl="0" marL="342900" rtl="0" algn="l">
              <a:spcBef>
                <a:spcPts val="800"/>
              </a:spcBef>
              <a:spcAft>
                <a:spcPts val="0"/>
              </a:spcAft>
              <a:buNone/>
            </a:pPr>
            <a:r>
              <a:rPr b="1" lang="ko" sz="3200">
                <a:solidFill>
                  <a:schemeClr val="dk1"/>
                </a:solidFill>
              </a:rPr>
              <a:t>Make the experience like a friendly conversation</a:t>
            </a:r>
            <a:r>
              <a:rPr lang="ko" sz="2000">
                <a:solidFill>
                  <a:schemeClr val="dk1"/>
                </a:solidFill>
              </a:rPr>
              <a:t> (사용자의 경험은 마치 친밀한 대화같이 만들어라)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사용자들이 당신의 서비스를 사용하는 동안 당신은 그들의 어깨너머로 그들이 어떻게 사용하고 있는지 보고 있다고 가정해보라. 그들은 “여기서 내가 무엇을 해야 해요?”라고 물을 것이다. 이때 당신은 어떤 설명을 해줄 것인가? 단계나 순서, 당신이 사용할 언어, 그리고 어떻게 설명한 것인지 생각해 보라. 그리고 또한 당신이 말 하지 않은 것들에 대해서 생각해보라. 이것이 당신의 UI가 해야 하는 것들이다.</a:t>
            </a:r>
            <a:endParaRPr sz="20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2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312850"/>
            <a:ext cx="8520600" cy="4696500"/>
          </a:xfrm>
          <a:prstGeom prst="rect">
            <a:avLst/>
          </a:prstGeom>
        </p:spPr>
        <p:txBody>
          <a:bodyPr anchorCtr="0" anchor="t" bIns="91425" lIns="91425" spcFirstLastPara="1" rIns="91425" wrap="square" tIns="91425">
            <a:noAutofit/>
          </a:bodyPr>
          <a:lstStyle/>
          <a:p>
            <a:pPr indent="0" lvl="0" marL="342900" rtl="0" algn="l">
              <a:spcBef>
                <a:spcPts val="800"/>
              </a:spcBef>
              <a:spcAft>
                <a:spcPts val="0"/>
              </a:spcAft>
              <a:buNone/>
            </a:pPr>
            <a:r>
              <a:rPr b="1" lang="ko" sz="3200">
                <a:solidFill>
                  <a:schemeClr val="dk1"/>
                </a:solidFill>
              </a:rPr>
              <a:t>Do the right thing by default</a:t>
            </a:r>
            <a:endParaRPr b="1" sz="32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물론 당신은 사용자들이 뭔가를 바꿀 수 있도록 옵션을 강조할 수 있다. 하지만 왜 그렇게 해야 하는가? 가장 안전하고 확실하고, 편리를 제공할 수 있는 디폴트 값들을 선택하라. 사용자들이 처음에 </a:t>
            </a:r>
            <a:r>
              <a:rPr lang="ko" sz="2000" u="sng">
                <a:solidFill>
                  <a:schemeClr val="dk1"/>
                </a:solidFill>
              </a:rPr>
              <a:t>자신들이 겪은 나쁜 경험을 벗어나기 위해 그들이 하던 방법들을 재조정할 것이라고 가정하지 말라</a:t>
            </a:r>
            <a:r>
              <a:rPr lang="ko" sz="2000">
                <a:solidFill>
                  <a:schemeClr val="dk1"/>
                </a:solidFill>
              </a:rPr>
              <a:t>. 사용자는 그렇게 하지 않는다.</a:t>
            </a:r>
            <a:endParaRPr sz="2000">
              <a:solidFill>
                <a:schemeClr val="dk1"/>
              </a:solidFill>
            </a:endParaRPr>
          </a:p>
          <a:p>
            <a:pPr indent="0" lvl="0" marL="342900" rtl="0" algn="l">
              <a:spcBef>
                <a:spcPts val="800"/>
              </a:spcBef>
              <a:spcAft>
                <a:spcPts val="0"/>
              </a:spcAft>
              <a:buNone/>
            </a:pPr>
            <a:r>
              <a:rPr b="1" lang="ko" sz="3200">
                <a:solidFill>
                  <a:schemeClr val="dk1"/>
                </a:solidFill>
              </a:rPr>
              <a:t>Make it just work</a:t>
            </a:r>
            <a:r>
              <a:rPr lang="ko" sz="2000">
                <a:solidFill>
                  <a:schemeClr val="dk1"/>
                </a:solidFill>
              </a:rPr>
              <a:t>(바로 동작하게 하라)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사람들은 당신의 서비스를 사용하길 원하는 것이지, 그것을 설정하거나 어마한 양의 것들을 배우려고 하는 것이 아니다. 가장 일반적이고 가장 중요한 태스크를 어떻게 해야 하는지 명확히 알수 있게 하고, 바로 동작하게 하라</a:t>
            </a:r>
            <a:endParaRPr sz="20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2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312850"/>
            <a:ext cx="8520600" cy="4767000"/>
          </a:xfrm>
          <a:prstGeom prst="rect">
            <a:avLst/>
          </a:prstGeom>
        </p:spPr>
        <p:txBody>
          <a:bodyPr anchorCtr="0" anchor="t" bIns="91425" lIns="91425" spcFirstLastPara="1" rIns="91425" wrap="square" tIns="91425">
            <a:noAutofit/>
          </a:bodyPr>
          <a:lstStyle/>
          <a:p>
            <a:pPr indent="0" lvl="0" marL="342900" rtl="0" algn="l">
              <a:spcBef>
                <a:spcPts val="800"/>
              </a:spcBef>
              <a:spcAft>
                <a:spcPts val="0"/>
              </a:spcAft>
              <a:buClr>
                <a:schemeClr val="dk1"/>
              </a:buClr>
              <a:buSzPts val="1100"/>
              <a:buFont typeface="Arial"/>
              <a:buNone/>
            </a:pPr>
            <a:r>
              <a:rPr b="1" lang="ko" sz="3200">
                <a:solidFill>
                  <a:schemeClr val="dk1"/>
                </a:solidFill>
              </a:rPr>
              <a:t>Ask questions carefully</a:t>
            </a:r>
            <a:r>
              <a:rPr lang="ko" sz="2000">
                <a:solidFill>
                  <a:schemeClr val="dk1"/>
                </a:solidFill>
              </a:rPr>
              <a:t>(신중하게 질문하라)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만약 UI에 대해 반드시 물어봐야 한다면, 기술적인 언어가 아닌 사용자의 목적과 태스크에 맞는 언어로 표현하라.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옵션 또한 사용자가 이해할 수 있고 명확하게 차이를 이해할 수 있도록 사용자의 목적과 태스크에 맞는 표현으로 제공하라.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사용자가 정보에 근거한 결정을 내리도록 충분한 정보를 제공해야 한다.</a:t>
            </a:r>
            <a:endParaRPr sz="2000">
              <a:solidFill>
                <a:schemeClr val="dk1"/>
              </a:solidFill>
            </a:endParaRPr>
          </a:p>
          <a:p>
            <a:pPr indent="0" lvl="0" marL="342900" rtl="0" algn="l">
              <a:spcBef>
                <a:spcPts val="500"/>
              </a:spcBef>
              <a:spcAft>
                <a:spcPts val="0"/>
              </a:spcAft>
              <a:buClr>
                <a:schemeClr val="dk1"/>
              </a:buClr>
              <a:buSzPts val="1100"/>
              <a:buFont typeface="Arial"/>
              <a:buNone/>
            </a:pPr>
            <a:r>
              <a:rPr lang="ko" sz="2000">
                <a:solidFill>
                  <a:schemeClr val="dk1"/>
                </a:solidFill>
              </a:rPr>
              <a:t>	</a:t>
            </a:r>
            <a:endParaRPr sz="2000">
              <a:solidFill>
                <a:schemeClr val="dk1"/>
              </a:solidFill>
            </a:endParaRPr>
          </a:p>
          <a:p>
            <a:pPr indent="0" lvl="0" marL="342900" rtl="0" algn="l">
              <a:spcBef>
                <a:spcPts val="800"/>
              </a:spcBef>
              <a:spcAft>
                <a:spcPts val="0"/>
              </a:spcAft>
              <a:buClr>
                <a:schemeClr val="dk1"/>
              </a:buClr>
              <a:buSzPts val="1100"/>
              <a:buFont typeface="Arial"/>
              <a:buNone/>
            </a:pPr>
            <a:r>
              <a:rPr b="1" lang="ko" sz="3200">
                <a:solidFill>
                  <a:schemeClr val="dk1"/>
                </a:solidFill>
              </a:rPr>
              <a:t>Make it a pleasure to use</a:t>
            </a:r>
            <a:r>
              <a:rPr lang="ko" sz="2000">
                <a:solidFill>
                  <a:schemeClr val="dk1"/>
                </a:solidFill>
              </a:rPr>
              <a:t>(사용하기에 즐겁게 하라)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당신의 서비스가 그것이 목적하는 바를 가장 잘 수행할 수 있도록 하라. 그러기 위해 적절한 기능과 특징을 가져야 하며, 그러한 기능과 특징들은 적절한 위치와 장소에 제공되어야 한다.</a:t>
            </a:r>
            <a:endParaRPr sz="20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2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312850"/>
            <a:ext cx="8520600" cy="4767000"/>
          </a:xfrm>
          <a:prstGeom prst="rect">
            <a:avLst/>
          </a:prstGeom>
        </p:spPr>
        <p:txBody>
          <a:bodyPr anchorCtr="0" anchor="t" bIns="91425" lIns="91425" spcFirstLastPara="1" rIns="91425" wrap="square" tIns="91425">
            <a:noAutofit/>
          </a:bodyPr>
          <a:lstStyle/>
          <a:p>
            <a:pPr indent="0" lvl="0" marL="342900" rtl="0" algn="l">
              <a:spcBef>
                <a:spcPts val="800"/>
              </a:spcBef>
              <a:spcAft>
                <a:spcPts val="0"/>
              </a:spcAft>
              <a:buClr>
                <a:schemeClr val="dk1"/>
              </a:buClr>
              <a:buSzPts val="1100"/>
              <a:buFont typeface="Arial"/>
              <a:buNone/>
            </a:pPr>
            <a:r>
              <a:rPr b="1" lang="ko" sz="3200">
                <a:solidFill>
                  <a:schemeClr val="dk1"/>
                </a:solidFill>
              </a:rPr>
              <a:t>Make it a pleasure to see</a:t>
            </a:r>
            <a:r>
              <a:rPr lang="ko" sz="2000">
                <a:solidFill>
                  <a:schemeClr val="dk1"/>
                </a:solidFill>
              </a:rPr>
              <a:t>(보기에 즐겁게 하라)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웹표준 혹은 해당 고객의 디자인 표준이 있다면 그 표준에 맞추어 디자인 하라.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아무리 기능이 좋아도 디자인이 좋지 않으면 사용자로부터 외면받게 된다. 사용자의 감성을 자극할 수 있는 디자인을 제공하라.</a:t>
            </a:r>
            <a:endParaRPr sz="2000">
              <a:solidFill>
                <a:schemeClr val="dk1"/>
              </a:solidFill>
            </a:endParaRPr>
          </a:p>
          <a:p>
            <a:pPr indent="0" lvl="0" marL="342900" rtl="0" algn="l">
              <a:spcBef>
                <a:spcPts val="800"/>
              </a:spcBef>
              <a:spcAft>
                <a:spcPts val="0"/>
              </a:spcAft>
              <a:buClr>
                <a:schemeClr val="dk1"/>
              </a:buClr>
              <a:buSzPts val="1100"/>
              <a:buFont typeface="Arial"/>
              <a:buNone/>
            </a:pPr>
            <a:r>
              <a:rPr b="1" lang="ko" sz="3200">
                <a:solidFill>
                  <a:schemeClr val="dk1"/>
                </a:solidFill>
              </a:rPr>
              <a:t>Keep it simple</a:t>
            </a:r>
            <a:r>
              <a:rPr lang="ko" sz="2000">
                <a:solidFill>
                  <a:schemeClr val="dk1"/>
                </a:solidFill>
              </a:rPr>
              <a:t>(간결하게 유지하라)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태스크를 가장 잘 수행할 수 있는 간결한 디자인을 하라. 꼭 필요한 만큼만 디자인하라.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하나의 태스크를 수행하는데 3가지 방법을 제시하지 말라. 필수적이지 않은 불필요한 요소들은 간소화하거나 없애라.</a:t>
            </a:r>
            <a:endParaRPr b="1" sz="32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2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idx="1" type="body"/>
          </p:nvPr>
        </p:nvSpPr>
        <p:spPr>
          <a:xfrm>
            <a:off x="311700" y="312850"/>
            <a:ext cx="8520600" cy="4767000"/>
          </a:xfrm>
          <a:prstGeom prst="rect">
            <a:avLst/>
          </a:prstGeom>
        </p:spPr>
        <p:txBody>
          <a:bodyPr anchorCtr="0" anchor="t" bIns="91425" lIns="91425" spcFirstLastPara="1" rIns="91425" wrap="square" tIns="91425">
            <a:noAutofit/>
          </a:bodyPr>
          <a:lstStyle/>
          <a:p>
            <a:pPr indent="0" lvl="0" marL="342900" rtl="0" algn="l">
              <a:spcBef>
                <a:spcPts val="800"/>
              </a:spcBef>
              <a:spcAft>
                <a:spcPts val="0"/>
              </a:spcAft>
              <a:buClr>
                <a:schemeClr val="dk1"/>
              </a:buClr>
              <a:buSzPts val="1100"/>
              <a:buFont typeface="Arial"/>
              <a:buNone/>
            </a:pPr>
            <a:r>
              <a:rPr b="1" lang="ko" sz="3200">
                <a:solidFill>
                  <a:schemeClr val="dk1"/>
                </a:solidFill>
              </a:rPr>
              <a:t>Avoid bad experience</a:t>
            </a:r>
            <a:r>
              <a:rPr lang="ko" sz="2000">
                <a:solidFill>
                  <a:schemeClr val="dk1"/>
                </a:solidFill>
              </a:rPr>
              <a:t>(나쁜 경험을 막아라)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당신의 서비스에 대한 사용자들의 전체적인 인식은 좋은 경험보다는 나쁜 경험에 의해 결정된다.</a:t>
            </a:r>
            <a:endParaRPr sz="2000">
              <a:solidFill>
                <a:schemeClr val="dk1"/>
              </a:solidFill>
            </a:endParaRPr>
          </a:p>
          <a:p>
            <a:pPr indent="0" lvl="0" marL="342900" rtl="0" algn="l">
              <a:spcBef>
                <a:spcPts val="800"/>
              </a:spcBef>
              <a:spcAft>
                <a:spcPts val="0"/>
              </a:spcAft>
              <a:buClr>
                <a:schemeClr val="dk1"/>
              </a:buClr>
              <a:buSzPts val="1100"/>
              <a:buFont typeface="Arial"/>
              <a:buNone/>
            </a:pPr>
            <a:r>
              <a:rPr b="1" lang="ko" sz="3200">
                <a:solidFill>
                  <a:schemeClr val="dk1"/>
                </a:solidFill>
              </a:rPr>
              <a:t>Design for common problems</a:t>
            </a:r>
            <a:endParaRPr b="1" sz="32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일반적이고 공통적인 문제점과 사용자의 실수와 다른 에러들에 대해 예상하고 디자인하라.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사용자가 잘못된 입력을 하거나 단계를 놓친 경우들을 생각해보라. 그리고 이러한 것들이 발생했을 때 당신의 서비스가 얼마나 잘 대응하는지 보라. 모든 에러메시지는 문제에 대해 명확하게 설명되어야 하고, 행동 가능한 솔루션을 제공해 주어야 한다.</a:t>
            </a:r>
            <a:endParaRPr sz="20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2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idx="1" type="body"/>
          </p:nvPr>
        </p:nvSpPr>
        <p:spPr>
          <a:xfrm>
            <a:off x="311700" y="312850"/>
            <a:ext cx="8520600" cy="4767000"/>
          </a:xfrm>
          <a:prstGeom prst="rect">
            <a:avLst/>
          </a:prstGeom>
        </p:spPr>
        <p:txBody>
          <a:bodyPr anchorCtr="0" anchor="t" bIns="91425" lIns="91425" spcFirstLastPara="1" rIns="91425" wrap="square" tIns="91425">
            <a:noAutofit/>
          </a:bodyPr>
          <a:lstStyle/>
          <a:p>
            <a:pPr indent="0" lvl="0" marL="342900" rtl="0" algn="l">
              <a:spcBef>
                <a:spcPts val="800"/>
              </a:spcBef>
              <a:spcAft>
                <a:spcPts val="0"/>
              </a:spcAft>
              <a:buNone/>
            </a:pPr>
            <a:r>
              <a:rPr b="1" lang="ko" sz="3200">
                <a:solidFill>
                  <a:schemeClr val="dk1"/>
                </a:solidFill>
              </a:rPr>
              <a:t>Don’t be annoying</a:t>
            </a:r>
            <a:r>
              <a:rPr lang="ko" sz="2000">
                <a:solidFill>
                  <a:schemeClr val="dk1"/>
                </a:solidFill>
              </a:rPr>
              <a:t>(성가신 것이 되지 마라)</a:t>
            </a:r>
            <a:endParaRPr sz="20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사용자들이 일상적으로 어떠한 액션도 취하지 않고 무시해 버리는 것들은 반드시 다시 디자인되거나 제거되어야 한다.</a:t>
            </a:r>
            <a:endParaRPr sz="2000">
              <a:solidFill>
                <a:schemeClr val="dk1"/>
              </a:solidFill>
            </a:endParaRPr>
          </a:p>
          <a:p>
            <a:pPr indent="0" lvl="0" marL="342900" rtl="0" algn="l">
              <a:spcBef>
                <a:spcPts val="800"/>
              </a:spcBef>
              <a:spcAft>
                <a:spcPts val="0"/>
              </a:spcAft>
              <a:buNone/>
            </a:pPr>
            <a:r>
              <a:rPr b="1" lang="ko" sz="3200">
                <a:solidFill>
                  <a:schemeClr val="dk1"/>
                </a:solidFill>
              </a:rPr>
              <a:t>Reduce effort, knowledge, and thought</a:t>
            </a:r>
            <a:endParaRPr b="1" sz="3200">
              <a:solidFill>
                <a:schemeClr val="dk1"/>
              </a:solidFill>
            </a:endParaRPr>
          </a:p>
          <a:p>
            <a:pPr indent="-355600" lvl="0" marL="809999" rtl="0" algn="l">
              <a:spcBef>
                <a:spcPts val="500"/>
              </a:spcBef>
              <a:spcAft>
                <a:spcPts val="0"/>
              </a:spcAft>
              <a:buClr>
                <a:schemeClr val="dk1"/>
              </a:buClr>
              <a:buSzPts val="2000"/>
              <a:buChar char="➔"/>
            </a:pPr>
            <a:r>
              <a:rPr lang="ko" sz="2000">
                <a:solidFill>
                  <a:schemeClr val="dk1"/>
                </a:solidFill>
              </a:rPr>
              <a:t>사용자들이 알아야 하는 정보는 직접적으로 스크린에 노출시켜라.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스크린상에 정보를 드러내되, 간결해야 한다. 요점으로 바로 들어가라.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유요한 입력 값에 대해서만 입력되도록 처리하라.</a:t>
            </a:r>
            <a:endParaRPr sz="2000">
              <a:solidFill>
                <a:schemeClr val="dk1"/>
              </a:solidFill>
            </a:endParaRPr>
          </a:p>
          <a:p>
            <a:pPr indent="-355600" lvl="0" marL="809999" rtl="0" algn="l">
              <a:spcBef>
                <a:spcPts val="0"/>
              </a:spcBef>
              <a:spcAft>
                <a:spcPts val="0"/>
              </a:spcAft>
              <a:buClr>
                <a:schemeClr val="dk1"/>
              </a:buClr>
              <a:buSzPts val="2000"/>
              <a:buChar char="➔"/>
            </a:pPr>
            <a:r>
              <a:rPr lang="ko" sz="2000">
                <a:solidFill>
                  <a:schemeClr val="dk1"/>
                </a:solidFill>
              </a:rPr>
              <a:t>태스크가 제대로 성공했는지, 실패했는지 알 수 있도록 분명한 피드백을 제공하라. 사용자가 추측하게 하지 말라.</a:t>
            </a:r>
            <a:endParaRPr sz="20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3200">
              <a:solidFill>
                <a:schemeClr val="dk1"/>
              </a:solidFill>
            </a:endParaRPr>
          </a:p>
          <a:p>
            <a:pPr indent="0" lvl="0" marL="342900" rtl="0" algn="l">
              <a:spcBef>
                <a:spcPts val="500"/>
              </a:spcBef>
              <a:spcAft>
                <a:spcPts val="0"/>
              </a:spcAft>
              <a:buNone/>
            </a:pPr>
            <a:r>
              <a:t/>
            </a:r>
            <a:endParaRPr b="1" sz="2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