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AVoPyBlMwoAMv2Uehmg8efE8H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5B26C4-3FFC-4B81-A362-7339FE50297D}">
  <a:tblStyle styleId="{975B26C4-3FFC-4B81-A362-7339FE502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/>
              <a:t>벤치마킹 보고서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개발자의 품격 1기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0"/>
          <p:cNvGraphicFramePr/>
          <p:nvPr/>
        </p:nvGraphicFramePr>
        <p:xfrm>
          <a:off x="952500" y="14465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{975B26C4-3FFC-4B81-A362-7339FE50297D}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모바일 앱 (%)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웹 브라우저 (%)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데스크탑 앱 (%)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TV (%)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A사 제품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B사 제품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C사 제품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자사 제품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시장 조사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"/>
              <a:t>경쟁사 제품의 사용자 수, 매출 규모, 마켓 순위 등을 조사합니다. 국내/국외 시장을 구분해서 마켓 규모 및 앞으로 성장 규모를 조사합니다.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12"/>
          <p:cNvGraphicFramePr/>
          <p:nvPr/>
        </p:nvGraphicFramePr>
        <p:xfrm>
          <a:off x="952500" y="9760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{975B26C4-3FFC-4B81-A362-7339FE50297D}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사용자 수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매출액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마켓 순위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A사 제품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B사 제품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C사 제품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12"/>
          <p:cNvSpPr txBox="1"/>
          <p:nvPr/>
        </p:nvSpPr>
        <p:spPr>
          <a:xfrm>
            <a:off x="952500" y="3179390"/>
            <a:ext cx="7239000" cy="14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국내 전체 시장 규모 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해외 전체 시장 규모 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자사 제품 목표 타겟 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벤치마킹?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벤치마킹은 시장에 우리가 제공하려고 하는 서비스와 유사/경쟁 제품이 있는지를 조사하는 행위입니다. 비교 분석을 통해 장점을 흡수하고, 단점을 보안합니다. 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제품 출시전에는 제품을 기획/설계 하는데 도움이 됩니다. 벤치마킹 대상이 되는 제품은 이미 출시가 되어서 운영이 되면서 수많은 고객으로 부터 피드백을 받고 개선되었을 가능성이 크기 때문에, 우리가 미쳐 생각지 못한 많은 부분은 발견할 수 있게 됩니다.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우리가 출시할 제품의 핵심 기능이, 경쟁 제품에 없다면 이 기능이 고객 확보에 중요한 역할 을 할 수 있습니다.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제품 출시 후에도 일정 기간 마다 벤치마킹은 지속적으로 해야 합니다. 경쟁 제품이 어떤 기능이 추가 되고 있는지 지속적으로 확인하고, 추가된 기능을 우리 제품에 수용할지 결정해야 합니다.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벤치마킹?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벤치마킹은 최소 3개이상의 제품을 선정하고, 선정된 제품을 직접 사용해 볼 수 있다면 비용이 들더라도 반드시 사용을 해야 합니다.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국내시장과 해외시장을 구분해서 조사하기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경쟁 제품 공식 웹사이트 확인하기 : 제품소개, 제공모델, 결재방식 등 제품 개발 후 마케팅에 대한 다양한 정보를 얻을 수 있음.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기사 및 관련 통계 사이트 찾아보기 : 마켓규모, 성장가능성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ko"/>
              <a:t>경쟁 제품 직접 사용해보기 : 제공되는 기능 목록 만들기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기능/서비스 비교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경쟁 제품에서 제공하는 기능/서비스를 조사합니다. 제공되는 기능 목록을 만들때, 각 기능 별로 우리 제품에 해당 기능을 넣을지를 결정합니다. 반드시 있어야 하는 기능은 A, 있으면 괜찮은 기능은 B, 있어도 되고 없어도 될것 같은 기능은 C로 표기합니다.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ko"/>
              <a:t>경쟁 제품을 선정할 때는 국내/국외로 나누어서 조사합니다. 국내/국외 경쟁 제품에서 제공하는 기능이 거의 유사하다면, 국내시장과 해외시장이 큰 차이가 없다는 것을 알 수 있기 때문에, 우리 제품 출시를 국내/국외가 다 가능하다는 것을 알 수 있습니다. 국내/국외 차이가 있다면, 우리 제품 출시를 국내를 먼저 할지, 국외를 먼저 할지 결정해야 합니다.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5"/>
          <p:cNvGraphicFramePr/>
          <p:nvPr/>
        </p:nvGraphicFramePr>
        <p:xfrm>
          <a:off x="595450" y="6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{975B26C4-3FFC-4B81-A362-7339FE50297D}</a:tableStyleId>
              </a:tblPr>
              <a:tblGrid>
                <a:gridCol w="1601950"/>
                <a:gridCol w="1615500"/>
                <a:gridCol w="1229200"/>
                <a:gridCol w="1378325"/>
                <a:gridCol w="842650"/>
                <a:gridCol w="1351050"/>
              </a:tblGrid>
              <a:tr h="60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기능/서비스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A사 제품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B사 제품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C사 제품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필요성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자사 제품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포함 여부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SNS 로그인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카카오톡, 네이버, 구글, 페이스북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구글, 페이스북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구글, 페이스북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포함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사용자 조사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경쟁 제품 서비스를 이용하는 사용자 유형을 조사합니다. 사용자 유형은 연령별, 성별, 직종별 등을 고려하고 각 유형별 사용 빈도(하루 몇시간 혹은 일주일에 몇시간)를 조사합니다.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/>
              <a:t>경쟁 서비스의 메인 타겟을 조사합니다. 메인 타겟은 연령 혹은 직업, 특정 환경 등을 포함하여 구체적으로 작성해 봅니다.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ko"/>
              <a:t>예를 들어,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여행을 좋아하는 20대 커리어 우먼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다이어트 니즈가 있는 40대 남성으로 전문직 종사자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7"/>
          <p:cNvGraphicFramePr/>
          <p:nvPr/>
        </p:nvGraphicFramePr>
        <p:xfrm>
          <a:off x="800590" y="8439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{975B26C4-3FFC-4B81-A362-7339FE50297D}</a:tableStyleId>
              </a:tblPr>
              <a:tblGrid>
                <a:gridCol w="1716125"/>
                <a:gridCol w="14956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사용자 유형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사용 빈도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0" name="Google Shape;90;p7"/>
          <p:cNvGraphicFramePr/>
          <p:nvPr/>
        </p:nvGraphicFramePr>
        <p:xfrm>
          <a:off x="5363280" y="8439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{975B26C4-3FFC-4B81-A362-7339FE50297D}</a:tableStyleId>
              </a:tblPr>
              <a:tblGrid>
                <a:gridCol w="1716125"/>
                <a:gridCol w="14956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사용자 유형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사용 빈도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7"/>
          <p:cNvSpPr txBox="1"/>
          <p:nvPr/>
        </p:nvSpPr>
        <p:spPr>
          <a:xfrm>
            <a:off x="800600" y="210725"/>
            <a:ext cx="321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A사 제품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5363250" y="210725"/>
            <a:ext cx="321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B사 제품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 txBox="1"/>
          <p:nvPr/>
        </p:nvSpPr>
        <p:spPr>
          <a:xfrm>
            <a:off x="800575" y="4447675"/>
            <a:ext cx="321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타겟 정의 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/>
          <p:nvPr/>
        </p:nvSpPr>
        <p:spPr>
          <a:xfrm>
            <a:off x="5363250" y="4447675"/>
            <a:ext cx="321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타겟 정의 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8"/>
          <p:cNvGraphicFramePr/>
          <p:nvPr/>
        </p:nvGraphicFramePr>
        <p:xfrm>
          <a:off x="800590" y="8439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{975B26C4-3FFC-4B81-A362-7339FE50297D}</a:tableStyleId>
              </a:tblPr>
              <a:tblGrid>
                <a:gridCol w="1716125"/>
                <a:gridCol w="14956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사용자 유형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사용 빈도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p8"/>
          <p:cNvGraphicFramePr/>
          <p:nvPr/>
        </p:nvGraphicFramePr>
        <p:xfrm>
          <a:off x="5363280" y="8439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{975B26C4-3FFC-4B81-A362-7339FE50297D}</a:tableStyleId>
              </a:tblPr>
              <a:tblGrid>
                <a:gridCol w="17161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사용자 유형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8"/>
          <p:cNvSpPr txBox="1"/>
          <p:nvPr/>
        </p:nvSpPr>
        <p:spPr>
          <a:xfrm>
            <a:off x="800600" y="210725"/>
            <a:ext cx="321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C사 제품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5363250" y="210725"/>
            <a:ext cx="321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자사 제품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800575" y="4447675"/>
            <a:ext cx="321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타겟 정의 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5363250" y="4447675"/>
            <a:ext cx="321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타겟 정의 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서비스 제공 채널 및 채널 별 사용 점유율</a:t>
            </a:r>
            <a:endParaRPr/>
          </a:p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경쟁 제품에서 제공하는 서비스가 어떤 채널로 제공되는지 조사합니다.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ko"/>
              <a:t>사용자는 어떤 채널을 가장 많이 사용하고 있는지, 채널 별 사용 점유율을 조사합니다.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