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35f5b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35f5b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35f5bc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35f5bc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35f5bc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35f5bc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35f5bc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35f5bc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35f5bc8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35f5bc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35f5bc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35f5bc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정보구조설계(IA)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</a:t>
            </a:r>
            <a:r>
              <a:rPr lang="ko"/>
              <a:t>의 품격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0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IA(Information Architecture)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2374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E0322D"/>
                </a:solidFill>
              </a:rPr>
              <a:t>“웹에서 제공하는 콘텐츠(정보)를 체계화하고 이용자</a:t>
            </a:r>
            <a:r>
              <a:rPr b="1" lang="ko" sz="25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가</a:t>
            </a:r>
            <a:r>
              <a:rPr b="1" lang="ko" sz="2500">
                <a:solidFill>
                  <a:srgbClr val="E0322D"/>
                </a:solidFill>
              </a:rPr>
              <a:t> 가장 빠르고 정확히 원하는 콘텐츠(정보)에 접근할 수 있는 구조를 만드는 기술”</a:t>
            </a:r>
            <a:endParaRPr b="1" sz="2500">
              <a:solidFill>
                <a:srgbClr val="E032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3528900"/>
            <a:ext cx="80625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IA</a:t>
            </a:r>
            <a:r>
              <a:rPr lang="ko">
                <a:solidFill>
                  <a:schemeClr val="dk1"/>
                </a:solidFill>
              </a:rPr>
              <a:t>는 정부구조(</a:t>
            </a:r>
            <a:r>
              <a:rPr b="1" lang="ko">
                <a:solidFill>
                  <a:schemeClr val="dk1"/>
                </a:solidFill>
              </a:rPr>
              <a:t>Organization System</a:t>
            </a:r>
            <a:r>
              <a:rPr lang="ko">
                <a:solidFill>
                  <a:schemeClr val="dk1"/>
                </a:solidFill>
              </a:rPr>
              <a:t>)의 정의, 네비게이션(</a:t>
            </a:r>
            <a:r>
              <a:rPr b="1" lang="ko">
                <a:solidFill>
                  <a:schemeClr val="dk1"/>
                </a:solidFill>
              </a:rPr>
              <a:t>Navigation System</a:t>
            </a:r>
            <a:r>
              <a:rPr lang="ko">
                <a:solidFill>
                  <a:schemeClr val="dk1"/>
                </a:solidFill>
              </a:rPr>
              <a:t>), 레이블링(</a:t>
            </a:r>
            <a:r>
              <a:rPr b="1" lang="ko">
                <a:solidFill>
                  <a:schemeClr val="dk1"/>
                </a:solidFill>
              </a:rPr>
              <a:t>Labeling System</a:t>
            </a:r>
            <a:r>
              <a:rPr lang="ko">
                <a:solidFill>
                  <a:schemeClr val="dk1"/>
                </a:solidFill>
              </a:rPr>
              <a:t>), 검색(</a:t>
            </a:r>
            <a:r>
              <a:rPr b="1" lang="ko">
                <a:solidFill>
                  <a:schemeClr val="dk1"/>
                </a:solidFill>
              </a:rPr>
              <a:t>Search System</a:t>
            </a:r>
            <a:r>
              <a:rPr lang="ko">
                <a:solidFill>
                  <a:schemeClr val="dk1"/>
                </a:solidFill>
              </a:rPr>
              <a:t>), 컨텐츠 디자인(</a:t>
            </a:r>
            <a:r>
              <a:rPr b="1" lang="ko">
                <a:solidFill>
                  <a:schemeClr val="dk1"/>
                </a:solidFill>
              </a:rPr>
              <a:t>Contents Design</a:t>
            </a:r>
            <a:r>
              <a:rPr lang="ko">
                <a:solidFill>
                  <a:schemeClr val="dk1"/>
                </a:solidFill>
              </a:rPr>
              <a:t>)으로 구성되어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00" y="421300"/>
            <a:ext cx="4225950" cy="30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Organization System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854900"/>
            <a:ext cx="85206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시각차이, 언어의 모호성, 언어의 이질성, 내부정책 등에 따라 정보를 분류해 낼 수 있다. 주제별로 분류해 낼 수도 있으며, 이용자별, 작업지향형, 기능별, 상징별, 은유형 등으로 데이터 및 정보를 분류해 낼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사이트의 목적에 따라 정보를 분류하되, 내부정책 및 전략에 근거하여 최종 정보분류 작업에 들어간다. 이는 사용자가 얼마나 이해하기 쉽게 접근하기 위한 가장 기초적인 작업이다.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53700"/>
            <a:ext cx="8520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ko" sz="2800">
                <a:solidFill>
                  <a:srgbClr val="E0322D"/>
                </a:solidFill>
              </a:rPr>
              <a:t>모든 이해의 시작은 분류에서 출발한다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b="1" sz="2800">
              <a:solidFill>
                <a:srgbClr val="E032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</a:t>
            </a:r>
            <a:r>
              <a:rPr lang="ko"/>
              <a:t> System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854900"/>
            <a:ext cx="85206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웹사이트 공간에서 상호작용을 설계하는 것이며 따라서 사용자의 경험을 이용하여 사용자의 두뇌에 인식하도록 만드는 것이다.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&lt;주요 요소들&gt;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- 여기는 어디인가?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- 갈수 있는 곳은 어디인가?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- 갈 수 있는 방법은 무엇인가?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- 예전에 갔던 곳을 어떻게 다시 갈 수 있을까?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일반적으로 말하는 네비게이션 이라 함은 </a:t>
            </a:r>
            <a:r>
              <a:rPr b="1" lang="ko" sz="1200">
                <a:solidFill>
                  <a:schemeClr val="dk1"/>
                </a:solidFill>
              </a:rPr>
              <a:t>‘메뉴항목’</a:t>
            </a:r>
            <a:r>
              <a:rPr lang="ko" sz="1200">
                <a:solidFill>
                  <a:schemeClr val="dk1"/>
                </a:solidFill>
              </a:rPr>
              <a:t>과 같이 화면에 이동성이 있는 구성요소라 할 수가 있다.  </a:t>
            </a:r>
            <a:r>
              <a:rPr b="1" lang="ko" sz="1200">
                <a:solidFill>
                  <a:schemeClr val="dk1"/>
                </a:solidFill>
              </a:rPr>
              <a:t>‘글로벌네이게이션’</a:t>
            </a:r>
            <a:r>
              <a:rPr lang="ko" sz="1200">
                <a:solidFill>
                  <a:schemeClr val="dk1"/>
                </a:solidFill>
              </a:rPr>
              <a:t>은 주 매뉴로써 사이트 내에서 서브사이트로 이동하여도 변하지 않는 매뉴 이며 </a:t>
            </a:r>
            <a:r>
              <a:rPr b="1" lang="ko" sz="1200">
                <a:solidFill>
                  <a:schemeClr val="dk1"/>
                </a:solidFill>
              </a:rPr>
              <a:t>‘로컬네비게이션’</a:t>
            </a:r>
            <a:r>
              <a:rPr lang="ko" sz="1200">
                <a:solidFill>
                  <a:schemeClr val="dk1"/>
                </a:solidFill>
              </a:rPr>
              <a:t>은 서브사이트 내에서의 별도 메뉴를 의미한다.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53700"/>
            <a:ext cx="8520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ko" sz="2800">
                <a:solidFill>
                  <a:srgbClr val="E0322D"/>
                </a:solidFill>
              </a:rPr>
              <a:t>네비게이션은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 목적 중심적이며 행동 지향적이다.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2800">
              <a:solidFill>
                <a:srgbClr val="E032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Labeling</a:t>
            </a:r>
            <a:r>
              <a:rPr lang="ko"/>
              <a:t> System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85490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레이블링 이라 함은 메뉴의 각 명명법, 컨텐츠에 사용되는 모든 사용법의 단어들 또는 지시하거나 도와주거나 설명하는 언어로 사용되는 텍스트를 의미한다.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이런 레이블은 </a:t>
            </a:r>
            <a:r>
              <a:rPr b="1" lang="ko" sz="1500">
                <a:solidFill>
                  <a:schemeClr val="dk1"/>
                </a:solidFill>
              </a:rPr>
              <a:t>고객 언어와 같은 언어를 사용해서 만들어야 한다.</a:t>
            </a:r>
            <a:r>
              <a:rPr lang="ko" sz="1500">
                <a:solidFill>
                  <a:schemeClr val="dk1"/>
                </a:solidFill>
              </a:rPr>
              <a:t> 어려운 마케팅용어나 전문용어의 사용은 잘 알지 못하는 고객들에게는 혼란만 가중시켜 웹사이트를 떠나게 만든다. 고객이 어떤 언어를 사용하는지 주의깊게 관찰하는 습관이 필요하다.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일관성 있는 레이블링을 만들어야 한다</a:t>
            </a:r>
            <a:r>
              <a:rPr lang="ko" sz="1500">
                <a:solidFill>
                  <a:schemeClr val="dk1"/>
                </a:solidFill>
              </a:rPr>
              <a:t>. 단어의 사용에 있어 일관성 있도록 해주는 것은 사용자의 이해를 돕기위한 가장 기초적인 방법이다. 예를 들어 어느 부분에서 순서를 ‘1,2,3’의 숫자로 시작하고 또다른 부분에서는 ‘I.II.III’의 로마자를 사용한다면 사용자는 매우 당혹할 수 밖에 없는 것이다. 또는 버튼명을 ‘검색’이라 정의했는데 다른 곳엔 영어로 ‘Search’라고 되어 있다던가 한다면 상당히 일관성 없는 레이블링 이라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53700"/>
            <a:ext cx="8520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ko" sz="2800">
                <a:solidFill>
                  <a:srgbClr val="E0322D"/>
                </a:solidFill>
              </a:rPr>
              <a:t>레이블이 아닌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ko" sz="2800">
                <a:solidFill>
                  <a:srgbClr val="E0322D"/>
                </a:solidFill>
              </a:rPr>
              <a:t>레이블링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 시스템이다.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2800">
              <a:solidFill>
                <a:srgbClr val="E032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</a:t>
            </a:r>
            <a:r>
              <a:rPr lang="ko"/>
              <a:t> System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710025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00"/>
                </a:solidFill>
              </a:rPr>
              <a:t>Knowing-item Searching</a:t>
            </a:r>
            <a:r>
              <a:rPr lang="ko" sz="1500">
                <a:solidFill>
                  <a:srgbClr val="FFFF00"/>
                </a:solidFill>
              </a:rPr>
              <a:t>,</a:t>
            </a:r>
            <a:r>
              <a:rPr lang="ko" sz="1500">
                <a:solidFill>
                  <a:schemeClr val="dk1"/>
                </a:solidFill>
              </a:rPr>
              <a:t> 기지(旣知) 정보를 활용한 검색, 이미 무엇을 찾을지 구체적으로 구상하고 나서 찾는 검색행위를 말한다. 이미 내가 무엇을 찾을 것 인가에 대한 구체적인 목적이 명확한 상태를 의미 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00"/>
                </a:solidFill>
              </a:rPr>
              <a:t>Casual-Browsing</a:t>
            </a:r>
            <a:r>
              <a:rPr lang="ko" sz="1500">
                <a:solidFill>
                  <a:srgbClr val="FFFF00"/>
                </a:solidFill>
              </a:rPr>
              <a:t>,</a:t>
            </a:r>
            <a:r>
              <a:rPr lang="ko" sz="1500">
                <a:solidFill>
                  <a:schemeClr val="dk1"/>
                </a:solidFill>
              </a:rPr>
              <a:t> 우연(우연)에 기인한 검색, 탐험하며 찾는 검색, 내가 무엇을 찾을 것인가의 구체적인 목적은 없지만 어떤 주제, 어떤 분야 등의 대략적 개념을 가지고 사이트의 이곳 저곳을 찾아 다니면 찾는 검색행위를 말한다.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00"/>
                </a:solidFill>
              </a:rPr>
              <a:t>존재 가능성 검색</a:t>
            </a:r>
            <a:r>
              <a:rPr lang="ko" sz="1500">
                <a:solidFill>
                  <a:srgbClr val="FFFF00"/>
                </a:solidFill>
              </a:rPr>
              <a:t>,</a:t>
            </a:r>
            <a:r>
              <a:rPr lang="ko" sz="1500">
                <a:solidFill>
                  <a:schemeClr val="dk1"/>
                </a:solidFill>
              </a:rPr>
              <a:t> 내가 찾는 정보가(구체적이든 구체적이지 않든 간에) 있는 사이트인지 없는 사이트인지 ‘존재 가능성’에 대한 검색이 수초 안에 이루어지며 없다고 판단될 시에 바로 다른 사이트로 이동하게 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00"/>
                </a:solidFill>
              </a:rPr>
              <a:t>포괄적이며 전반적인 검색</a:t>
            </a:r>
            <a:r>
              <a:rPr lang="ko" sz="1500">
                <a:solidFill>
                  <a:srgbClr val="FFFF00"/>
                </a:solidFill>
              </a:rPr>
              <a:t>,</a:t>
            </a:r>
            <a:r>
              <a:rPr lang="ko" sz="1500">
                <a:solidFill>
                  <a:schemeClr val="dk1"/>
                </a:solidFill>
              </a:rPr>
              <a:t> 예를 들어 ‘웹기획의 전반적인 분야에 대해서 정보를 찾아보고 싶다.’ 라는 생각이 있을경우 한 개의 사이트 이상에서 정보를 포괄적으로 수집하게 된다. 이런 경우의 검색을 의미 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53700"/>
            <a:ext cx="8520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ko" sz="2800">
                <a:solidFill>
                  <a:srgbClr val="E0322D"/>
                </a:solidFill>
              </a:rPr>
              <a:t>안 나오면 바로 나간다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800">
                <a:solidFill>
                  <a:srgbClr val="E0322D"/>
                </a:solidFill>
              </a:rPr>
              <a:t>반드시 필요한 요소이다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2800">
              <a:solidFill>
                <a:srgbClr val="E032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 Design, Disposition</a:t>
            </a:r>
            <a:r>
              <a:rPr lang="ko"/>
              <a:t> System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786225"/>
            <a:ext cx="85206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콘텐츠 설계 및 배치, ‘스토리 보드 및 UI설계서’로 만들어지는 컨텐츠를 배치하는 부분을 의미 한다.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웹페이지도 하나의 정보구성체로써 의미를 갖는다고 본다면, 하나의 화면에서 보여지게 될 정보를 어떻게 배치 해야 하는가에 대한 것도 정보 설계에 한 부분이라고 할 수 있다.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- 전략적으로 좌상단, 중상단, 좌중단 순으로 주요정보를 배치한다.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- 이사이트의 목적이 무엇이며 무엇을 봐야 하는지 2~3개 컨텐츠를 집중한다.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- 사용성이 적은 컨텐츠는 과감히 삭제하여 메뉴로 브라우징 할 수 있도록 한다.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- 디자인적인 요소가, 컨텐츠 설계, 배치에 영향을 주지 않도록 한다.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- 컨텐츠와 컨텐츠가 배치됨으로써 전체적인 의미를 찾을 수 있도록한다.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53700"/>
            <a:ext cx="8520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ko" sz="2800">
                <a:solidFill>
                  <a:srgbClr val="E0322D"/>
                </a:solidFill>
              </a:rPr>
              <a:t>사용자가 가장 접근하기 쉽게 배치하자</a:t>
            </a:r>
            <a:r>
              <a:rPr b="1" lang="ko" sz="2800">
                <a:solidFill>
                  <a:srgbClr val="E0322D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b="1" sz="2800">
              <a:solidFill>
                <a:srgbClr val="E032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