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3lccgFMFJbLyKpJELtzMF2Uqi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사용자 분석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개발자의 품격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개인적인 특성</a:t>
            </a:r>
            <a:endParaRPr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사용자에 내재되어 있는 특성</a:t>
            </a:r>
            <a:endParaRPr/>
          </a:p>
        </p:txBody>
      </p:sp>
      <p:sp>
        <p:nvSpPr>
          <p:cNvPr id="125" name="Google Shape;125;p10"/>
          <p:cNvSpPr/>
          <p:nvPr/>
        </p:nvSpPr>
        <p:spPr>
          <a:xfrm>
            <a:off x="752200" y="18670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성격적인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(personality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3611975" y="1867050"/>
            <a:ext cx="49809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개개인이 가지고 있는 내재적인 성격의 차이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→ </a:t>
            </a:r>
            <a:r>
              <a:rPr lang="ko" sz="1600"/>
              <a:t>각기 다른 성격 유형별로 시스템의 사용 행태가 달라질 수 있다</a:t>
            </a:r>
            <a:endParaRPr sz="160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850" y="3076650"/>
            <a:ext cx="1779091" cy="17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7176500" y="4506500"/>
            <a:ext cx="146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MBTI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개인적인 특성</a:t>
            </a:r>
            <a:endParaRPr/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사용자에 내재되어 있는 특성</a:t>
            </a: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752200" y="18670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신체적인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(physical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3611975" y="1867050"/>
            <a:ext cx="49809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신체적인 장애나 연령적인 특성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→ </a:t>
            </a:r>
            <a:r>
              <a:rPr lang="ko" sz="1600"/>
              <a:t>색약이나 색맹의 경우는 색 정보로만 전달하는 것은 위험하며, 노년층으로 갈수록 노란색이 흰색으로 보이거나 작은 글씨는 보이지 않는 문제점도 있다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개인적인 특성</a:t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사용자에 내재되어 있는 특성</a:t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752200" y="18670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문화적인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(cultural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3611975" y="1867050"/>
            <a:ext cx="49809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한 나라나 조직 등에 속하는 사용자들이 공유하는 가치관이나 믿음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→ </a:t>
            </a:r>
            <a:r>
              <a:rPr lang="ko" sz="1600"/>
              <a:t>나라 등과 같은 거시적인 집단의 특성뿐만 아니라, 특정 사용자들이 모인 집단의 미시적인 문화가 거시적인 문화보다 더 강력하게 작용할 수 있다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개인적인 특성</a:t>
            </a:r>
            <a:endParaRPr/>
          </a:p>
        </p:txBody>
      </p:sp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사용자에 내재되어 있는 특성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52200" y="18670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동기적인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(motivational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3611975" y="1867050"/>
            <a:ext cx="49809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사람들마다 가지고 있는 태도나 새로운 것에 대한 반응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→ </a:t>
            </a:r>
            <a:r>
              <a:rPr lang="ko" sz="1600"/>
              <a:t>시스템의 사용을 본인이 직접 결정하는지, 다른 사람에 의해 사용이 강요되는지 와도 밀접하게 연관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사용자 모형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 모형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사용자의 여러 가지 특성을 특정 목적에 따라 체계적으로 정리한 모형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사용자 특성을 실제 시스템 개발에 사용할 수 있는 형태로 체계적으로 정리하는 작업을 하기 위해서, 사용자에 대한 다양한 자료를 특정 목적에 따라 분류해 중요한 것은 부각시키고, 불필요한 것은 삭제시킴으로써 대상에 대한 해당 목적에 부합하는 사용자 모형을 제작함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인지적 모형 (Cognitive Model)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역할 모형 (User Role Model)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사회 기술 모형 (Socio-Technical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인지적 모형 (Cognitive Model)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621700" y="1152475"/>
            <a:ext cx="421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600"/>
              <a:t>개인 사용자가 시스템을 사용하면서 자기 머리 속에서 어떻게 시스템을 이해하고, 이를 사용하는 과정을 어떻게 배우고, 어떻게 사용하는지와 관련된 모형.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 sz="1600"/>
              <a:t>사용자가 시스템을 이용하는 것을 문제해결의 과정으로 보고, 4가지(목표, 조직자, 선택규칙, 방법) 요소를 적용하여 시스템 이용에 대한 사용자 지식과 인지과정을 모형화 한 것</a:t>
            </a:r>
            <a:endParaRPr sz="1600"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316900" cy="366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인지적 모형 (Cognitive Model)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311700" y="1152475"/>
            <a:ext cx="85206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/>
              <a:t>장점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사람들이 실제 머리 속에서 어떤 과정을 거쳐 시스템을 사용하는지 알 수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사람들의 실제 사용 절차를 예측 할 수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얼마나 빨리, 어떤 경로를 통해서 사용하는지 측정 할 수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ko"/>
              <a:t>단점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전문가의 작업 행태에 초점을 맞추고 있기 때문에 초보자가 새로운 시스템을 익히는 단계는 다루지 못함.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역할 모형 (User Role Model)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인지 모형이 개별 사용자의 특성에 초점을 맞춘다면, 역할 모형은 사용자와 시스템 간의 관계에 초점을 맞춤. 이때 역할은 사용자와 시스템 간의 관계를 특징 지울 수 있는 사용자의 사용 행태의 집합이라 할 수 있음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사용자와 시스템 간의 관계를 특징 지을 수 있는 사용자의 욕구나 필요, 관심사항, 기대수준, 일반적인 사용행태 등의 집합을 모형화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역할 모형 (User Role Model) 특징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시스템 개발에 시사점이 있는 역할들로 한정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역할 모형에 속하는 역할들은 나름대로 특성이 있어서 다른 역할들과 확연하게 차이가 있어야 함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특정 시스템에 대한 역할 모형은 그 시스템의 성공/실패에 가장 큰 영향을 미치는 핵심 역할을 반드시 포함하고 있어야 함. 자주 사용되는 일반적인 역할 일 수도 있고, 사용자의 욕구에 가장 밀접하게 연관된 역할 일 수도 있고, 기술적인 측면에서 개발하기 어려운 역할 일 수도 있음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 분석의 중요성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진정한 사용자가 아니면, 실제 시스템을 사용하는 과정에서 겪게 되는 문제점이나 시스템을 이용하는 근본 목적 등을 알아낼 수 없다.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 분석은 개발 단계 전체에 걸쳐 점진적이고 반복적으로 이루어져야 한다. 시스템이 개발됨에 따라 사용자가 원하는 바와 불편한 점을 구체적으로 이야기 할 수 있기 때문이다.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시스템 개발 프로젝트가 실패하는 가장 큰 요인은 사용자의 요구사항이 제대로 반영되지 못했기 때문이다.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페르소나 (Persona)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Persona는 그리스어로 Mask를 뜻함. 사용자 데이터를 바탕으로 디자이너와 개발자 모두 일관성 있게 작업할 수 있도록 가상의 캐릭터들을 정하는데 이것을 페르소나(Persona)라고 부름.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핵심 사용자층에 속하는 전형적인 사용자의 사고방식이나 행동 양식을 알아내기 위한 것으로 가상 인물일지라도 최대한 상세하게 정의되어야 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사회 기술 모형 (Socio-Technical Model)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기술이라는 것이 그 하나만으로 독립적으로 만들어지는 것이 아닌, 조직 환경에서 만들어지는 것으로 </a:t>
            </a:r>
            <a:r>
              <a:rPr b="1" lang="ko" u="sng"/>
              <a:t>사회적인 요소</a:t>
            </a:r>
            <a:r>
              <a:rPr lang="ko"/>
              <a:t>와 </a:t>
            </a:r>
            <a:r>
              <a:rPr b="1" lang="ko" u="sng"/>
              <a:t>기술적인 요소</a:t>
            </a:r>
            <a:r>
              <a:rPr lang="ko"/>
              <a:t>가 동시에 고려되어야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ko" sz="2000"/>
              <a:t>SSM (Soft System Methodology)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조직을 하나의 시스템으로 간주하고 그 속에 기술과 사람을 하나의 요소로 간주하며 시스템 개발의 환경적인 맥락 이해를 기본 목표로 함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SSM (Soft System Methodology)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311700" y="1152475"/>
            <a:ext cx="8520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3900"/>
              </a:spcAft>
              <a:buSzPts val="1800"/>
              <a:buNone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시스템이 사용자 집단의 어떤 문제점을 해결해 줄 수 있는지에 대한 자세한 정성적 조사를 실시함 →  시스템에 대한 기본 정의를 작성함 → 기본 정의를 달성하기 위해 시스템이 해야 할 일을 정의해 놓은 개념모형 작성 → 실제 시스템과 개념모형을 비교해 어떤 문제점이 있는지 파악함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372725" y="2561575"/>
            <a:ext cx="81660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조직 내에서 일반적으로 사용하는 시스템 개발하는 과정에 유용하게 사용될 수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집단 의사 결정 시스템이나 공동 저작 시스템 등 조직의 특징이 사용행태에 중대한 영향을 미치는 경우 유용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 시스템 개발에 필요한 구체적인 자료를 제공하기 어려움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특히 디지털 제품/서비스는 사용자 공동으로 사용하는 경우보다는 개인 사용자에게 초점을 맞추고 있기 때문에 적용하기 적합하지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KANO Model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11700" y="1152475"/>
            <a:ext cx="85206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600">
                <a:solidFill>
                  <a:schemeClr val="dk1"/>
                </a:solidFill>
              </a:rPr>
              <a:t>KANO Model은 서비스 디자인 단계에서 아이디어들의 Value를 평가해 보는데 유용한 기법이다. 일본의 Noriaki Kano 교수가 개발하였고, 사용자 만족도와 needs간의 관계를 명시하여 개별 needs들의 가치를 판단하게 해주는 모델이다. 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525" y="2307450"/>
            <a:ext cx="7176940" cy="26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KANO Model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11700" y="1152475"/>
            <a:ext cx="85206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600">
                <a:solidFill>
                  <a:schemeClr val="dk1"/>
                </a:solidFill>
              </a:rPr>
              <a:t>KANO Model은 서비스 디자인 단계에서 아이디어들의 Value를 평가해 보는데 유용한 기법이다. 일본의 Noriaki Kano 교수가 개발하였고, 사용자 만족도와 needs간의 관계를 명시하여 개별 needs들의 가치를 판단하게 해주는 모델이다. 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925" y="2334575"/>
            <a:ext cx="7388145" cy="26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KANO Model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311700" y="1152475"/>
            <a:ext cx="85206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600">
                <a:solidFill>
                  <a:schemeClr val="dk1"/>
                </a:solidFill>
              </a:rPr>
              <a:t>KANO Model은 서비스 디자인 단계에서 아이디어들의 Value를 평가해 보는데 유용한 기법이다. 일본의 Noriaki Kano 교수가 개발하였고, 사용자 만족도와 needs간의 관계를 명시하여 개별 needs들의 가치를 판단하게 해주는 모델이다. 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63" y="2314250"/>
            <a:ext cx="7177471" cy="26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사용자(고객) 그룹화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고객 그룹화 (Segmentation)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11700" y="1152475"/>
            <a:ext cx="8520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한국사회를 움직이는 디지털 소비자 집단을 황상민 연세대 심리학과 교수는 다음과 같은 6가지 유형으로 구분했다.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500" y="1836475"/>
            <a:ext cx="6099007" cy="30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고객 그룹화 (Segmentation)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5206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고객그룹화는 고객의 특성과 회사의 역량이 잘 매치되는 지점을 찾아 어디에 자원을 집중해야 효과적인지 보여줌으로써 전략적 의사 결정에 반드시 필요한 단계이다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ko"/>
              <a:t>고객 그룹화의 장점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자사가 가장 효율적으로 그리고 수익성 높게 향유할 수 있는 고객군을 중심으로 상품서비스 인력, Process를 집중할 수 있게 됨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정 고객군의 니즈를 중심으로 상품 서비스의 지향점을 명확히 하여 성공 확률을 높일 수 있음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숨어있는 고객 니즈와 시장 기회에 대한 조직의 민감도를 높여 현재 타 경쟁업체보다 빠른 시간에 시장의 잠재 기회를 선점 가능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고객과 시장 변화와 주요 변화 요인 탐지를 위한 최적 플랫폼을 구축할 수 있음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광고 및 마케팅 활동의 기획에 있어 집중이 가능하여 효율성을 극대화 할 수 있고, 평가에 있어서 명확한 지표를 세우고 모니터링 할 수 있음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사용자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종류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528400" y="1105025"/>
            <a:ext cx="49152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2000"/>
              <a:t>대상이 되는 시스템과 실제로 상호작용하는 사람들을 총칭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→ </a:t>
            </a:r>
            <a:r>
              <a:rPr lang="ko" sz="1500"/>
              <a:t>실제 예상되는 사용자에게 가장 알맞은 주 사용자를 대상으로 하는 것이 중요</a:t>
            </a:r>
            <a:endParaRPr sz="1500"/>
          </a:p>
        </p:txBody>
      </p:sp>
      <p:sp>
        <p:nvSpPr>
          <p:cNvPr id="68" name="Google Shape;68;p3"/>
          <p:cNvSpPr/>
          <p:nvPr/>
        </p:nvSpPr>
        <p:spPr>
          <a:xfrm>
            <a:off x="721825" y="1283650"/>
            <a:ext cx="2307300" cy="100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ko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 사용자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(primary user)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721825" y="3116675"/>
            <a:ext cx="2307300" cy="100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ko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 사용자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(secondary user)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528400" y="2926925"/>
            <a:ext cx="49152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2000"/>
              <a:t>실제로 시스템을 이용하는 사람은 아니지만, 주 사용자가 시스템을 어떻게 사용하는가에 영향을 주거나 받는 사람들을 지칭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→</a:t>
            </a:r>
            <a:r>
              <a:rPr lang="ko" sz="1500"/>
              <a:t> 주 사용자를 분석하는 것은 물론, 가능하면 넓은 의미의 부 사용자(또는 이해당사자)들을 분석하는 것도 매우 중요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Research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000" y="808400"/>
            <a:ext cx="6799299" cy="41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323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주요 사용자 Research 기법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867875"/>
            <a:ext cx="85206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 u="sng">
                <a:solidFill>
                  <a:schemeClr val="dk1"/>
                </a:solidFill>
              </a:rPr>
              <a:t>Survey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많은 사람들 속에서 특정한 패턴을 찾아내기 위해 사용되는 조사기법. 주로 객관식 질문의 리스트로 구성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00">
                <a:solidFill>
                  <a:schemeClr val="dk1"/>
                </a:solidFill>
              </a:rPr>
              <a:t>→ 많은 사용자에 대한 정량적 자료를 빠르게 수집할 수 있어 잘 설계된 경우 빠르고 쉽게 자료 분석이 가능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400" u="sng">
                <a:solidFill>
                  <a:schemeClr val="dk1"/>
                </a:solidFill>
              </a:rPr>
              <a:t>In Depth Interview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00">
                <a:solidFill>
                  <a:schemeClr val="dk1"/>
                </a:solidFill>
              </a:rPr>
              <a:t>심층 인터뷰. 응답자들로부터 어떤 주제에 대한 정보를 수집하는 방법으로써 주로 조사자와 응답자간의 1:1 개별면접 형태 → 가설에 대한 검증과 고객 관점의 Issue 파악 가능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400" u="sng">
                <a:solidFill>
                  <a:schemeClr val="dk1"/>
                </a:solidFill>
              </a:rPr>
              <a:t>Contextual Inquiry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00">
                <a:solidFill>
                  <a:schemeClr val="dk1"/>
                </a:solidFill>
              </a:rPr>
              <a:t>평범한 삶의 현장에서 사용자들이 어떻게 사용하고 있는지 관찰할 목적으로 사용자의 장소로 직접 찾아가 조사 : 인터뷰와 현장 관찰을 결합한 리서치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00">
                <a:solidFill>
                  <a:schemeClr val="dk1"/>
                </a:solidFill>
              </a:rPr>
              <a:t>→ 사용자의 실제 환경 속에서 Task 및 동기의 파악이 가능하며 비교적 짧은 기간 안에 신뢰도 높은 고객분석자료 제공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400" u="sng">
                <a:solidFill>
                  <a:schemeClr val="dk1"/>
                </a:solidFill>
              </a:rPr>
              <a:t>Usability Test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00">
                <a:solidFill>
                  <a:schemeClr val="dk1"/>
                </a:solidFill>
              </a:rPr>
              <a:t>잠재적인 사용성 이슈을 발견하고, 사용성과 관련된 사용자의 생각을 듣기 위해 참가들에게 웹사이트나 응용프로그램에서 특정한 테스트를 수행하게 하는 리서치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00">
                <a:solidFill>
                  <a:schemeClr val="dk1"/>
                </a:solidFill>
              </a:rPr>
              <a:t>→ 프로토타입으로 사용자가 Task를 실행하는 과정에서 개선해야될 부분을 명확하게 확인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Screener 만들기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152475"/>
            <a:ext cx="8520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Screener란 조사를 함에 있어 조사 후보자로 선정될 사람 중에서 배제되어야 할 사람들의 제한점들을 공식화하거나 그에 따른 기준 점을 제시하는 것을 의미한다.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8875"/>
            <a:ext cx="8839199" cy="287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사용자 특성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사용 행태적 특성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해당 시스템을 어떻게 사용할 것인지에 대한 일반적인 사용 형태</a:t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52200" y="1951700"/>
            <a:ext cx="2121000" cy="21210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상호작용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(interaction)</a:t>
            </a:r>
            <a:endParaRPr b="0" i="0" sz="17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3511500" y="1951700"/>
            <a:ext cx="2121000" cy="21210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(information)</a:t>
            </a:r>
            <a:endParaRPr b="0" i="0" sz="17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6270800" y="1951700"/>
            <a:ext cx="2121000" cy="21210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(function)</a:t>
            </a:r>
            <a:endParaRPr b="0" i="0" sz="17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사용 행태적 특성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해당 시스템을 어떻게 사용할 것인지에 대한 일반적인 사용 형태</a:t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752200" y="1951700"/>
            <a:ext cx="2121000" cy="21210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상호작용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(interaction)</a:t>
            </a:r>
            <a:endParaRPr b="0" i="0" sz="17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591650" y="2334650"/>
            <a:ext cx="49809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사용자들이 얼마나 자주, 정기적으로, 집중해서, 복잡한 상호작용을 해야 하는가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사용 행태적 특성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해당 시스템을 어떻게 사용할 것인지에 대한 일반적인 사용 형태</a:t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752200" y="1951700"/>
            <a:ext cx="2121000" cy="21210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(information)</a:t>
            </a:r>
            <a:endParaRPr b="0" i="0" sz="17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591650" y="2334650"/>
            <a:ext cx="49809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현재 유사한 시스템에서 사용자와 시스템 사이에 주고 받은 정보들의 특성에 대한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원하는 정보의 양은 어느 정도인가, 얼마나 복잡한가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해당 정보는 사용자로부터 발생하는가, 다른 외부의 요소로 부터 발생하는가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사용 행태적 특성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해당 시스템을 어떻게 사용할 것인지에 대한 일반적인 사용 형태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752200" y="1951700"/>
            <a:ext cx="2121000" cy="21210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(function)</a:t>
            </a:r>
            <a:endParaRPr b="0" i="0" sz="17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591650" y="2334650"/>
            <a:ext cx="4980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사용자들이 해당 시스템을 원활하게 사용하기 위해서 어떤 기능이 제공되어야 하는지 분석한다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사용자의 개인적인 특성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152475"/>
            <a:ext cx="8520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사용자에 내재되어 있는 특성</a:t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1944900" y="18670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성격적인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(personality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4493100" y="18670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신체적인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(physical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944900" y="32764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문화적인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(cultural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4493100" y="3276450"/>
            <a:ext cx="2548200" cy="1409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동기적인 특성</a:t>
            </a:r>
            <a:endParaRPr b="1" i="0" sz="2600" u="none" cap="none" strike="noStrike">
              <a:solidFill>
                <a:srgbClr val="DD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DD0A0A"/>
                </a:solidFill>
                <a:latin typeface="Arial"/>
                <a:ea typeface="Arial"/>
                <a:cs typeface="Arial"/>
                <a:sym typeface="Arial"/>
              </a:rPr>
              <a:t>(motivational characteristics)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