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61" r:id="rId4"/>
    <p:sldId id="264" r:id="rId5"/>
    <p:sldId id="366" r:id="rId6"/>
    <p:sldId id="382" r:id="rId7"/>
    <p:sldId id="381" r:id="rId8"/>
    <p:sldId id="276" r:id="rId9"/>
    <p:sldId id="379" r:id="rId10"/>
    <p:sldId id="385" r:id="rId11"/>
    <p:sldId id="384" r:id="rId12"/>
    <p:sldId id="383" r:id="rId1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34" y="77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sz="1400" dirty="0"/>
              <a:t>유학생 수</a:t>
            </a:r>
          </a:p>
        </c:rich>
      </c:tx>
      <c:layout>
        <c:manualLayout>
          <c:xMode val="edge"/>
          <c:yMode val="edge"/>
          <c:x val="0.84436923214300164"/>
          <c:y val="2.7769881704677146E-2"/>
        </c:manualLayout>
      </c:layout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  <c:spPr>
        <a:noFill/>
        <a:ln w="53975">
          <a:noFill/>
        </a:ln>
        <a:effectLst/>
      </c:spPr>
    </c:sideWall>
    <c:backWall>
      <c:thickness val="0"/>
      <c:spPr>
        <a:noFill/>
        <a:ln w="53975"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4.7081128058790042E-2"/>
          <c:y val="5.8802906726725411E-2"/>
          <c:w val="0.93336632504877548"/>
          <c:h val="0.82015102150890318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유학생수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2011년도</c:v>
                </c:pt>
                <c:pt idx="1">
                  <c:v>2012년도</c:v>
                </c:pt>
                <c:pt idx="2">
                  <c:v>2013년도</c:v>
                </c:pt>
                <c:pt idx="3">
                  <c:v>2014년도</c:v>
                </c:pt>
                <c:pt idx="4">
                  <c:v>2015년도</c:v>
                </c:pt>
                <c:pt idx="5">
                  <c:v>2016년도</c:v>
                </c:pt>
                <c:pt idx="6">
                  <c:v>2017년도</c:v>
                </c:pt>
                <c:pt idx="7">
                  <c:v>2018년도</c:v>
                </c:pt>
                <c:pt idx="8">
                  <c:v>2019년도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262465</c:v>
                </c:pt>
                <c:pt idx="1">
                  <c:v>239213</c:v>
                </c:pt>
                <c:pt idx="2">
                  <c:v>227126</c:v>
                </c:pt>
                <c:pt idx="3">
                  <c:v>219543</c:v>
                </c:pt>
                <c:pt idx="4">
                  <c:v>214696</c:v>
                </c:pt>
                <c:pt idx="5">
                  <c:v>223908</c:v>
                </c:pt>
                <c:pt idx="6">
                  <c:v>239824</c:v>
                </c:pt>
                <c:pt idx="7">
                  <c:v>240189</c:v>
                </c:pt>
                <c:pt idx="8">
                  <c:v>246768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EF-4ABF-9533-00B3913A0A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796778368"/>
        <c:axId val="-1796780544"/>
        <c:axId val="344137712"/>
      </c:bar3DChart>
      <c:catAx>
        <c:axId val="-17967783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-1796780544"/>
        <c:crosses val="autoZero"/>
        <c:auto val="0"/>
        <c:lblAlgn val="ctr"/>
        <c:lblOffset val="100"/>
        <c:noMultiLvlLbl val="0"/>
      </c:catAx>
      <c:valAx>
        <c:axId val="-1796780544"/>
        <c:scaling>
          <c:orientation val="minMax"/>
          <c:max val="300000"/>
        </c:scaling>
        <c:delete val="0"/>
        <c:axPos val="l"/>
        <c:majorGridlines>
          <c:spPr>
            <a:ln>
              <a:solidFill>
                <a:schemeClr val="bg1">
                  <a:alpha val="44000"/>
                </a:schemeClr>
              </a:solidFill>
              <a:prstDash val="dash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-1796778368"/>
        <c:crossesAt val="1"/>
        <c:crossBetween val="between"/>
      </c:valAx>
      <c:serAx>
        <c:axId val="344137712"/>
        <c:scaling>
          <c:orientation val="minMax"/>
        </c:scaling>
        <c:delete val="1"/>
        <c:axPos val="b"/>
        <c:majorTickMark val="out"/>
        <c:minorTickMark val="none"/>
        <c:tickLblPos val="nextTo"/>
        <c:crossAx val="-1796780544"/>
        <c:crosses val="autoZero"/>
      </c:ser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EC69BB-2965-4F45-8B53-DC2DA507E21D}"/>
              </a:ext>
            </a:extLst>
          </p:cNvPr>
          <p:cNvGrpSpPr/>
          <p:nvPr/>
        </p:nvGrpSpPr>
        <p:grpSpPr>
          <a:xfrm>
            <a:off x="5943600" y="0"/>
            <a:ext cx="6240805" cy="6858000"/>
            <a:chOff x="6345936" y="0"/>
            <a:chExt cx="5846064" cy="6858000"/>
          </a:xfrm>
          <a:solidFill>
            <a:schemeClr val="bg2">
              <a:lumMod val="50000"/>
              <a:alpha val="63000"/>
            </a:schemeClr>
          </a:solidFill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1AE2F1-A0DF-45D0-9B48-6D43D91A641E}"/>
                </a:ext>
              </a:extLst>
            </p:cNvPr>
            <p:cNvSpPr/>
            <p:nvPr/>
          </p:nvSpPr>
          <p:spPr>
            <a:xfrm>
              <a:off x="8988552" y="0"/>
              <a:ext cx="320344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B556E039-03AE-46E3-AC0C-237C22A6D3AB}"/>
                </a:ext>
              </a:extLst>
            </p:cNvPr>
            <p:cNvSpPr/>
            <p:nvPr/>
          </p:nvSpPr>
          <p:spPr>
            <a:xfrm rot="10800000">
              <a:off x="6345936" y="0"/>
              <a:ext cx="2642616" cy="68580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4718305" y="1026746"/>
            <a:ext cx="6096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cs typeface="Arial" pitchFamily="34" charset="0"/>
              </a:rPr>
              <a:t>개발 결과 요약서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568702" y="1856937"/>
            <a:ext cx="60959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Development Results </a:t>
            </a:r>
            <a:b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Summary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10095524" y="587536"/>
            <a:ext cx="1528549" cy="2756848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9149F6-DEC4-4507-9A39-DF5406FE67CB}"/>
              </a:ext>
            </a:extLst>
          </p:cNvPr>
          <p:cNvCxnSpPr/>
          <p:nvPr/>
        </p:nvCxnSpPr>
        <p:spPr>
          <a:xfrm>
            <a:off x="801300" y="4599432"/>
            <a:ext cx="9863329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51A2EE6-52CF-44FC-9E55-34C41A497CFC}"/>
              </a:ext>
            </a:extLst>
          </p:cNvPr>
          <p:cNvSpPr/>
          <p:nvPr/>
        </p:nvSpPr>
        <p:spPr>
          <a:xfrm>
            <a:off x="2066543" y="4489704"/>
            <a:ext cx="228599" cy="219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B1459F-20EA-40C9-8A49-5C923F74F469}"/>
              </a:ext>
            </a:extLst>
          </p:cNvPr>
          <p:cNvSpPr txBox="1"/>
          <p:nvPr/>
        </p:nvSpPr>
        <p:spPr>
          <a:xfrm>
            <a:off x="1323592" y="3974070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기획 배경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2746542-CBE9-460A-B406-DCA57F61C19A}"/>
              </a:ext>
            </a:extLst>
          </p:cNvPr>
          <p:cNvSpPr/>
          <p:nvPr/>
        </p:nvSpPr>
        <p:spPr>
          <a:xfrm>
            <a:off x="4095370" y="4489704"/>
            <a:ext cx="228599" cy="219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DC9EE1-414F-4B4E-973E-75F7C95D01BA}"/>
              </a:ext>
            </a:extLst>
          </p:cNvPr>
          <p:cNvSpPr txBox="1"/>
          <p:nvPr/>
        </p:nvSpPr>
        <p:spPr>
          <a:xfrm>
            <a:off x="3441441" y="3974070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02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 기술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D229A6B-7AD2-4FD6-B7DC-55B6CDA741E0}"/>
              </a:ext>
            </a:extLst>
          </p:cNvPr>
          <p:cNvSpPr/>
          <p:nvPr/>
        </p:nvSpPr>
        <p:spPr>
          <a:xfrm>
            <a:off x="5943600" y="4489704"/>
            <a:ext cx="228599" cy="2194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FD6DE-B0E8-4A81-8F63-D787C78EA2FC}"/>
              </a:ext>
            </a:extLst>
          </p:cNvPr>
          <p:cNvSpPr txBox="1"/>
          <p:nvPr/>
        </p:nvSpPr>
        <p:spPr>
          <a:xfrm>
            <a:off x="5409687" y="3974070"/>
            <a:ext cx="148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 </a:t>
            </a:r>
            <a:r>
              <a:rPr lang="ko-KR" altLang="en-US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기능</a:t>
            </a:r>
            <a:endParaRPr lang="en-US" altLang="ko-KR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174B6-13CB-4795-AF17-F9F871522B75}"/>
              </a:ext>
            </a:extLst>
          </p:cNvPr>
          <p:cNvSpPr txBox="1"/>
          <p:nvPr/>
        </p:nvSpPr>
        <p:spPr>
          <a:xfrm>
            <a:off x="5454521" y="4808992"/>
            <a:ext cx="2171072" cy="82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Information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Exchange Rate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1BFDBEC-770E-4755-BF59-1B1E954D18AD}"/>
              </a:ext>
            </a:extLst>
          </p:cNvPr>
          <p:cNvSpPr txBox="1">
            <a:spLocks/>
          </p:cNvSpPr>
          <p:nvPr/>
        </p:nvSpPr>
        <p:spPr>
          <a:xfrm>
            <a:off x="309401" y="287730"/>
            <a:ext cx="11573197" cy="72424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03 </a:t>
            </a:r>
            <a:r>
              <a:rPr lang="ko-KR" altLang="en-US" dirty="0">
                <a:solidFill>
                  <a:schemeClr val="accent2"/>
                </a:solidFill>
              </a:rPr>
              <a:t>주요 기능 </a:t>
            </a:r>
            <a:r>
              <a:rPr lang="en-US" altLang="ko-KR" dirty="0">
                <a:solidFill>
                  <a:schemeClr val="accent2"/>
                </a:solidFill>
              </a:rPr>
              <a:t>_ Community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976" t="4418" r="1985" b="728"/>
          <a:stretch/>
        </p:blipFill>
        <p:spPr>
          <a:xfrm>
            <a:off x="175846" y="1160585"/>
            <a:ext cx="5011616" cy="33390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6" y="4481365"/>
            <a:ext cx="4695092" cy="2069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924" y="1600199"/>
            <a:ext cx="4015674" cy="32747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46816" y="1757875"/>
            <a:ext cx="262010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Mysql</a:t>
            </a:r>
            <a:r>
              <a:rPr lang="en-US" altLang="ko-KR" sz="1400" dirty="0" smtClean="0"/>
              <a:t> DB</a:t>
            </a:r>
            <a:r>
              <a:rPr lang="ko-KR" altLang="en-US" sz="1400" dirty="0" smtClean="0"/>
              <a:t>을 기반으로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DAO </a:t>
            </a:r>
            <a:r>
              <a:rPr lang="ko-KR" altLang="en-US" sz="1400" dirty="0" smtClean="0"/>
              <a:t>데이터 접근 객체에 </a:t>
            </a:r>
            <a:r>
              <a:rPr lang="ko-KR" altLang="en-US" sz="1400" dirty="0" err="1" smtClean="0"/>
              <a:t>서블릿</a:t>
            </a:r>
            <a:r>
              <a:rPr lang="ko-KR" altLang="en-US" sz="1400" dirty="0" smtClean="0"/>
              <a:t> 요청사항을 전달한다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2. </a:t>
            </a:r>
            <a:r>
              <a:rPr lang="en-US" altLang="ko-KR" sz="1400" dirty="0" err="1" smtClean="0"/>
              <a:t>PrepareStatement</a:t>
            </a:r>
            <a:r>
              <a:rPr lang="ko-KR" altLang="en-US" sz="1400" dirty="0" smtClean="0"/>
              <a:t>를 삽입하여 해킹을 방지했고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각각의 </a:t>
            </a:r>
            <a:r>
              <a:rPr lang="en-US" altLang="ko-KR" sz="1400" dirty="0" smtClean="0"/>
              <a:t>user </a:t>
            </a:r>
            <a:r>
              <a:rPr lang="ko-KR" altLang="en-US" sz="1400" dirty="0" smtClean="0"/>
              <a:t>값을 설정하여 데이터베이스를 생성하였다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3. </a:t>
            </a:r>
            <a:r>
              <a:rPr lang="ko-KR" altLang="en-US" sz="1400" dirty="0" smtClean="0"/>
              <a:t>드라이버가 </a:t>
            </a:r>
            <a:r>
              <a:rPr lang="en-US" altLang="ko-KR" sz="1400" dirty="0" err="1" smtClean="0"/>
              <a:t>mysql</a:t>
            </a:r>
            <a:r>
              <a:rPr lang="ko-KR" altLang="en-US" sz="1400" dirty="0" smtClean="0"/>
              <a:t>에 접속할 수 있도록 </a:t>
            </a:r>
            <a:r>
              <a:rPr lang="ko-KR" altLang="en-US" sz="1400" dirty="0" err="1" smtClean="0"/>
              <a:t>매게체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라이브러리를 생성하였다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7192" y="4349481"/>
            <a:ext cx="1655406" cy="20631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46817" y="5165984"/>
            <a:ext cx="425121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Main.jsp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게시판 프론트를 중심으로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각각의 </a:t>
            </a:r>
            <a:r>
              <a:rPr lang="en-US" altLang="ko-KR" sz="1400" dirty="0" smtClean="0"/>
              <a:t>Action </a:t>
            </a:r>
            <a:r>
              <a:rPr lang="ko-KR" altLang="en-US" sz="1400" dirty="0" smtClean="0"/>
              <a:t>페이지를 설계하여 게시판을 구현하였다</a:t>
            </a:r>
            <a:r>
              <a:rPr lang="en-US" altLang="ko-KR" sz="1400" dirty="0" smtClean="0"/>
              <a:t>. USER DAO</a:t>
            </a:r>
            <a:r>
              <a:rPr lang="ko-KR" altLang="en-US" sz="1400" dirty="0" smtClean="0"/>
              <a:t>에서 받아온 값을 </a:t>
            </a:r>
            <a:r>
              <a:rPr lang="en-US" altLang="ko-KR" sz="1400" dirty="0" smtClean="0"/>
              <a:t>IF</a:t>
            </a:r>
            <a:r>
              <a:rPr lang="ko-KR" altLang="en-US" sz="1400" dirty="0" smtClean="0"/>
              <a:t>문을 통해 검증하여 판단하도록 설계하였다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endParaRPr lang="en-US" altLang="ko-KR" sz="1400" dirty="0" smtClean="0"/>
          </a:p>
          <a:p>
            <a:r>
              <a:rPr lang="en-US" altLang="ko-KR" sz="1400" dirty="0" smtClean="0"/>
              <a:t>2. MYSQL-DAO-&gt;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CRUD </a:t>
            </a:r>
            <a:r>
              <a:rPr lang="ko-KR" altLang="en-US" sz="1400" dirty="0" smtClean="0"/>
              <a:t>구조로 각각의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파일을 설계하였다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14" idx="3"/>
            <a:endCxn id="13" idx="1"/>
          </p:cNvCxnSpPr>
          <p:nvPr/>
        </p:nvCxnSpPr>
        <p:spPr>
          <a:xfrm flipV="1">
            <a:off x="9498027" y="5381067"/>
            <a:ext cx="729165" cy="5851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1"/>
          </p:cNvCxnSpPr>
          <p:nvPr/>
        </p:nvCxnSpPr>
        <p:spPr>
          <a:xfrm rot="10800000">
            <a:off x="4950096" y="3042157"/>
            <a:ext cx="296721" cy="1622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0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3">
            <a:extLst>
              <a:ext uri="{FF2B5EF4-FFF2-40B4-BE49-F238E27FC236}">
                <a16:creationId xmlns:a16="http://schemas.microsoft.com/office/drawing/2014/main" id="{0894741C-B1F5-4ABE-836F-BDBF5078FC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298705"/>
              </p:ext>
            </p:extLst>
          </p:nvPr>
        </p:nvGraphicFramePr>
        <p:xfrm>
          <a:off x="464164" y="1570902"/>
          <a:ext cx="4829289" cy="271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49CCE81-53F2-4FC2-88BA-9EA186FDABA8}"/>
              </a:ext>
            </a:extLst>
          </p:cNvPr>
          <p:cNvSpPr txBox="1"/>
          <p:nvPr/>
        </p:nvSpPr>
        <p:spPr>
          <a:xfrm>
            <a:off x="956345" y="4640767"/>
            <a:ext cx="4829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꾸준하게 </a:t>
            </a:r>
            <a:r>
              <a:rPr lang="en-US" altLang="ko-KR" dirty="0"/>
              <a:t>27</a:t>
            </a:r>
            <a:r>
              <a:rPr lang="ko-KR" altLang="en-US" dirty="0"/>
              <a:t>만명이 넘는 많은 수를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차지하는 한국인 유학생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3DE6A9F-C675-4F3F-A364-B3427DEB998E}"/>
              </a:ext>
            </a:extLst>
          </p:cNvPr>
          <p:cNvCxnSpPr/>
          <p:nvPr/>
        </p:nvCxnSpPr>
        <p:spPr>
          <a:xfrm>
            <a:off x="5718522" y="3171039"/>
            <a:ext cx="112689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래픽 43" descr="물음표">
            <a:extLst>
              <a:ext uri="{FF2B5EF4-FFF2-40B4-BE49-F238E27FC236}">
                <a16:creationId xmlns:a16="http://schemas.microsoft.com/office/drawing/2014/main" id="{EF3176F6-2C7B-467B-875D-4D9C18F3A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2943" y="2214700"/>
            <a:ext cx="1912677" cy="1912677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277D4C3A-606E-4ED4-A3F5-7D1FDEA19BE3}"/>
              </a:ext>
            </a:extLst>
          </p:cNvPr>
          <p:cNvSpPr/>
          <p:nvPr/>
        </p:nvSpPr>
        <p:spPr>
          <a:xfrm>
            <a:off x="7975022" y="1925274"/>
            <a:ext cx="2508517" cy="249152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64A6F0-620F-457F-BA4A-6132F606D260}"/>
              </a:ext>
            </a:extLst>
          </p:cNvPr>
          <p:cNvSpPr txBox="1"/>
          <p:nvPr/>
        </p:nvSpPr>
        <p:spPr>
          <a:xfrm>
            <a:off x="7248089" y="4640767"/>
            <a:ext cx="414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그러나</a:t>
            </a:r>
            <a:endParaRPr lang="en-US" altLang="ko-KR" dirty="0"/>
          </a:p>
          <a:p>
            <a:r>
              <a:rPr lang="ko-KR" altLang="en-US" dirty="0"/>
              <a:t>유학 정보를 공유하고 다른 유학생들과</a:t>
            </a:r>
            <a:endParaRPr lang="en-US" altLang="ko-KR" dirty="0"/>
          </a:p>
          <a:p>
            <a:r>
              <a:rPr lang="ko-KR" altLang="en-US" dirty="0"/>
              <a:t>네트워킹 할 수 있는 커뮤니티 부재</a:t>
            </a: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7B1489-A652-47D6-B248-63AF3B39D513}"/>
              </a:ext>
            </a:extLst>
          </p:cNvPr>
          <p:cNvSpPr/>
          <p:nvPr/>
        </p:nvSpPr>
        <p:spPr>
          <a:xfrm>
            <a:off x="2374084" y="6123963"/>
            <a:ext cx="7063531" cy="7340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국외 한국인 학생의 유학생활에 도움을 줄 수 있는 서비스의 필요성</a:t>
            </a:r>
            <a:endParaRPr lang="ko-KR" altLang="en-US" dirty="0"/>
          </a:p>
        </p:txBody>
      </p:sp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AD3670B9-5FBD-4D31-81A5-08D24242F5C9}"/>
              </a:ext>
            </a:extLst>
          </p:cNvPr>
          <p:cNvSpPr txBox="1">
            <a:spLocks/>
          </p:cNvSpPr>
          <p:nvPr/>
        </p:nvSpPr>
        <p:spPr>
          <a:xfrm>
            <a:off x="309401" y="287730"/>
            <a:ext cx="11573197" cy="72424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01 </a:t>
            </a:r>
            <a:r>
              <a:rPr lang="ko-KR" altLang="en-US" dirty="0">
                <a:solidFill>
                  <a:schemeClr val="accent2"/>
                </a:solidFill>
              </a:rPr>
              <a:t>기획 배경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2A5162D9-C08A-424D-8DE0-A0F908088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85" y="5049125"/>
            <a:ext cx="998612" cy="99271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0F919CE0-11DC-44D7-8A38-27827525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384" y="3951897"/>
            <a:ext cx="1081023" cy="888068"/>
          </a:xfrm>
          <a:prstGeom prst="rect">
            <a:avLst/>
          </a:prstGeom>
        </p:spPr>
      </p:pic>
      <p:pic>
        <p:nvPicPr>
          <p:cNvPr id="1026" name="Picture 2" descr="express 설치 - 한 눈에 끝내는 Node.js">
            <a:extLst>
              <a:ext uri="{FF2B5EF4-FFF2-40B4-BE49-F238E27FC236}">
                <a16:creationId xmlns:a16="http://schemas.microsoft.com/office/drawing/2014/main" id="{8133FC15-13A2-4412-BD82-3D988F1C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34" y="2984055"/>
            <a:ext cx="1006126" cy="8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C1F2F0-B586-4E96-BD91-8FCF827F9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653" y="1768752"/>
            <a:ext cx="991040" cy="994497"/>
          </a:xfrm>
          <a:prstGeom prst="rect">
            <a:avLst/>
          </a:prstGeom>
        </p:spPr>
      </p:pic>
      <p:sp>
        <p:nvSpPr>
          <p:cNvPr id="22" name="Isosceles Triangle 1">
            <a:extLst>
              <a:ext uri="{FF2B5EF4-FFF2-40B4-BE49-F238E27FC236}">
                <a16:creationId xmlns:a16="http://schemas.microsoft.com/office/drawing/2014/main" id="{17166483-8531-439B-8A8A-D920680FEFC4}"/>
              </a:ext>
            </a:extLst>
          </p:cNvPr>
          <p:cNvSpPr/>
          <p:nvPr/>
        </p:nvSpPr>
        <p:spPr>
          <a:xfrm rot="5400000">
            <a:off x="2197378" y="2685465"/>
            <a:ext cx="1100913" cy="1395380"/>
          </a:xfrm>
          <a:custGeom>
            <a:avLst/>
            <a:gdLst/>
            <a:ahLst/>
            <a:cxnLst/>
            <a:rect l="l" t="t" r="r" b="b"/>
            <a:pathLst>
              <a:path w="1080000" h="1368874">
                <a:moveTo>
                  <a:pt x="1080000" y="1368874"/>
                </a:moveTo>
                <a:lnTo>
                  <a:pt x="0" y="1368874"/>
                </a:lnTo>
                <a:lnTo>
                  <a:pt x="0" y="288874"/>
                </a:lnTo>
                <a:lnTo>
                  <a:pt x="372453" y="288874"/>
                </a:lnTo>
                <a:lnTo>
                  <a:pt x="540000" y="0"/>
                </a:lnTo>
                <a:lnTo>
                  <a:pt x="707547" y="288874"/>
                </a:lnTo>
                <a:lnTo>
                  <a:pt x="1080000" y="2888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08176" y="1173163"/>
            <a:ext cx="10579990" cy="393433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내가 사용한 기술만 나열했기 때문에 추가적으로 각자 사용하나 기술들을 더해주는게 좋을 거 같음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5" name="Isosceles Triangle 1">
            <a:extLst>
              <a:ext uri="{FF2B5EF4-FFF2-40B4-BE49-F238E27FC236}">
                <a16:creationId xmlns:a16="http://schemas.microsoft.com/office/drawing/2014/main" id="{5EBB4A4D-D35F-470E-9152-AEBDBECA5585}"/>
              </a:ext>
            </a:extLst>
          </p:cNvPr>
          <p:cNvSpPr/>
          <p:nvPr/>
        </p:nvSpPr>
        <p:spPr>
          <a:xfrm rot="5400000">
            <a:off x="1089651" y="1585913"/>
            <a:ext cx="1100913" cy="1395380"/>
          </a:xfrm>
          <a:custGeom>
            <a:avLst/>
            <a:gdLst/>
            <a:ahLst/>
            <a:cxnLst/>
            <a:rect l="l" t="t" r="r" b="b"/>
            <a:pathLst>
              <a:path w="1080000" h="1368874">
                <a:moveTo>
                  <a:pt x="1080000" y="1368874"/>
                </a:moveTo>
                <a:lnTo>
                  <a:pt x="0" y="1368874"/>
                </a:lnTo>
                <a:lnTo>
                  <a:pt x="0" y="288874"/>
                </a:lnTo>
                <a:lnTo>
                  <a:pt x="372453" y="288874"/>
                </a:lnTo>
                <a:lnTo>
                  <a:pt x="540000" y="0"/>
                </a:lnTo>
                <a:lnTo>
                  <a:pt x="707547" y="288874"/>
                </a:lnTo>
                <a:lnTo>
                  <a:pt x="1080000" y="288874"/>
                </a:lnTo>
                <a:close/>
              </a:path>
            </a:pathLst>
          </a:custGeom>
          <a:solidFill>
            <a:schemeClr val="accent4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6C062-134E-42DB-937A-6844C6D76580}"/>
              </a:ext>
            </a:extLst>
          </p:cNvPr>
          <p:cNvSpPr/>
          <p:nvPr/>
        </p:nvSpPr>
        <p:spPr>
          <a:xfrm>
            <a:off x="1316148" y="205277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E02EA8-8846-422E-9582-2C112382A444}"/>
              </a:ext>
            </a:extLst>
          </p:cNvPr>
          <p:cNvSpPr/>
          <p:nvPr/>
        </p:nvSpPr>
        <p:spPr>
          <a:xfrm>
            <a:off x="1200792" y="1990152"/>
            <a:ext cx="586900" cy="5869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B302C6-7099-4C74-A2A2-92F0220CDF5F}"/>
              </a:ext>
            </a:extLst>
          </p:cNvPr>
          <p:cNvSpPr/>
          <p:nvPr/>
        </p:nvSpPr>
        <p:spPr>
          <a:xfrm>
            <a:off x="1316148" y="205277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22E758-CE8D-4478-8696-8F48C2430AC4}"/>
              </a:ext>
            </a:extLst>
          </p:cNvPr>
          <p:cNvGrpSpPr/>
          <p:nvPr/>
        </p:nvGrpSpPr>
        <p:grpSpPr>
          <a:xfrm>
            <a:off x="3301789" y="1764078"/>
            <a:ext cx="4718380" cy="1082292"/>
            <a:chOff x="3017860" y="4283314"/>
            <a:chExt cx="2531875" cy="10822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699A36-4D24-4C12-918E-DBC4C9FC12F1}"/>
                </a:ext>
              </a:extLst>
            </p:cNvPr>
            <p:cNvSpPr txBox="1"/>
            <p:nvPr/>
          </p:nvSpPr>
          <p:spPr>
            <a:xfrm>
              <a:off x="3020536" y="4534609"/>
              <a:ext cx="25265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브라우저 위에서 동작하는 언어로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front-end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의 동적인 기능을 작성할 수 있다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최근에는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라는 서버측 자바스크립트가 각광받고 있으며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font-end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부터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back-end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까지 여러모로 활용성이 높은 언어라 채택하여 사용한다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3F26ED-ACD1-45F1-B9AF-C0BBD5904A20}"/>
                </a:ext>
              </a:extLst>
            </p:cNvPr>
            <p:cNvSpPr txBox="1"/>
            <p:nvPr/>
          </p:nvSpPr>
          <p:spPr>
            <a:xfrm>
              <a:off x="3017860" y="4283314"/>
              <a:ext cx="2531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JavaScript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Isosceles Triangle 1">
            <a:extLst>
              <a:ext uri="{FF2B5EF4-FFF2-40B4-BE49-F238E27FC236}">
                <a16:creationId xmlns:a16="http://schemas.microsoft.com/office/drawing/2014/main" id="{6F9C3FD7-5BFD-40FF-AB69-1093A166F38E}"/>
              </a:ext>
            </a:extLst>
          </p:cNvPr>
          <p:cNvSpPr/>
          <p:nvPr/>
        </p:nvSpPr>
        <p:spPr>
          <a:xfrm rot="5400000">
            <a:off x="3305106" y="3768068"/>
            <a:ext cx="1100913" cy="1395381"/>
          </a:xfrm>
          <a:custGeom>
            <a:avLst/>
            <a:gdLst/>
            <a:ahLst/>
            <a:cxnLst/>
            <a:rect l="l" t="t" r="r" b="b"/>
            <a:pathLst>
              <a:path w="1080000" h="1368874">
                <a:moveTo>
                  <a:pt x="1080000" y="1368874"/>
                </a:moveTo>
                <a:lnTo>
                  <a:pt x="0" y="1368874"/>
                </a:lnTo>
                <a:lnTo>
                  <a:pt x="0" y="288874"/>
                </a:lnTo>
                <a:lnTo>
                  <a:pt x="372453" y="288874"/>
                </a:lnTo>
                <a:lnTo>
                  <a:pt x="540000" y="0"/>
                </a:lnTo>
                <a:lnTo>
                  <a:pt x="707547" y="288874"/>
                </a:lnTo>
                <a:lnTo>
                  <a:pt x="1080000" y="288874"/>
                </a:lnTo>
                <a:close/>
              </a:path>
            </a:pathLst>
          </a:custGeom>
          <a:solidFill>
            <a:schemeClr val="accent2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C895A2-6575-49B7-8740-4ACD02B0EE42}"/>
              </a:ext>
            </a:extLst>
          </p:cNvPr>
          <p:cNvSpPr/>
          <p:nvPr/>
        </p:nvSpPr>
        <p:spPr>
          <a:xfrm>
            <a:off x="3415960" y="4172307"/>
            <a:ext cx="586900" cy="5869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D2806-3B8C-4768-B9B0-1D66E6D7150A}"/>
              </a:ext>
            </a:extLst>
          </p:cNvPr>
          <p:cNvSpPr/>
          <p:nvPr/>
        </p:nvSpPr>
        <p:spPr>
          <a:xfrm>
            <a:off x="3536777" y="423492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989C96-1349-4B3C-8817-9EF28C1C2C4E}"/>
              </a:ext>
            </a:extLst>
          </p:cNvPr>
          <p:cNvGrpSpPr/>
          <p:nvPr/>
        </p:nvGrpSpPr>
        <p:grpSpPr>
          <a:xfrm>
            <a:off x="5509406" y="4026503"/>
            <a:ext cx="5320781" cy="867914"/>
            <a:chOff x="3017860" y="4283314"/>
            <a:chExt cx="2531875" cy="8679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477FCA-3846-49CB-8F65-B52B57E8B1C5}"/>
                </a:ext>
              </a:extLst>
            </p:cNvPr>
            <p:cNvSpPr txBox="1"/>
            <p:nvPr/>
          </p:nvSpPr>
          <p:spPr>
            <a:xfrm>
              <a:off x="3021855" y="4504897"/>
              <a:ext cx="25265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cheerio, request, moment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등의 모듈을 사용하여 웹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크롤링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파싱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시각화 등의 기능을 구현하고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그 외에도 잘 알려진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compression, helmet, body-parser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와 같은 다양한 모듈을 활용하여 앱의 완성도를 높인다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653143-26EF-4E8B-8EF0-8C9A26B1D5CE}"/>
                </a:ext>
              </a:extLst>
            </p:cNvPr>
            <p:cNvSpPr txBox="1"/>
            <p:nvPr/>
          </p:nvSpPr>
          <p:spPr>
            <a:xfrm>
              <a:off x="3017860" y="4283314"/>
              <a:ext cx="2531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 modules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B0D524E-9B98-4D0C-866B-EAD3A152940B}"/>
              </a:ext>
            </a:extLst>
          </p:cNvPr>
          <p:cNvSpPr/>
          <p:nvPr/>
        </p:nvSpPr>
        <p:spPr>
          <a:xfrm>
            <a:off x="2320547" y="3089704"/>
            <a:ext cx="586900" cy="5869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E1DC37-5AF0-4B8C-BF6C-7D2168903C41}"/>
              </a:ext>
            </a:extLst>
          </p:cNvPr>
          <p:cNvSpPr/>
          <p:nvPr/>
        </p:nvSpPr>
        <p:spPr>
          <a:xfrm>
            <a:off x="2435903" y="315232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16A1A6-C483-4242-9F41-B3D57052CB91}"/>
              </a:ext>
            </a:extLst>
          </p:cNvPr>
          <p:cNvGrpSpPr/>
          <p:nvPr/>
        </p:nvGrpSpPr>
        <p:grpSpPr>
          <a:xfrm>
            <a:off x="4405598" y="2919353"/>
            <a:ext cx="5174630" cy="1052580"/>
            <a:chOff x="3017860" y="4283314"/>
            <a:chExt cx="2531875" cy="105258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D7E39D-52CB-4C35-9F1A-8294C4993367}"/>
                </a:ext>
              </a:extLst>
            </p:cNvPr>
            <p:cNvSpPr txBox="1"/>
            <p:nvPr/>
          </p:nvSpPr>
          <p:spPr>
            <a:xfrm>
              <a:off x="3021855" y="4504897"/>
              <a:ext cx="25265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관리하는 페이지가 많아지고 코드의 복잡도가 급격히 높아지게 될 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웹서버를 편리하게 구성해주는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Express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프레임워크를 활용한다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복잡도를 낮추는 방법인 라우터 기능과 잘 만들어진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Third-party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미들웨어를 적절하게 사용하였다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4549C8-A07C-47E7-8854-3310F67AF5D7}"/>
                </a:ext>
              </a:extLst>
            </p:cNvPr>
            <p:cNvSpPr txBox="1"/>
            <p:nvPr/>
          </p:nvSpPr>
          <p:spPr>
            <a:xfrm>
              <a:off x="3017860" y="4283314"/>
              <a:ext cx="25318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 - Express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Isosceles Triangle 1">
            <a:extLst>
              <a:ext uri="{FF2B5EF4-FFF2-40B4-BE49-F238E27FC236}">
                <a16:creationId xmlns:a16="http://schemas.microsoft.com/office/drawing/2014/main" id="{171A2ACC-C0DC-47D6-BBB0-8996B8C53014}"/>
              </a:ext>
            </a:extLst>
          </p:cNvPr>
          <p:cNvSpPr/>
          <p:nvPr/>
        </p:nvSpPr>
        <p:spPr>
          <a:xfrm rot="5400000">
            <a:off x="4412832" y="4850670"/>
            <a:ext cx="1100913" cy="1395380"/>
          </a:xfrm>
          <a:custGeom>
            <a:avLst/>
            <a:gdLst/>
            <a:ahLst/>
            <a:cxnLst/>
            <a:rect l="l" t="t" r="r" b="b"/>
            <a:pathLst>
              <a:path w="1080000" h="1368874">
                <a:moveTo>
                  <a:pt x="1080000" y="1368874"/>
                </a:moveTo>
                <a:lnTo>
                  <a:pt x="0" y="1368874"/>
                </a:lnTo>
                <a:lnTo>
                  <a:pt x="0" y="288874"/>
                </a:lnTo>
                <a:lnTo>
                  <a:pt x="372453" y="288874"/>
                </a:lnTo>
                <a:lnTo>
                  <a:pt x="540000" y="0"/>
                </a:lnTo>
                <a:lnTo>
                  <a:pt x="707547" y="288874"/>
                </a:lnTo>
                <a:lnTo>
                  <a:pt x="1080000" y="28887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307360-5A52-488A-AA47-21E2E383040E}"/>
              </a:ext>
            </a:extLst>
          </p:cNvPr>
          <p:cNvSpPr/>
          <p:nvPr/>
        </p:nvSpPr>
        <p:spPr>
          <a:xfrm>
            <a:off x="4544727" y="5254909"/>
            <a:ext cx="586900" cy="586900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325386-C5A6-4050-B93E-F5E49DD65ECB}"/>
              </a:ext>
            </a:extLst>
          </p:cNvPr>
          <p:cNvSpPr/>
          <p:nvPr/>
        </p:nvSpPr>
        <p:spPr>
          <a:xfrm>
            <a:off x="4668304" y="5317528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dirty="0"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5EFB95-DF33-4670-8A94-F460C960264D}"/>
              </a:ext>
            </a:extLst>
          </p:cNvPr>
          <p:cNvGrpSpPr/>
          <p:nvPr/>
        </p:nvGrpSpPr>
        <p:grpSpPr>
          <a:xfrm>
            <a:off x="6613216" y="5114402"/>
            <a:ext cx="4826278" cy="683248"/>
            <a:chOff x="3017860" y="4283314"/>
            <a:chExt cx="2295676" cy="6832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4A9AFC-AE4E-4897-8B49-66325912CBBA}"/>
                </a:ext>
              </a:extLst>
            </p:cNvPr>
            <p:cNvSpPr txBox="1"/>
            <p:nvPr/>
          </p:nvSpPr>
          <p:spPr>
            <a:xfrm>
              <a:off x="3021855" y="4504897"/>
              <a:ext cx="2290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지원받은 네이버 클라우드 플랫폼의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 Application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서버와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할당 받은 공인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IP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활용하여 안정적으로 서비스를 배포한다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7B8335-0C9C-4DBE-BE6E-E47F7D596505}"/>
                </a:ext>
              </a:extLst>
            </p:cNvPr>
            <p:cNvSpPr txBox="1"/>
            <p:nvPr/>
          </p:nvSpPr>
          <p:spPr>
            <a:xfrm>
              <a:off x="3017860" y="4283314"/>
              <a:ext cx="22956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NCP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Freeform 18">
            <a:extLst>
              <a:ext uri="{FF2B5EF4-FFF2-40B4-BE49-F238E27FC236}">
                <a16:creationId xmlns:a16="http://schemas.microsoft.com/office/drawing/2014/main" id="{2A28788B-FE85-4066-83DF-A6B0E3F51231}"/>
              </a:ext>
            </a:extLst>
          </p:cNvPr>
          <p:cNvSpPr/>
          <p:nvPr/>
        </p:nvSpPr>
        <p:spPr>
          <a:xfrm>
            <a:off x="4729682" y="4243540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2F7FBBAB-97E6-4AF8-9F2A-48EDF09D41AF}"/>
              </a:ext>
            </a:extLst>
          </p:cNvPr>
          <p:cNvSpPr txBox="1">
            <a:spLocks/>
          </p:cNvSpPr>
          <p:nvPr/>
        </p:nvSpPr>
        <p:spPr>
          <a:xfrm>
            <a:off x="309401" y="287730"/>
            <a:ext cx="11573197" cy="72424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02 </a:t>
            </a:r>
            <a:r>
              <a:rPr lang="ko-KR" altLang="en-US" dirty="0">
                <a:solidFill>
                  <a:schemeClr val="accent2"/>
                </a:solidFill>
              </a:rPr>
              <a:t>개발 기술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9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88786B5-6975-4111-97D5-3830E2FC18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87730"/>
            <a:ext cx="11573197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03 </a:t>
            </a:r>
            <a:r>
              <a:rPr lang="ko-KR" altLang="en-US" dirty="0">
                <a:solidFill>
                  <a:schemeClr val="accent2"/>
                </a:solidFill>
              </a:rPr>
              <a:t>주요 기능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BA4903-1527-437C-BE60-EE3910DF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04" y="2303524"/>
            <a:ext cx="4723787" cy="23422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442CA8-A531-40F0-9FA5-10662C48C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1352492"/>
            <a:ext cx="2425626" cy="4291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8A5902-7F34-4220-B0DA-531F7B74463E}"/>
              </a:ext>
            </a:extLst>
          </p:cNvPr>
          <p:cNvSpPr txBox="1"/>
          <p:nvPr/>
        </p:nvSpPr>
        <p:spPr>
          <a:xfrm>
            <a:off x="1169661" y="6065240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모바일형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67EDF5-92B1-4633-8CDA-C8BC11F236A3}"/>
              </a:ext>
            </a:extLst>
          </p:cNvPr>
          <p:cNvSpPr txBox="1"/>
          <p:nvPr/>
        </p:nvSpPr>
        <p:spPr>
          <a:xfrm>
            <a:off x="4965428" y="4955652"/>
            <a:ext cx="80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&lt;PC</a:t>
            </a:r>
            <a:r>
              <a:rPr lang="ko-KR" altLang="en-US" sz="1200" dirty="0"/>
              <a:t>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B046F513-E5CC-4CB7-A6E6-87F9A6357BB4}"/>
              </a:ext>
            </a:extLst>
          </p:cNvPr>
          <p:cNvCxnSpPr>
            <a:cxnSpLocks/>
          </p:cNvCxnSpPr>
          <p:nvPr/>
        </p:nvCxnSpPr>
        <p:spPr>
          <a:xfrm flipV="1">
            <a:off x="7328560" y="3600601"/>
            <a:ext cx="809941" cy="1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A82A71-82D3-495D-9D9D-ABCD382B27A5}"/>
              </a:ext>
            </a:extLst>
          </p:cNvPr>
          <p:cNvGrpSpPr/>
          <p:nvPr/>
        </p:nvGrpSpPr>
        <p:grpSpPr>
          <a:xfrm>
            <a:off x="8417518" y="457946"/>
            <a:ext cx="3020036" cy="1845578"/>
            <a:chOff x="8762111" y="649681"/>
            <a:chExt cx="3020036" cy="18455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BDDFC2-ABF6-4551-A789-B168042D9EE8}"/>
                </a:ext>
              </a:extLst>
            </p:cNvPr>
            <p:cNvSpPr/>
            <p:nvPr/>
          </p:nvSpPr>
          <p:spPr>
            <a:xfrm>
              <a:off x="8762111" y="649681"/>
              <a:ext cx="3020036" cy="1845578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E6EEC8A-CC27-4D89-A2C6-5F37EE59CF94}"/>
                </a:ext>
              </a:extLst>
            </p:cNvPr>
            <p:cNvCxnSpPr/>
            <p:nvPr/>
          </p:nvCxnSpPr>
          <p:spPr>
            <a:xfrm>
              <a:off x="8892330" y="1125989"/>
              <a:ext cx="277675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0E62DB-1922-4542-B74E-110EE09BB63A}"/>
                </a:ext>
              </a:extLst>
            </p:cNvPr>
            <p:cNvSpPr txBox="1"/>
            <p:nvPr/>
          </p:nvSpPr>
          <p:spPr>
            <a:xfrm>
              <a:off x="8892330" y="746620"/>
              <a:ext cx="1644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Information</a:t>
              </a:r>
              <a:endParaRPr lang="ko-KR" altLang="en-US" b="1" i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949023-0216-4A99-9074-7A71EA4331B5}"/>
                </a:ext>
              </a:extLst>
            </p:cNvPr>
            <p:cNvSpPr txBox="1"/>
            <p:nvPr/>
          </p:nvSpPr>
          <p:spPr>
            <a:xfrm>
              <a:off x="8892329" y="1209799"/>
              <a:ext cx="277675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거주 지역 선택에 따른</a:t>
              </a:r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ko-KR" altLang="en-US" sz="1600" dirty="0"/>
                <a:t>현지 시각과 한국 시각</a:t>
              </a:r>
              <a:endParaRPr lang="en-US" altLang="ko-KR" sz="1600" dirty="0"/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한국 실시간 주요 </a:t>
              </a:r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ko-KR" altLang="en-US" sz="1600" dirty="0"/>
                <a:t>뉴스 정보 제공</a:t>
              </a:r>
              <a:endParaRPr lang="en-US" altLang="ko-KR" sz="16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1DA7127-8DB1-4F35-AD90-621BBCAC805A}"/>
              </a:ext>
            </a:extLst>
          </p:cNvPr>
          <p:cNvGrpSpPr/>
          <p:nvPr/>
        </p:nvGrpSpPr>
        <p:grpSpPr>
          <a:xfrm>
            <a:off x="8417518" y="2575656"/>
            <a:ext cx="3020036" cy="1845578"/>
            <a:chOff x="8762111" y="649681"/>
            <a:chExt cx="3020036" cy="18455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8B57024-D730-48CC-99C5-8D3C6C8F54B6}"/>
                </a:ext>
              </a:extLst>
            </p:cNvPr>
            <p:cNvSpPr/>
            <p:nvPr/>
          </p:nvSpPr>
          <p:spPr>
            <a:xfrm>
              <a:off x="8762111" y="649681"/>
              <a:ext cx="3020036" cy="1845578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7FEE96B-D3A3-495F-A6E1-04A09338FB7A}"/>
                </a:ext>
              </a:extLst>
            </p:cNvPr>
            <p:cNvCxnSpPr/>
            <p:nvPr/>
          </p:nvCxnSpPr>
          <p:spPr>
            <a:xfrm>
              <a:off x="8892330" y="1125989"/>
              <a:ext cx="277675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C771C4-5EA8-4440-BA7F-CEAA704764BA}"/>
                </a:ext>
              </a:extLst>
            </p:cNvPr>
            <p:cNvSpPr txBox="1"/>
            <p:nvPr/>
          </p:nvSpPr>
          <p:spPr>
            <a:xfrm>
              <a:off x="8892329" y="746620"/>
              <a:ext cx="2004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Exchange Rate</a:t>
              </a:r>
              <a:endParaRPr lang="ko-KR" altLang="en-US" b="1" i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F49252-20A8-46AC-A58D-B791A1980353}"/>
                </a:ext>
              </a:extLst>
            </p:cNvPr>
            <p:cNvSpPr txBox="1"/>
            <p:nvPr/>
          </p:nvSpPr>
          <p:spPr>
            <a:xfrm>
              <a:off x="8892329" y="1209799"/>
              <a:ext cx="277675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국가 선택에 따른 실시간 환율 변동 정보 제공</a:t>
              </a:r>
              <a:endParaRPr lang="en-US" altLang="ko-KR" sz="1600" dirty="0"/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실시간 환율에 따라</a:t>
              </a:r>
              <a:r>
                <a:rPr lang="en-US" altLang="ko-KR" sz="1600" dirty="0"/>
                <a:t/>
              </a:r>
              <a:br>
                <a:rPr lang="en-US" altLang="ko-KR" sz="1600" dirty="0"/>
              </a:br>
              <a:r>
                <a:rPr lang="ko-KR" altLang="en-US" sz="1600" dirty="0"/>
                <a:t>환율 계산기로 바로 계산</a:t>
              </a:r>
              <a:endParaRPr lang="en-US" altLang="ko-KR" sz="16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B604AE1-259E-4BB5-B152-D36B9F447ECC}"/>
              </a:ext>
            </a:extLst>
          </p:cNvPr>
          <p:cNvGrpSpPr/>
          <p:nvPr/>
        </p:nvGrpSpPr>
        <p:grpSpPr>
          <a:xfrm>
            <a:off x="8417518" y="4605300"/>
            <a:ext cx="3020036" cy="2105155"/>
            <a:chOff x="8762111" y="649681"/>
            <a:chExt cx="3020036" cy="196050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8B5980D-1EF6-494D-BECD-92275C4935EE}"/>
                </a:ext>
              </a:extLst>
            </p:cNvPr>
            <p:cNvSpPr/>
            <p:nvPr/>
          </p:nvSpPr>
          <p:spPr>
            <a:xfrm>
              <a:off x="8762111" y="649681"/>
              <a:ext cx="3020036" cy="1845578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817B202-D8DA-401F-8C52-83359F43A053}"/>
                </a:ext>
              </a:extLst>
            </p:cNvPr>
            <p:cNvCxnSpPr/>
            <p:nvPr/>
          </p:nvCxnSpPr>
          <p:spPr>
            <a:xfrm>
              <a:off x="8892330" y="1125989"/>
              <a:ext cx="277675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342F99-2BC8-41E1-855B-04A566B6D285}"/>
                </a:ext>
              </a:extLst>
            </p:cNvPr>
            <p:cNvSpPr txBox="1"/>
            <p:nvPr/>
          </p:nvSpPr>
          <p:spPr>
            <a:xfrm>
              <a:off x="8892329" y="746620"/>
              <a:ext cx="230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/>
                <a:t>Community</a:t>
              </a:r>
              <a:endParaRPr lang="ko-KR" altLang="en-US" b="1" i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B4E34C-351E-4887-8F01-41F20F9CF984}"/>
                </a:ext>
              </a:extLst>
            </p:cNvPr>
            <p:cNvSpPr txBox="1"/>
            <p:nvPr/>
          </p:nvSpPr>
          <p:spPr>
            <a:xfrm>
              <a:off x="8892329" y="1209799"/>
              <a:ext cx="2776755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타 유학생들과 생활정보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비자 정보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유학 정보 등을 게시판을 통해 공유</a:t>
              </a:r>
              <a:endParaRPr lang="en-US" altLang="ko-KR" sz="1600" dirty="0"/>
            </a:p>
            <a:p>
              <a:pPr marL="285750" indent="-285750">
                <a:spcAft>
                  <a:spcPts val="600"/>
                </a:spcAft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회원가입을 통해서만 이용 가능</a:t>
              </a: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90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DDADE2-747A-4DF6-8C0B-BFA92F2DE3D6}"/>
              </a:ext>
            </a:extLst>
          </p:cNvPr>
          <p:cNvSpPr txBox="1"/>
          <p:nvPr/>
        </p:nvSpPr>
        <p:spPr>
          <a:xfrm>
            <a:off x="4700373" y="4293716"/>
            <a:ext cx="524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실시간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정보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9B767-2416-4101-8591-AAC22AE695A0}"/>
              </a:ext>
            </a:extLst>
          </p:cNvPr>
          <p:cNvSpPr txBox="1"/>
          <p:nvPr/>
        </p:nvSpPr>
        <p:spPr>
          <a:xfrm>
            <a:off x="4573574" y="2302386"/>
            <a:ext cx="43741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Momet.js-</a:t>
            </a:r>
            <a:r>
              <a:rPr lang="en-US" altLang="ko-KR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timezone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이라는 세계시간을 제공하는 모듈을 이용하여 안정적으로 현지와 한국의 실시간 비교시각을 나타낸다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86C632-87C5-49F3-87E2-609A58A8E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" t="755" r="2508" b="1713"/>
          <a:stretch/>
        </p:blipFill>
        <p:spPr>
          <a:xfrm>
            <a:off x="562063" y="1367406"/>
            <a:ext cx="2701255" cy="4874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287730"/>
            <a:ext cx="11573197" cy="72424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>
                <a:solidFill>
                  <a:schemeClr val="accent2"/>
                </a:solidFill>
              </a:rPr>
              <a:t>03 </a:t>
            </a:r>
            <a:r>
              <a:rPr lang="ko-KR" altLang="en-US" dirty="0">
                <a:solidFill>
                  <a:schemeClr val="accent2"/>
                </a:solidFill>
              </a:rPr>
              <a:t>주요 기능 </a:t>
            </a:r>
            <a:r>
              <a:rPr lang="en-US" altLang="ko-KR" dirty="0">
                <a:solidFill>
                  <a:schemeClr val="accent2"/>
                </a:solidFill>
              </a:rPr>
              <a:t>_ Information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7816DF-FBFC-47B2-B64B-929D3920CBA4}"/>
              </a:ext>
            </a:extLst>
          </p:cNvPr>
          <p:cNvSpPr txBox="1"/>
          <p:nvPr/>
        </p:nvSpPr>
        <p:spPr>
          <a:xfrm>
            <a:off x="4573574" y="1823554"/>
            <a:ext cx="5246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현지시각과 한국시각 비교 표시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DAAF7-FDF6-4657-B88B-565CCF1CA2B4}"/>
              </a:ext>
            </a:extLst>
          </p:cNvPr>
          <p:cNvSpPr txBox="1"/>
          <p:nvPr/>
        </p:nvSpPr>
        <p:spPr>
          <a:xfrm>
            <a:off x="4700373" y="4961895"/>
            <a:ext cx="43741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앞서 보여준 웹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크롤링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기술을 통해 실시간으로 뉴스 정보를 카테고리와 제목별로 제공한다 제목을 누르면 해당 뉴스페이지로 이동한다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48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0793C4-9685-4653-AC46-7EB73A95C49A}"/>
              </a:ext>
            </a:extLst>
          </p:cNvPr>
          <p:cNvSpPr/>
          <p:nvPr userDrawn="1"/>
        </p:nvSpPr>
        <p:spPr>
          <a:xfrm>
            <a:off x="927927" y="6442845"/>
            <a:ext cx="6334974" cy="6417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48209" y="972268"/>
            <a:ext cx="4255875" cy="531617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/>
              <a:t>뉴스 정보 </a:t>
            </a:r>
            <a:r>
              <a:rPr lang="ko-KR" altLang="en-US" sz="2800" b="1" dirty="0" err="1"/>
              <a:t>크롤링</a:t>
            </a:r>
            <a:r>
              <a:rPr lang="ko-KR" altLang="en-US" sz="2800" b="1" dirty="0"/>
              <a:t> 구현</a:t>
            </a:r>
            <a:endParaRPr lang="en-US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60791-EFC5-4C2A-A6DF-0AF0E9DD4512}"/>
              </a:ext>
            </a:extLst>
          </p:cNvPr>
          <p:cNvSpPr txBox="1"/>
          <p:nvPr/>
        </p:nvSpPr>
        <p:spPr>
          <a:xfrm>
            <a:off x="19215" y="4764907"/>
            <a:ext cx="5246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cheerio, request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모듈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0CF402-3AEA-4946-B9D0-05E66A605187}"/>
              </a:ext>
            </a:extLst>
          </p:cNvPr>
          <p:cNvSpPr txBox="1"/>
          <p:nvPr/>
        </p:nvSpPr>
        <p:spPr>
          <a:xfrm>
            <a:off x="19215" y="5195836"/>
            <a:ext cx="43741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Request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모듈의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callback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함수는 다음뉴스 </a:t>
            </a:r>
            <a:r>
              <a:rPr lang="ko-KR" altLang="en-US" sz="1400" dirty="0"/>
              <a:t>페이지에서 파싱을 통해 뉴스에 해당하는 </a:t>
            </a:r>
            <a:r>
              <a:rPr lang="en-US" altLang="ko-KR" sz="1400" dirty="0"/>
              <a:t>a tag</a:t>
            </a:r>
            <a:r>
              <a:rPr lang="ko-KR" altLang="en-US" sz="1400" dirty="0"/>
              <a:t>들만 모아서 </a:t>
            </a:r>
            <a:r>
              <a:rPr lang="en-US" altLang="ko-KR" sz="1400" dirty="0" err="1"/>
              <a:t>urlParse</a:t>
            </a:r>
            <a:r>
              <a:rPr lang="ko-KR" altLang="en-US" sz="1400" dirty="0"/>
              <a:t>라는 배열에 저장하는 기능을 수행한다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파싱할때</a:t>
            </a:r>
            <a:r>
              <a:rPr lang="ko-KR" altLang="en-US" sz="1400" dirty="0"/>
              <a:t> </a:t>
            </a:r>
            <a:r>
              <a:rPr lang="en-US" altLang="ko-KR" sz="1400" dirty="0"/>
              <a:t>cheerio</a:t>
            </a:r>
            <a:r>
              <a:rPr lang="ko-KR" altLang="en-US" sz="1400" dirty="0"/>
              <a:t>모듈이 사용된다</a:t>
            </a:r>
            <a:r>
              <a:rPr lang="en-US" altLang="ko-KR" sz="1400" dirty="0"/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D0613F-FF11-4211-B82E-AB411D59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097"/>
            <a:ext cx="5465113" cy="3602676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2FF9E8B-B3A6-446E-AC7B-B098658CA9C7}"/>
              </a:ext>
            </a:extLst>
          </p:cNvPr>
          <p:cNvSpPr txBox="1">
            <a:spLocks/>
          </p:cNvSpPr>
          <p:nvPr/>
        </p:nvSpPr>
        <p:spPr>
          <a:xfrm>
            <a:off x="309401" y="287730"/>
            <a:ext cx="11573197" cy="72424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>
                <a:solidFill>
                  <a:schemeClr val="accent2"/>
                </a:solidFill>
              </a:rPr>
              <a:t>03 </a:t>
            </a:r>
            <a:r>
              <a:rPr lang="ko-KR" altLang="en-US">
                <a:solidFill>
                  <a:schemeClr val="accent2"/>
                </a:solidFill>
              </a:rPr>
              <a:t>주요 기능 </a:t>
            </a:r>
            <a:r>
              <a:rPr lang="en-US" altLang="ko-KR">
                <a:solidFill>
                  <a:schemeClr val="accent2"/>
                </a:solidFill>
              </a:rPr>
              <a:t>_ Information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C1AF11-2912-4201-8926-036FBEA9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01" y="3429001"/>
            <a:ext cx="5990099" cy="3334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94612-A487-4217-8FEF-36B90BBC7C32}"/>
              </a:ext>
            </a:extLst>
          </p:cNvPr>
          <p:cNvSpPr txBox="1"/>
          <p:nvPr/>
        </p:nvSpPr>
        <p:spPr>
          <a:xfrm>
            <a:off x="6945099" y="1513455"/>
            <a:ext cx="5246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Routing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7A141-75DE-4A17-A233-524D021ACA5F}"/>
              </a:ext>
            </a:extLst>
          </p:cNvPr>
          <p:cNvSpPr txBox="1"/>
          <p:nvPr/>
        </p:nvSpPr>
        <p:spPr>
          <a:xfrm>
            <a:off x="7760716" y="1828561"/>
            <a:ext cx="4374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Express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프레임워크의 핵심 기능 중 하나인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routing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기능을 통해 필요한 기능을 하는 함수들을 모듈화 시킬 수 있어서 코드의 복잡성을 낮춘다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getUrl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은 받아온 뉴스 기사에 해당하는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url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에서 뉴스 제목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뉴스 내용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카테고리로 구분하여 변수에 저장해 활용할 수 있게 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82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0793C4-9685-4653-AC46-7EB73A95C49A}"/>
              </a:ext>
            </a:extLst>
          </p:cNvPr>
          <p:cNvSpPr/>
          <p:nvPr userDrawn="1"/>
        </p:nvSpPr>
        <p:spPr>
          <a:xfrm>
            <a:off x="6522463" y="6193653"/>
            <a:ext cx="6334974" cy="6417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4BD6139-BCFD-4EB7-804D-42CEA68A32E0}"/>
              </a:ext>
            </a:extLst>
          </p:cNvPr>
          <p:cNvSpPr txBox="1">
            <a:spLocks/>
          </p:cNvSpPr>
          <p:nvPr/>
        </p:nvSpPr>
        <p:spPr>
          <a:xfrm>
            <a:off x="309401" y="287730"/>
            <a:ext cx="11573197" cy="72424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03 </a:t>
            </a:r>
            <a:r>
              <a:rPr lang="ko-KR" altLang="en-US" dirty="0">
                <a:solidFill>
                  <a:schemeClr val="accent2"/>
                </a:solidFill>
              </a:rPr>
              <a:t>주요 기능 </a:t>
            </a:r>
            <a:r>
              <a:rPr lang="en-US" altLang="ko-KR" dirty="0">
                <a:solidFill>
                  <a:schemeClr val="accent2"/>
                </a:solidFill>
              </a:rPr>
              <a:t>_ Exchange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7DDC9D81-B7CA-4881-A2F8-036A1DDD2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66" y="1314700"/>
            <a:ext cx="2686076" cy="4796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0622AB3-8EEE-4F54-A182-0CF66A4E8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35" y="1350430"/>
            <a:ext cx="4267960" cy="2078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3A1034-0797-41F4-B9F5-B437F05E6C8B}"/>
              </a:ext>
            </a:extLst>
          </p:cNvPr>
          <p:cNvSpPr txBox="1"/>
          <p:nvPr/>
        </p:nvSpPr>
        <p:spPr>
          <a:xfrm>
            <a:off x="2155736" y="619365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모바일형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52253-B7CA-4C17-8526-80BD6822427A}"/>
              </a:ext>
            </a:extLst>
          </p:cNvPr>
          <p:cNvSpPr txBox="1"/>
          <p:nvPr/>
        </p:nvSpPr>
        <p:spPr>
          <a:xfrm>
            <a:off x="8888197" y="3435983"/>
            <a:ext cx="801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&lt;PC</a:t>
            </a:r>
            <a:r>
              <a:rPr lang="ko-KR" altLang="en-US" sz="1200" dirty="0"/>
              <a:t>형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6CCEDF0-BC96-4684-8840-07EFCE247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060" t="26422" r="65872" b="24281"/>
          <a:stretch/>
        </p:blipFill>
        <p:spPr>
          <a:xfrm>
            <a:off x="333872" y="1314700"/>
            <a:ext cx="1003549" cy="1846714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7E3773-84BE-4504-93C7-DB743FDD159C}"/>
              </a:ext>
            </a:extLst>
          </p:cNvPr>
          <p:cNvCxnSpPr/>
          <p:nvPr/>
        </p:nvCxnSpPr>
        <p:spPr>
          <a:xfrm flipH="1">
            <a:off x="1170633" y="1601037"/>
            <a:ext cx="35233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3D577B-4BE7-4285-A496-CE19151CAA8C}"/>
              </a:ext>
            </a:extLst>
          </p:cNvPr>
          <p:cNvSpPr txBox="1"/>
          <p:nvPr/>
        </p:nvSpPr>
        <p:spPr>
          <a:xfrm>
            <a:off x="309401" y="3278527"/>
            <a:ext cx="1089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국가 선택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b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5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개국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선택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8FE3A0-06F4-40EE-8D58-6484FE562610}"/>
              </a:ext>
            </a:extLst>
          </p:cNvPr>
          <p:cNvSpPr txBox="1"/>
          <p:nvPr/>
        </p:nvSpPr>
        <p:spPr>
          <a:xfrm>
            <a:off x="4214460" y="2236315"/>
            <a:ext cx="2426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실시간 환율 조회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한국수출입은행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’API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에서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데이터를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파싱하여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u="sng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현재 실시간 환율 및 </a:t>
            </a:r>
            <a:endParaRPr lang="en-US" altLang="ko-KR" sz="1400" u="sng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u="sng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과거 환율 조회</a:t>
            </a:r>
            <a:endParaRPr lang="en-US" altLang="ko-KR" sz="1400" u="sng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데이터를 </a:t>
            </a:r>
            <a:r>
              <a:rPr lang="ko-KR" altLang="en-US" sz="1400" u="sng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그래프로 </a:t>
            </a:r>
            <a:r>
              <a:rPr lang="ko-KR" altLang="en-US" sz="1400" u="sng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시각화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하여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환율 변동 추이를 눈에 띄게 볼 수 있다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52BF8-49A7-4E25-998B-2F0F0F6D2270}"/>
              </a:ext>
            </a:extLst>
          </p:cNvPr>
          <p:cNvSpPr txBox="1"/>
          <p:nvPr/>
        </p:nvSpPr>
        <p:spPr>
          <a:xfrm>
            <a:off x="7560564" y="3937655"/>
            <a:ext cx="36418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&lt;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환율 계산기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&gt;</a:t>
            </a:r>
            <a:b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매매기준율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송금 보낼 때 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/ 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받을 때를 선택하여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받아온 환율 정보를 바탕으로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선택에 따른 환율 값을 기준으로 계산</a:t>
            </a:r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해외 통화 ↔ 한국 원화 로 </a:t>
            </a:r>
            <a:r>
              <a:rPr lang="ko-KR" altLang="en-US" sz="1400" u="sng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양방향 입력 및</a:t>
            </a:r>
            <a:endParaRPr lang="en-US" altLang="ko-KR" sz="1400" u="sng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u="sng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결과 산출 가능</a:t>
            </a:r>
            <a:endParaRPr lang="en-US" altLang="ko-KR" sz="1400" u="sng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(ajax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를 사용하여 </a:t>
            </a:r>
            <a:r>
              <a:rPr lang="ko-KR" altLang="en-US" sz="1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새로고침</a:t>
            </a: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하지 않고 입력 즉시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계산 결과 값을 받는다</a:t>
            </a:r>
            <a:r>
              <a:rPr lang="en-US" altLang="ko-KR" sz="1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.)</a:t>
            </a:r>
          </a:p>
          <a:p>
            <a:r>
              <a:rPr lang="ko-KR" altLang="en-US" sz="1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ㅊ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96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4BD6139-BCFD-4EB7-804D-42CEA68A32E0}"/>
              </a:ext>
            </a:extLst>
          </p:cNvPr>
          <p:cNvSpPr txBox="1">
            <a:spLocks/>
          </p:cNvSpPr>
          <p:nvPr/>
        </p:nvSpPr>
        <p:spPr>
          <a:xfrm>
            <a:off x="309401" y="287730"/>
            <a:ext cx="11573197" cy="72424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03 </a:t>
            </a:r>
            <a:r>
              <a:rPr lang="ko-KR" altLang="en-US" dirty="0">
                <a:solidFill>
                  <a:schemeClr val="accent2"/>
                </a:solidFill>
              </a:rPr>
              <a:t>주요 기능 </a:t>
            </a:r>
            <a:r>
              <a:rPr lang="en-US" altLang="ko-KR" dirty="0">
                <a:solidFill>
                  <a:schemeClr val="accent2"/>
                </a:solidFill>
              </a:rPr>
              <a:t>_ Exchange Rate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EC81C-DC60-4316-AAE4-3E956BE2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14" y="3129094"/>
            <a:ext cx="5264965" cy="36701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BC4955-9BE8-45F4-80DD-28275EB93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8992"/>
            <a:ext cx="6224290" cy="3959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EC9742-79A8-461A-BB85-12E409450C92}"/>
              </a:ext>
            </a:extLst>
          </p:cNvPr>
          <p:cNvSpPr txBox="1"/>
          <p:nvPr/>
        </p:nvSpPr>
        <p:spPr>
          <a:xfrm>
            <a:off x="143077" y="5105359"/>
            <a:ext cx="5246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JSON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파싱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81396-C9B7-428C-B427-A5BA6FA069EC}"/>
              </a:ext>
            </a:extLst>
          </p:cNvPr>
          <p:cNvSpPr txBox="1"/>
          <p:nvPr/>
        </p:nvSpPr>
        <p:spPr>
          <a:xfrm>
            <a:off x="143077" y="5536288"/>
            <a:ext cx="4775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한국수출입은행에서 제공하는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JSON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형태의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를 통해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환율 정보를 얻어와 생성한 객체에 선택한 국가의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년 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3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개월 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1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개월 전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현재까지의 환율 정보를 저장한다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81E31-EF79-4661-9870-147AC315ADA2}"/>
              </a:ext>
            </a:extLst>
          </p:cNvPr>
          <p:cNvSpPr txBox="1"/>
          <p:nvPr/>
        </p:nvSpPr>
        <p:spPr>
          <a:xfrm>
            <a:off x="6845881" y="2018210"/>
            <a:ext cx="5246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구글 차트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958E2-6D09-4CCD-85B4-829CEE372DB2}"/>
              </a:ext>
            </a:extLst>
          </p:cNvPr>
          <p:cNvSpPr txBox="1"/>
          <p:nvPr/>
        </p:nvSpPr>
        <p:spPr>
          <a:xfrm>
            <a:off x="7316877" y="2418320"/>
            <a:ext cx="4775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에서 받아온 데이터를 바탕으로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구글 차트를 이용하여 환율 추이 그래프를 그린다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18534-18BC-4E80-9BBB-AEB2CDFC6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359" y="1568781"/>
            <a:ext cx="5607237" cy="1062369"/>
          </a:xfrm>
          <a:prstGeom prst="rect">
            <a:avLst/>
          </a:prstGeom>
        </p:spPr>
      </p:pic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F9E66C0-B4D1-4A49-8227-B1C145A503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64653" y="2443487"/>
            <a:ext cx="696286" cy="645952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1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1762274-4372-4B8A-9E37-09B4C12C081D}"/>
              </a:ext>
            </a:extLst>
          </p:cNvPr>
          <p:cNvSpPr txBox="1">
            <a:spLocks/>
          </p:cNvSpPr>
          <p:nvPr/>
        </p:nvSpPr>
        <p:spPr>
          <a:xfrm>
            <a:off x="309401" y="287730"/>
            <a:ext cx="11573197" cy="724247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accent2"/>
                </a:solidFill>
              </a:rPr>
              <a:t>03 </a:t>
            </a:r>
            <a:r>
              <a:rPr lang="ko-KR" altLang="en-US" dirty="0">
                <a:solidFill>
                  <a:schemeClr val="accent2"/>
                </a:solidFill>
              </a:rPr>
              <a:t>주요 기능 </a:t>
            </a:r>
            <a:r>
              <a:rPr lang="en-US" altLang="ko-KR" dirty="0">
                <a:solidFill>
                  <a:schemeClr val="accent2"/>
                </a:solidFill>
              </a:rPr>
              <a:t>_ Community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055" y="1265764"/>
            <a:ext cx="2890267" cy="38078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22" y="1265765"/>
            <a:ext cx="2905353" cy="3807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675" y="1265766"/>
            <a:ext cx="2890264" cy="3807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01" y="1275298"/>
            <a:ext cx="2715877" cy="3798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931985" y="5240215"/>
            <a:ext cx="97242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B-village </a:t>
            </a:r>
            <a:r>
              <a:rPr lang="ko-KR" altLang="en-US" b="1" dirty="0" smtClean="0"/>
              <a:t>의 게시판 기능이다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회원가입과 </a:t>
            </a:r>
            <a:r>
              <a:rPr lang="ko-KR" altLang="en-US" b="1" dirty="0" err="1" smtClean="0"/>
              <a:t>로그인을</a:t>
            </a:r>
            <a:r>
              <a:rPr lang="ko-KR" altLang="en-US" b="1" dirty="0" smtClean="0"/>
              <a:t> 통해 게시판에 글을 쓸 수 있고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보완의 기능이 모두 가능하다</a:t>
            </a:r>
            <a:r>
              <a:rPr lang="en-US" altLang="ko-KR" b="1" dirty="0" smtClean="0"/>
              <a:t>. </a:t>
            </a:r>
            <a:r>
              <a:rPr lang="en-US" altLang="ko-KR" b="1" dirty="0" err="1" smtClean="0"/>
              <a:t>BbsDate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값을 가지고 작성일의 시간과 날짜가 모두 입력된다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이메일 </a:t>
            </a:r>
            <a:r>
              <a:rPr lang="en-US" altLang="ko-KR" b="1" dirty="0" smtClean="0"/>
              <a:t>ID</a:t>
            </a:r>
            <a:r>
              <a:rPr lang="ko-KR" altLang="en-US" b="1" dirty="0" smtClean="0"/>
              <a:t>값을 통해 학교 인증 기반 서비스를 제공하도록 설계하였다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1444337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577</Words>
  <Application>Microsoft Office PowerPoint</Application>
  <PresentationFormat>와이드스크린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 Unicode MS</vt:lpstr>
      <vt:lpstr>함초롬돋움</vt:lpstr>
      <vt:lpstr>휴먼모음T</vt:lpstr>
      <vt:lpstr>Arial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ASUS JUNE</cp:lastModifiedBy>
  <cp:revision>152</cp:revision>
  <dcterms:created xsi:type="dcterms:W3CDTF">2018-04-24T17:14:44Z</dcterms:created>
  <dcterms:modified xsi:type="dcterms:W3CDTF">2020-08-19T09:14:42Z</dcterms:modified>
</cp:coreProperties>
</file>