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71" autoAdjust="0"/>
    <p:restoredTop sz="94660"/>
  </p:normalViewPr>
  <p:slideViewPr>
    <p:cSldViewPr>
      <p:cViewPr varScale="1">
        <p:scale>
          <a:sx n="100" d="100"/>
          <a:sy n="100" d="100"/>
        </p:scale>
        <p:origin x="-1602" y="-45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presProps" Target="presProps.xml"  /><Relationship Id="rId5" Type="http://schemas.openxmlformats.org/officeDocument/2006/relationships/slide" Target="slides/slide4.xml"  /><Relationship Id="rId50" Type="http://schemas.openxmlformats.org/officeDocument/2006/relationships/viewProps" Target="viewProps.xml"  /><Relationship Id="rId51" Type="http://schemas.openxmlformats.org/officeDocument/2006/relationships/theme" Target="theme/theme1.xml"  /><Relationship Id="rId52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04-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07096"/>
            <a:ext cx="8501122" cy="81439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7157" y="1907030"/>
            <a:ext cx="8516809" cy="47419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57158" y="14285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FAD40E-1D06-4CBF-8575-6781A01819F8}" type="datetimeFigureOut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53022" y="142852"/>
            <a:ext cx="197166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142852"/>
            <a:ext cx="2133600" cy="365125"/>
          </a:xfrm>
        </p:spPr>
        <p:txBody>
          <a:bodyPr/>
          <a:lstStyle/>
          <a:p>
            <a:fld id="{130E83EF-E9A6-4152-A846-25A5FC31A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2363-7690-4BF0-8A58-454AFC19BC84}" type="datetimeFigureOut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E392-F1D9-484A-A696-B9D0E47F6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B04-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65" y="58738"/>
            <a:ext cx="846895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071546"/>
            <a:ext cx="8467524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57158" y="6207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A93EE1-4FC4-435B-8CD4-C165969458B5}" type="datetime1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3022" y="6207144"/>
            <a:ext cx="197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207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rgbClr val="4076CE"/>
        </a:buClr>
        <a:buFont typeface="Wingdings" pitchFamily="18" charset="2"/>
        <a:buChar char="©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0225" indent="-21590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7238" indent="-19685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»"/>
        <a:defRPr lang="en-US" altLang="ko-KR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611313" marR="0" indent="-26193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50000"/>
            <a:lumOff val="50000"/>
          </a:schemeClr>
        </a:buClr>
        <a:buSzTx/>
        <a:buFont typeface="Tahoma" pitchFamily="34" charset="0"/>
        <a:buChar char="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70088" indent="-27146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 pitchFamily="34" charset="0"/>
        <a:buChar char="»"/>
        <a:tabLst>
          <a:tab pos="17018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863" indent="-27146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689225" indent="-27305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20204062</a:t>
            </a:r>
            <a:r>
              <a:rPr lang="ko-KR" altLang="en-US"/>
              <a:t> 이인규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선형대수학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300"/>
              <a:t>수반행렬을 이용하여 역행렬을 구하는 C 프로그램/매트랩 실습</a:t>
            </a:r>
            <a:r>
              <a:rPr lang="en-US" altLang="ko-KR" sz="2300"/>
              <a:t> </a:t>
            </a:r>
            <a:r>
              <a:rPr lang="ko-KR" altLang="en-US" sz="2300"/>
              <a:t>결과</a:t>
            </a:r>
            <a:endParaRPr lang="ko-KR" altLang="en-US" sz="23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900"/>
              <a:t> 수반행렬을 이용한 역행렬 계산 프로그램 행렬의 크기 입력: 2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행렬의 값을 입력하세요.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1 X 1 행렬의 값을 입력하세요: 3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1 X 2 행렬의 값을 입력하세요: 1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2 X 1 행렬의 값을 입력하세요: 4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2 X 2 행렬의 값을 입력하세요: 2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 입력한 행렬의 행력식 값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Det(A) = 2.000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역행렬 =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        |       1.000   -0.500  |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        |       -2.000  1.500   |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100"/>
              <a:t>Cramer's Law를 이용한 선형방정식의 해를 구하는 C 프로그램/매트랩 실습</a:t>
            </a:r>
            <a:endParaRPr lang="ko-KR" altLang="en-US" sz="21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#include &lt;stdio.h&gt;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#include &lt;stdlib.h&gt;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#include &lt;math.h&gt;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#define N 5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double det(double (*A)[N], int n);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void cramer(double (*A)[N], double C[N], int n, int c);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100"/>
              <a:t>Cramer's Law를 이용한 선형방정식의 해를 구하는 C 프로그램/매트랩 실습</a:t>
            </a:r>
            <a:endParaRPr lang="ko-KR" altLang="en-US" sz="21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void main(void){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i=0, j=0;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n;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double A[N][N] = {0,};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double C[N] = {0,};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 크레머의 규칙을 이용한 선형방정식 계산 프로그램\n");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printf("선형방정식의 최대 차수를 입력하세요: ");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scanf("%d",&amp;n);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printf("\n");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printf("선형방정식의 수식을 입력하세요.\n");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for(i=0; i&lt;n;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for(j=0; j&lt;n; j++){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printf("%d 번째 선형방정식 x%d 의 값: ",i+1, j+1);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scanf("%lf",&amp;A[i][j]);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printf("\n");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printf("선형방정식의 결과 값을 입력하세요.\n");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for(i=0; i&lt;n;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printf("%d 번째 선형방정식의 결과 값: ",i+1);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scanf("%lf", &amp;C[i]);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100"/>
              <a:t>Cramer's Law를 이용한 선형방정식의 해를 구하는 C 프로그램/매트랩 실습</a:t>
            </a:r>
            <a:endParaRPr lang="ko-KR" altLang="en-US" sz="21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300"/>
              <a:t>    printf("\n 입력한 선형방정식의 행렬= \n\n");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for(i=0; i&lt;n; i++){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    printf("|\t");</a:t>
            </a:r>
            <a:endParaRPr lang="ko-KR" altLang="en-US" sz="1300"/>
          </a:p>
          <a:p>
            <a:pPr marL="0" indent="0">
              <a:buNone/>
              <a:defRPr/>
            </a:pP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    for(j=0; j&lt;n; j++){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        printf("%.lf x%d\t", A[i][j], j+1);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    }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    printf("=\t");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    printf("%.lf\t",C[i]);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    printf("\n");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}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printf("\n");</a:t>
            </a:r>
            <a:endParaRPr lang="ko-KR" altLang="en-US" sz="1300"/>
          </a:p>
          <a:p>
            <a:pPr marL="0" indent="0">
              <a:buNone/>
              <a:defRPr/>
            </a:pP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printf("입력한 선형방정식의 행렬식 값\n");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printf("Det(A) = %.lf\n\n", det(A,n));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printf("입력한 선형방정식의 해답\n");</a:t>
            </a:r>
            <a:endParaRPr lang="ko-KR" altLang="en-US" sz="1300"/>
          </a:p>
          <a:p>
            <a:pPr marL="0" indent="0">
              <a:buNone/>
              <a:defRPr/>
            </a:pP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for(i=1; i&lt;n+1; i++){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    cramer(A,C,n,i);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}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    printf("\n\n");</a:t>
            </a:r>
            <a:endParaRPr lang="ko-KR" altLang="en-US" sz="1300"/>
          </a:p>
          <a:p>
            <a:pPr marL="0" indent="0">
              <a:buNone/>
              <a:defRPr/>
            </a:pPr>
            <a:r>
              <a:rPr lang="ko-KR" altLang="en-US" sz="1300"/>
              <a:t>}</a:t>
            </a:r>
            <a:endParaRPr lang="ko-KR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100"/>
              <a:t>Cramer's Law를 이용한 선형방정식의 해를 구하는 C 프로그램/매트랩 실습</a:t>
            </a:r>
            <a:endParaRPr lang="ko-KR" altLang="en-US" sz="21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double det(double (*A)[N], int n){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i, j, k, y;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double det_a = 0;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double temp[N][N];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if (n!=1){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for(i=0; i&lt;n;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for(j=1; j&lt;n; j++){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y = 0;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for(k=0; k&lt;n; k++){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   if (k!=i){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       temp[j-1][y++] = *(A[0]+j*N+k);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det_a = det_a + *(A[0]+i) * (pow(-1,i)) * det(temp,n-1);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}return det_a;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}else return *A[0];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100"/>
              <a:t>Cramer's Law를 이용한 선형방정식의 해를 구하는 C 프로그램/매트랩 실습</a:t>
            </a:r>
            <a:endParaRPr lang="ko-KR" altLang="en-US" sz="21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600"/>
              <a:t>void cramer(double (*A)[N], double C[N], int n, int c){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int i=0, j=0;</a:t>
            </a:r>
            <a:endParaRPr lang="ko-KR" altLang="en-US" sz="1600"/>
          </a:p>
          <a:p>
            <a:pPr marL="0" indent="0">
              <a:buNone/>
              <a:defRPr/>
            </a:pP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double temp[N][N] = {0,};</a:t>
            </a:r>
            <a:endParaRPr lang="ko-KR" altLang="en-US" sz="1600"/>
          </a:p>
          <a:p>
            <a:pPr marL="0" indent="0">
              <a:buNone/>
              <a:defRPr/>
            </a:pP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for(i=0; i&lt;n; i++){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    for(j=0; j&lt;n; j++){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        temp[i][j] = A[i][j];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    }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}</a:t>
            </a:r>
            <a:endParaRPr lang="ko-KR" altLang="en-US" sz="1600"/>
          </a:p>
          <a:p>
            <a:pPr marL="0" indent="0">
              <a:buNone/>
              <a:defRPr/>
            </a:pP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for(i=0; i&lt;n; i++){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    for(j=c-1; j&lt;c; j++){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        temp[i][j] = C[i];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    }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}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    printf("x%d = %.f \t",c, (det(temp,n) / det(A,n)) );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}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1900"/>
              <a:t>Cramer's Law를 이용한 선형방정식의 해를 구하는 C 프로그램/매트랩 실습 결과</a:t>
            </a:r>
            <a:endParaRPr lang="ko-KR" altLang="en-US" sz="19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1300"/>
              <a:t> 크레머의 규칙을 이용한 선형방정식 계산 프로그램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선형방정식의 최대 차수를 입력하세요: 2</a:t>
            </a:r>
            <a:endParaRPr lang="en-US" altLang="ko-KR" sz="1300"/>
          </a:p>
          <a:p>
            <a:pPr marL="0" indent="0">
              <a:buNone/>
              <a:defRPr/>
            </a:pP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선형방정식의 수식을 입력하세요.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1 번째 선형방정식 x1 의 값: 3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1 번째 선형방정식 x2 의 값: -2 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2 번째 선형방정식 x1 의 값: -5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2 번째 선형방정식 x2 의 값: 4</a:t>
            </a:r>
            <a:endParaRPr lang="en-US" altLang="ko-KR" sz="1300"/>
          </a:p>
          <a:p>
            <a:pPr marL="0" indent="0">
              <a:buNone/>
              <a:defRPr/>
            </a:pP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선형방정식의 결과 값을 입력하세요.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1 번째 선형방정식의 결과 값: 6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2 번째 선형방정식의 결과 값: 8</a:t>
            </a:r>
            <a:endParaRPr lang="en-US" altLang="ko-KR" sz="1300"/>
          </a:p>
          <a:p>
            <a:pPr marL="0" indent="0">
              <a:buNone/>
              <a:defRPr/>
            </a:pP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 입력한 선형방정식의 행렬=</a:t>
            </a:r>
            <a:endParaRPr lang="en-US" altLang="ko-KR" sz="1300"/>
          </a:p>
          <a:p>
            <a:pPr marL="0" indent="0">
              <a:buNone/>
              <a:defRPr/>
            </a:pP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|       3 x1    -2 x2   =       6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|       -5 x1   4 x2    =       8</a:t>
            </a:r>
            <a:endParaRPr lang="en-US" altLang="ko-KR" sz="1300"/>
          </a:p>
          <a:p>
            <a:pPr marL="0" indent="0">
              <a:buNone/>
              <a:defRPr/>
            </a:pP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입력한 선형방정식의 행렬식 값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Det(A) = 2</a:t>
            </a:r>
            <a:endParaRPr lang="en-US" altLang="ko-KR" sz="1300"/>
          </a:p>
          <a:p>
            <a:pPr marL="0" indent="0">
              <a:buNone/>
              <a:defRPr/>
            </a:pP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입력한 선형방정식의 해답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x1 = 20         x2 = 27</a:t>
            </a:r>
            <a:endParaRPr lang="en-US" altLang="ko-KR" sz="1300"/>
          </a:p>
          <a:p>
            <a:pPr marL="0" indent="0">
              <a:buNone/>
              <a:defRPr/>
            </a:pP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연습문제 </a:t>
            </a:r>
            <a:r>
              <a:rPr lang="en-US" altLang="ko-KR"/>
              <a:t>1.1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part1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1. True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2. False : </a:t>
            </a:r>
            <a:r>
              <a:rPr lang="ko-KR" altLang="en-US"/>
              <a:t>비선형이다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True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4. False : </a:t>
            </a:r>
            <a:r>
              <a:rPr lang="ko-KR" altLang="en-US"/>
              <a:t>비선형이다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True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6. False : 2~3</a:t>
            </a:r>
            <a:r>
              <a:rPr lang="ko-KR" altLang="en-US"/>
              <a:t>개도 가능하다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Flase : </a:t>
            </a:r>
            <a:r>
              <a:rPr lang="ko-KR" altLang="en-US"/>
              <a:t>아니다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연습문제 </a:t>
            </a:r>
            <a:r>
              <a:rPr lang="en-US" altLang="ko-KR"/>
              <a:t>1.1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Part2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1. 2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2. 3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3. 3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4. 4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5. 4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6. 2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연습문제 </a:t>
            </a:r>
            <a:r>
              <a:rPr lang="en-US" altLang="ko-KR"/>
              <a:t>1.1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ko-KR"/>
              <a:t>part3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1.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(1) </a:t>
            </a:r>
            <a:r>
              <a:rPr lang="ko-KR" altLang="en-US"/>
              <a:t>비선형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(2)</a:t>
            </a:r>
            <a:r>
              <a:rPr lang="ko-KR" altLang="en-US"/>
              <a:t> 선형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(1)</a:t>
            </a:r>
            <a:r>
              <a:rPr lang="ko-KR" altLang="en-US"/>
              <a:t> 비선형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(2)</a:t>
            </a:r>
            <a:r>
              <a:rPr lang="ko-KR" altLang="en-US"/>
              <a:t> 선형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(x_1, x_2) (1,1)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4.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(1)</a:t>
            </a:r>
            <a:r>
              <a:rPr lang="ko-KR" altLang="en-US"/>
              <a:t> 해이다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(2)</a:t>
            </a:r>
            <a:r>
              <a:rPr lang="ko-KR" altLang="en-US"/>
              <a:t> 해가 아니다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(5/7,9/7)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6.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(1)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(2)</a:t>
            </a:r>
            <a:r>
              <a:rPr lang="ko-KR" altLang="en-US"/>
              <a:t> 없다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7.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(1)</a:t>
            </a:r>
            <a:r>
              <a:rPr lang="ko-KR" altLang="en-US"/>
              <a:t> 무한하다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(2)</a:t>
            </a:r>
            <a:r>
              <a:rPr lang="ko-KR" altLang="en-US"/>
              <a:t> 없다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500"/>
              <a:t>수반행렬을 이용하여 역행렬을 구하는 C 프로그램/매트랩 실습</a:t>
            </a:r>
            <a:endParaRPr lang="ko-KR" altLang="en-US" sz="2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#include &lt;stdio.h&gt;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#include &lt;stdlib.h&gt;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#include &lt;math.h&gt;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typedef struct _MATRIX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double **m_data;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m_size;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 MATRIX;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void initMatrix(MATRIX *A, int n);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void deleteMatrix(MATRIX *A);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void inputMatrix(MATRIX *A);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void printMatrix(MATRIX matrix);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double determinant(MATRIX matrix);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MATRIX transpose(MATRIX matrix);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MATRIX minorMatrix(MATRIX matrix, int col, int row);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MATRIX cofactorMatrix(MATRIX matrix);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MATRIX adjoint(MATRIX matrix);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MATRIX inverseMatrix(MATRIX matrix);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1.2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1.2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1.2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071546"/>
            <a:ext cx="4214842" cy="507209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ko-KR"/>
              <a:t>Part3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x1 = 0, x2 = -1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x1 = 5, x2 = 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x1 = 1, x2 =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6x1 + 2x2 =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7x1 = 7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x1 = 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x2 =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x1 = 3, x2 =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4x1 + 2x2 = 16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5x2 = 10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x2 =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x1 = 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x=5, y=2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</a:t>
            </a:r>
            <a:r>
              <a:rPr lang="ko-KR" altLang="en-US"/>
              <a:t>없다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</a:t>
            </a:r>
            <a:r>
              <a:rPr lang="ko-KR" altLang="en-US"/>
              <a:t> </a:t>
            </a:r>
            <a:r>
              <a:rPr lang="en-US" altLang="ko-KR"/>
              <a:t>x=2, y=-1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</a:t>
            </a:r>
            <a:r>
              <a:rPr lang="ko-KR" altLang="en-US"/>
              <a:t>없다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2"/>
          <p:cNvSpPr/>
          <p:nvPr/>
        </p:nvSpPr>
        <p:spPr>
          <a:xfrm>
            <a:off x="3347864" y="1237221"/>
            <a:ext cx="4214842" cy="5072098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p>
            <a:pPr marL="0" indent="0">
              <a:buNone/>
              <a:defRPr/>
            </a:pPr>
            <a:r>
              <a:rPr lang="en-US" altLang="ko-KR" sz="2400"/>
              <a:t>6.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(1)</a:t>
            </a:r>
            <a:r>
              <a:rPr lang="ko-KR" altLang="en-US" sz="2400"/>
              <a:t> </a:t>
            </a:r>
            <a:r>
              <a:rPr lang="en-US" altLang="ko-KR" sz="2400"/>
              <a:t>x1=4, x2=2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(2) x1=1, x2=,1, x3=4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7.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(1) x1=5, x2=3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(2) x1=4, x2=1, x3=3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8. x=19, y=3, z=2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9.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(1) x=7, y=-6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(2) x=3, y=-5, z=2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(3) x=0, y=0, z=0</a:t>
            </a:r>
            <a:b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x1=1, x2=2, x3=-2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x=3, y=-5, z=1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x=-3, y=1, z=4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해가 없다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2.1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X : </a:t>
            </a:r>
            <a:r>
              <a:rPr lang="ko-KR" altLang="en-US"/>
              <a:t>정방에만 가능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X : </a:t>
            </a:r>
            <a:r>
              <a:rPr lang="ko-KR" altLang="en-US"/>
              <a:t>성립안됨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X : </a:t>
            </a:r>
            <a:r>
              <a:rPr lang="ko-KR" altLang="en-US"/>
              <a:t>성립안됨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2.1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/>
              <a:t>Part2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(3) 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(4)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(3)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(4) 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6. 2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2.1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071546"/>
            <a:ext cx="4214842" cy="507209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ko-KR"/>
              <a:t>Part3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[[-1,4],[-2,1]] != [[-1,-2],[-2,-1]]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</a:t>
            </a:r>
            <a:r>
              <a:rPr lang="ko-KR" altLang="en-US"/>
              <a:t>못함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(2)</a:t>
            </a:r>
            <a:r>
              <a:rPr lang="ko-KR" altLang="en-US"/>
              <a:t> 못함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3,2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x=1, y=3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x=1, y=1, z=1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(3) </a:t>
            </a:r>
            <a:r>
              <a:rPr lang="ko-KR" altLang="en-US"/>
              <a:t>무한대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5.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</a:t>
            </a:r>
            <a:r>
              <a:rPr lang="ko-KR" altLang="en-US"/>
              <a:t> </a:t>
            </a:r>
            <a:r>
              <a:rPr lang="en-US" altLang="ko-KR"/>
              <a:t>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(3) 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[-2]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[23]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7.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[11]</a:t>
            </a:r>
            <a:br>
              <a:rPr lang="en-US" altLang="ko-KR"/>
            </a:br>
            <a:r>
              <a:rPr lang="en-US" altLang="ko-KR"/>
              <a:t>(2) [22]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(3) 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(4) [[1,0],[2,1]]</a:t>
            </a:r>
            <a:endParaRPr lang="en-US" altLang="ko-KR"/>
          </a:p>
        </p:txBody>
      </p:sp>
      <p:sp>
        <p:nvSpPr>
          <p:cNvPr id="4" name="내용 개체 틀 2"/>
          <p:cNvSpPr/>
          <p:nvPr/>
        </p:nvSpPr>
        <p:spPr>
          <a:xfrm>
            <a:off x="4716016" y="1196752"/>
            <a:ext cx="4214842" cy="5072098"/>
          </a:xfrm>
          <a:prstGeom prst="rect">
            <a:avLst/>
          </a:prstGeom>
        </p:spPr>
        <p:txBody>
          <a:bodyPr vert="horz" lIns="91440" tIns="45720" rIns="91440" bIns="45720">
            <a:normAutofit fontScale="47500" lnSpcReduction="2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3x3, 3x2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2, -5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 2x3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(4) 4, 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 (1,2)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[-1]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[-6]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 [-1,-6]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(4) [[-5],[1]]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[[5,2],[15,10]] !=      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[[24,34],[-6,-8]]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[[-1,-2],[-3,-2]] ,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[[-3,2,8],[1,-2,-4]]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[[3,14],[5,32]]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[[-1,18],[0,22]]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A(B+C)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AB+AC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모두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[[10,12],[20,16]]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동일하다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[[1],[-2],[1],[1]]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[[5],[5],[-2],[1]]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= 1x4, 2x4, 3x4, 4x4, 5x4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3x1, 3x2, 3x3, 3x4, 3x5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2.2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X : -1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O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2.2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7. 1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8. 3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2.2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071546"/>
            <a:ext cx="4862914" cy="507209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ko-KR"/>
              <a:t>Part3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12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(3) 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(4) 5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tr(A) = A11 + A22 + A33 = -3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[[5,-1,4]]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[[1,2,1],[-1,0,3]]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AT = [[3,7],[-2,8],[-3,1]]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BT = [[1,4,7],[-4,5,8],[3,6,9]]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CT = [[1],[-3],[5]]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DT = [2,3,4]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AT = [[4,1,4,5],[2,-1,2,2],[4,0,1,3],[6,3,1,6]]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14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[[3],[6],[-2]]</a:t>
            </a:r>
            <a:endParaRPr lang="en-US" altLang="ko-KR"/>
          </a:p>
        </p:txBody>
      </p:sp>
      <p:sp>
        <p:nvSpPr>
          <p:cNvPr id="4" name="내용 개체 틀 2"/>
          <p:cNvSpPr/>
          <p:nvPr/>
        </p:nvSpPr>
        <p:spPr>
          <a:xfrm>
            <a:off x="5364088" y="1165214"/>
            <a:ext cx="4862914" cy="5072098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: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대칭행렬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: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교대행렬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x=4, y=1, z=3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x=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없음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y=-6, z=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상관없음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교대행렬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교대행렬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아무것도 아니다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a=0, b=-3, c=2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A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소거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I2 = I3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항등행렬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이므로 성립한다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2.3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X : </a:t>
            </a:r>
            <a:r>
              <a:rPr lang="ko-KR" altLang="en-US"/>
              <a:t>변한다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X : </a:t>
            </a:r>
            <a:r>
              <a:rPr lang="ko-KR" altLang="en-US"/>
              <a:t>역행렬이다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</a:t>
            </a:r>
            <a:r>
              <a:rPr lang="ko-KR" altLang="en-US"/>
              <a:t> </a:t>
            </a:r>
            <a:r>
              <a:rPr lang="en-US" altLang="ko-KR"/>
              <a:t>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7.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8.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9. 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500"/>
              <a:t>수반행렬을 이용하여 역행렬을 구하는 C 프로그램/매트랩 실습</a:t>
            </a:r>
            <a:endParaRPr lang="ko-KR" altLang="en-US" sz="2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int main(void){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MATRIX matrix;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MATRIX inverse;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n;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double det = 0;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 수반행렬을 이용한 역행렬 계산 프로그램 ");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printf("행렬의 크기 입력: ");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scanf("%d", &amp;n);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initMatrix(&amp;matrix, n);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initMatrix(&amp;inverse, n);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inputMatrix(&amp;matrix);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det = determinant(matrix);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inverse = inverseMatrix(matrix);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printf("\n 입력한 행렬의 행력식 값\n");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printf("Det(A) = %.3lf\n\n", det);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printf("역행렬 = \n");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printMatrix(inverse);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printf("\n");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deleteMatrix(&amp;matrix);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deleteMatrix(&amp;inverse);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return 0;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2.3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2.3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071546"/>
            <a:ext cx="4790906" cy="507209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/>
              <a:t>Part3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A, B, C, D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</a:t>
            </a:r>
            <a:r>
              <a:rPr lang="ko-KR" altLang="en-US"/>
              <a:t>행 사다리꼴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(2)</a:t>
            </a:r>
            <a:r>
              <a:rPr lang="ko-KR" altLang="en-US"/>
              <a:t> 기약 행 사다리꼴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(3)</a:t>
            </a:r>
            <a:r>
              <a:rPr lang="ko-KR" altLang="en-US"/>
              <a:t> 기약 행 사다리꼴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(4)</a:t>
            </a:r>
            <a:r>
              <a:rPr lang="ko-KR" altLang="en-US"/>
              <a:t> 기약행 사다리꼴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(5)</a:t>
            </a:r>
            <a:r>
              <a:rPr lang="ko-KR" altLang="en-US"/>
              <a:t> 행 사다리꼴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(6)</a:t>
            </a:r>
            <a:r>
              <a:rPr lang="ko-KR" altLang="en-US"/>
              <a:t> 행 사다리꼴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(7)</a:t>
            </a:r>
            <a:r>
              <a:rPr lang="ko-KR" altLang="en-US"/>
              <a:t> 기약 행 사다리꼴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(8)</a:t>
            </a:r>
            <a:r>
              <a:rPr lang="ko-KR" altLang="en-US"/>
              <a:t> 행 사다리꼴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[[2,3],[0,1],[0,0],[0,0]]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[[2,9,3,-1],[0,-1,7,-7],[0,0,83,-83]]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84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[[3,-3,0],[0,15,15],[0,0,0]]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18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</a:t>
            </a:r>
            <a:r>
              <a:rPr lang="ko-KR" altLang="en-US"/>
              <a:t> </a:t>
            </a:r>
            <a:r>
              <a:rPr lang="en-US" altLang="ko-KR"/>
              <a:t>[[3,-1,2],[0,5,5],[0,0,0]]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8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[[0,1,2,3],[0,0,2,3],[0,0,0,0],[0,0,0,2]]</a:t>
            </a:r>
            <a:r>
              <a:rPr lang="ko-KR" altLang="en-US"/>
              <a:t> </a:t>
            </a:r>
            <a:r>
              <a:rPr lang="en-US" altLang="ko-KR"/>
              <a:t>,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[[0,1,0,0],[0,0,2,0],[0,0,0,0],[0,0,0,2]]</a:t>
            </a:r>
            <a:endParaRPr lang="en-US" altLang="ko-KR"/>
          </a:p>
        </p:txBody>
      </p:sp>
      <p:sp>
        <p:nvSpPr>
          <p:cNvPr id="4" name="내용 개체 틀 2"/>
          <p:cNvSpPr/>
          <p:nvPr/>
        </p:nvSpPr>
        <p:spPr>
          <a:xfrm>
            <a:off x="5292080" y="1237222"/>
            <a:ext cx="6336704" cy="5072098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[[12,12,0,0,30],[0,0,3,0,12],[0,0,0,4,2]]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[[5,0,0],[0,2,0],[0,0,7]]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= [[3,4,1,3,4],[0,3,2,0,8],[0,0,10,-72,54]] = 16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[[2,1,1,1],[0,0,0,3],[0,0,0,0],[0,0,0,0]] = 5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[[1,1,1,1],[0,0,0,0],[0,1,0,1],[0,0,0,0]] = 2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[[-4,0,3],[0,28,39]] = 24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[[9,1],[0,4],[0,0]] = 13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[[3,-3,0],[0,15,15],[0,0,0]] = 18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[[8,1,3,6],[0,3,2,2],[0,0,0,0]] = 21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A11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피벗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A22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피벗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A33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피벗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[[2,-,2,2,1],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[0,6,6,1],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[0,0,-3,-1/2]]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1 2 3 4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[0,1,0,1]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[1,0,1,1]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[0,1,0,1]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[1,1,1,0]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X : </a:t>
            </a:r>
            <a:r>
              <a:rPr lang="ko-KR" altLang="en-US"/>
              <a:t>정방행렬에서만 가능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 X : </a:t>
            </a:r>
            <a:r>
              <a:rPr lang="ko-KR" altLang="en-US"/>
              <a:t>다르다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|A| = a11 a22 - a21 a12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10 + 84 + 0 - (7 +75 + 0) = 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6. 4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7. x^2 - 4 = 12 , x^2 = 16, x = +-4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따라서 정답은 </a:t>
            </a:r>
            <a:r>
              <a:rPr lang="en-US" altLang="ko-KR"/>
              <a:t>2.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071546"/>
            <a:ext cx="4214842" cy="507209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ko-KR"/>
              <a:t>Part3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</a:t>
            </a:r>
            <a:r>
              <a:rPr lang="ko-KR" altLang="en-US"/>
              <a:t> </a:t>
            </a:r>
            <a:r>
              <a:rPr lang="en-US" altLang="ko-KR"/>
              <a:t>0-0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</a:t>
            </a:r>
            <a:r>
              <a:rPr lang="ko-KR" altLang="en-US"/>
              <a:t> </a:t>
            </a:r>
            <a:r>
              <a:rPr lang="en-US" altLang="ko-KR"/>
              <a:t>1-1=</a:t>
            </a:r>
            <a:r>
              <a:rPr lang="ko-KR" altLang="en-US"/>
              <a:t> </a:t>
            </a:r>
            <a:r>
              <a:rPr lang="en-US" altLang="ko-KR"/>
              <a:t>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(3)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12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-15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(4)</a:t>
            </a:r>
            <a:r>
              <a:rPr lang="ko-KR" altLang="en-US"/>
              <a:t> </a:t>
            </a:r>
            <a:r>
              <a:rPr lang="en-US" altLang="ko-KR"/>
              <a:t>-3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</a:t>
            </a:r>
            <a:r>
              <a:rPr lang="ko-KR" altLang="en-US"/>
              <a:t> </a:t>
            </a:r>
            <a:r>
              <a:rPr lang="en-US" altLang="ko-KR"/>
              <a:t>10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12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-2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12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(0+2+3)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13-5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8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= 18-10 = 8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B = 14 -(-12) = 26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 = - 8 - 5 = -13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D = t^2 - 3t - 10 - 18 = t^2 -3t - 28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A = cos^2@ + sin^2@ = 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2-24=22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-10-3=-13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(3) 6+40=46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(4) -12-9=-21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(5) a^2+2ab+b^2-ab=a^2+ab+b^2</a:t>
            </a:r>
            <a:endParaRPr lang="en-US" altLang="ko-KR"/>
          </a:p>
        </p:txBody>
      </p:sp>
      <p:sp>
        <p:nvSpPr>
          <p:cNvPr id="4" name="내용 개체 틀 2"/>
          <p:cNvSpPr/>
          <p:nvPr/>
        </p:nvSpPr>
        <p:spPr>
          <a:xfrm>
            <a:off x="4716016" y="1196752"/>
            <a:ext cx="4214842" cy="5072098"/>
          </a:xfrm>
          <a:prstGeom prst="rect">
            <a:avLst/>
          </a:prstGeom>
        </p:spPr>
        <p:txBody>
          <a:bodyPr vert="horz" lIns="91440" tIns="45720" rIns="91440" bIns="45720">
            <a:normAutofit fontScale="55000" lnSpcReduction="2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8-14=-6, 6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12-15=-3, -3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|A| = 24-15+16-(-4+8+80)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-69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3-8=-5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24+0+0-(0+0+0)=24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 -24+14-15+2-40-63=0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-13 + 4 + 20 + 17 - 1 - 5 + 12 + 9 - 10 = 33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-13+2+10+20-3-15-12+2+6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-43+40 = -3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-5+1+4-22+32+13+15-26-12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0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-2+2-1+1-1-1-1-2+1 = -4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2-2+1+1+2-1-1+1+1 = 4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-9+5+11+8-5-12-11+5+14 = -1+7+8 = 14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!= 1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모든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X : </a:t>
            </a:r>
            <a:r>
              <a:rPr lang="ko-KR" altLang="en-US"/>
              <a:t>다르다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 X : </a:t>
            </a:r>
            <a:r>
              <a:rPr lang="ko-KR" altLang="en-US"/>
              <a:t>아니다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8. X :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행만이니 아니다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9.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: 0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15-48+0-(0-4-18)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37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48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-9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4x-8-9-(-8-3x+12)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= 4x-17+8+3x-12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= 7x-21=14 , 7x = 35 , x = 5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071546"/>
            <a:ext cx="4214842" cy="5072098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Part3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|AB| = [[21,24],[9,4]] = 84 - 216 = -132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|BA| = [[13,9],[32,12]] = 156-288 = -132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2. 26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-3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40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-10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-24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30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(3) -1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-60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12-10 =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7.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k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(3) k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(4) -1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8. 1</a:t>
            </a:r>
            <a:endParaRPr lang="en-US" altLang="ko-KR"/>
          </a:p>
        </p:txBody>
      </p:sp>
      <p:sp>
        <p:nvSpPr>
          <p:cNvPr id="4" name="내용 개체 틀 2"/>
          <p:cNvSpPr/>
          <p:nvPr/>
        </p:nvSpPr>
        <p:spPr>
          <a:xfrm>
            <a:off x="4716016" y="1165214"/>
            <a:ext cx="4214842" cy="5072098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-6-30-6-(36-8+5) =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-42-33 = -75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90-18-10=62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2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11. 0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= 1x6 = 6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-10-7-3 = -20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-6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 24+15+20+18 = 77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6-4-(24-2)=-24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18-20+2-(-20+3+12)=5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 6-6-(-4)=4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76c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(4) 14-(-2)=16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X : </a:t>
            </a:r>
            <a:r>
              <a:rPr lang="ko-KR" altLang="en-US"/>
              <a:t>같다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7.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8. X : </a:t>
            </a:r>
            <a:r>
              <a:rPr lang="ko-KR" altLang="en-US"/>
              <a:t>아닐수도 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[[4,-3],[x,-4]] * [[4,-3],[x,-4]] = [[1,0],[0,1]]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1/4[[1,-2,3],[0,4,-4],[-1,-2,5]]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6. 4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1/4[[2,1,-1],[-2,1,3],[6,-5,-7]]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 = -1, y = 1, z = 6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500"/>
              <a:t>수반행렬을 이용하여 역행렬을 구하는 C 프로그램/매트랩 실습</a:t>
            </a:r>
            <a:endParaRPr lang="ko-KR" altLang="en-US" sz="2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void initMatrix (MATRIX *A, int n){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i = 0;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A -&gt; m_data = (double **)malloc(sizeof(double*) * n);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for( i = 0; i &lt; n; i++ 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A -&gt; m_data[i] = (double*)malloc(sizeof(double)*n);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A -&gt; m_size = n;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void deleteMatrix(MATRIX *A){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i = 0;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for (int i=0; i&lt;A-&gt;m_size;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free(A-&gt;m_data[i]);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free(A-&gt;m_data);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ko-KR"/>
              <a:t>Part3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1/2 [[4,-6],[-5,8]]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2 [[1,a+2],[0,1]] , a = -2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A^-1 = [[-1,0],[0,1]]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A^-1 = [[-1,3],[1,-2]]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A^-1 = [[3,-1],[2,1]]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A^-1 = [[1,2],[2,1]] * [[1,0],[0,1]] = 1/3 [[-1,2],[2,-1]]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</a:t>
            </a:r>
            <a:r>
              <a:rPr lang="ko-KR" altLang="en-US"/>
              <a:t>맞다</a:t>
            </a:r>
            <a:r>
              <a:rPr lang="en-US" altLang="ko-KR"/>
              <a:t>(</a:t>
            </a:r>
            <a:r>
              <a:rPr lang="ko-KR" altLang="en-US"/>
              <a:t>역함수가 있다</a:t>
            </a:r>
            <a:r>
              <a:rPr lang="en-US" altLang="ko-KR"/>
              <a:t>).</a:t>
            </a:r>
            <a:r>
              <a:rPr lang="ko-KR" altLang="en-US"/>
              <a:t> </a:t>
            </a:r>
            <a:r>
              <a:rPr lang="en-US" altLang="ko-KR"/>
              <a:t>1/2 [[1,-2],[-1,4]]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A^-1 = [[9,5],[25,14]] , A = [[14,-5],[-25,9]]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[[126-125, 0],[0,126-125]] = A^-1 * A = [[1,0],[0,1]]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7. A^-1 = [[1,2,-3],[-1,1,-1],[0,-2,3]]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8. 45 - 24 - 21 = 0 , </a:t>
            </a:r>
            <a:r>
              <a:rPr lang="ko-KR" altLang="en-US"/>
              <a:t>비가역적이다</a:t>
            </a:r>
            <a:r>
              <a:rPr lang="en-US" altLang="ko-KR"/>
              <a:t>(</a:t>
            </a:r>
            <a:r>
              <a:rPr lang="ko-KR" altLang="en-US"/>
              <a:t>역함수가 없다</a:t>
            </a:r>
            <a:r>
              <a:rPr lang="en-US" altLang="ko-KR"/>
              <a:t>).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9.</a:t>
            </a:r>
            <a:r>
              <a:rPr lang="ko-KR" altLang="en-US"/>
              <a:t> </a:t>
            </a:r>
            <a:r>
              <a:rPr lang="en-US" altLang="ko-KR"/>
              <a:t>B^-1 = [[1,-2,0],[3,-3,-1],[-6,7,2]]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10.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R2-R1-&gt;R2 , R3-2R1-&gt;R3 , R2/2-&gt;R2 , R3-2R2-&gt;R3 , 1/3R3-&gt;R3 , R2-R3-&gt;R2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R1+R3-&gt;R1 </a:t>
            </a:r>
            <a:r>
              <a:rPr lang="ko-KR" altLang="en-US"/>
              <a:t>따라서 </a:t>
            </a:r>
            <a:r>
              <a:rPr lang="en-US" altLang="ko-KR"/>
              <a:t>1/6 [[4,-2,2],[-1,5,-2],[-2-2,2]] 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/>
              <a:t>11. A^-1 = -1/46 [[-18,-11,-10],[2,14,-4],[4,5,-8]]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12.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14-12-(9-10)=2+1=3 </a:t>
            </a:r>
            <a:r>
              <a:rPr lang="ko-KR" altLang="en-US"/>
              <a:t>가역적이다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A^-1 = 1/3 [[12,-13,-7],[-3,5,2],[-3,2,2]]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13.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A = 0, </a:t>
            </a:r>
            <a:r>
              <a:rPr lang="ko-KR" altLang="en-US"/>
              <a:t>비가역적이다</a:t>
            </a:r>
            <a:r>
              <a:rPr lang="en-US" altLang="ko-KR"/>
              <a:t>(</a:t>
            </a:r>
            <a:r>
              <a:rPr lang="ko-KR" altLang="en-US"/>
              <a:t>역함수가 없다</a:t>
            </a:r>
            <a:r>
              <a:rPr lang="en-US" altLang="ko-KR"/>
              <a:t>).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</a:t>
            </a:r>
            <a:r>
              <a:rPr lang="ko-KR" altLang="en-US"/>
              <a:t> 가역적이다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A^-1 = [[-1,0],[0,1]]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14. A A^-1 = I , B = A^-1 , AB = I </a:t>
            </a:r>
            <a:r>
              <a:rPr lang="ko-KR" altLang="en-US"/>
              <a:t>따라서</a:t>
            </a:r>
            <a:r>
              <a:rPr lang="en-US" altLang="ko-KR"/>
              <a:t> AB = A A^-1 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15.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2x1+x2+3x3=1 , x1-2x2+2x3=2 , x2+3x3=3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2x1=-2 , x1=-1 , x1+8x3=8 , x3=9/8 , x2=3-27/8 = -3/8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해를 가진다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3.4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X : </a:t>
            </a:r>
            <a:r>
              <a:rPr lang="ko-KR" altLang="en-US"/>
              <a:t>해를 구할때 사용된다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3.4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Part2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2 : </a:t>
            </a:r>
            <a:r>
              <a:rPr lang="ko-KR" altLang="en-US"/>
              <a:t>비가역이다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ㅋ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3.4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ko-KR"/>
              <a:t>Part3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x1=1 , x2=1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 = [[1,2],[2,-1]] A^-1 = 1/5[[1,2],[2,-1]]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B = [[3],[1]] , A^-1 * B = [[1],[1]]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x1=6 , x2=-2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A=[[1,1],[2,-1]] , B = [[4],[14]]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A^-1=[[1/3,1/3],[2/3,-1/3]]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A^-1 * B = [[6],[-2]]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x=3, y=-1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 = [[4,-2],[2,1]] , B=[[14],[5]] A^-1 = [[1/8,1/4],[-1/4,1/2]]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A^-1 * B = [[3],[-1]]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x=-2, y=-2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A=[[2,-2],[1,3]] , B=[[0],[8]] A^-1=[[3/8,1/4],[-1/8,1/4]]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A^-1 * B = [[-2],[-2]]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(3) x=7, y=1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A=[[8,3],[-2,1]] , B=[[59],[-13]] , A^-1=[[1/14,-3/14],[1/7,4/7]]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A^-1 * B = [[7],[1]]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3.4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ko-KR"/>
              <a:t>4. x=2, y=-1, z=1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A=[[2,2,-1],[1,1,-1],[3,2,-3]] , B=[[1],[0],[1]]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A^-1=[[1,-4,1],[0,3,-1],[1,-2,0]]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A^-1 * B = [[2],[-1],[1]]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5. x1=-8, x2=3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A = [[1,5],[-2,-7]] , B = [3]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det(A) = 3 , c1 = -24 , c2 = 9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x1 = -24/3 = -8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x2 = 9/3 = 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x1=5, x2=1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A=[[1,-2],[2,-1]] , B=[[3],[9]]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det(A) = 3 , c1 = 15 , c2 = 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x1 = 15/3 = 5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x2 = 3/3 = 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x1=0 , x2=-1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A=[[1,1],[4,-3]] , B=[[-1],[3]]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det(A) = -7 , c1 = 0 , c2 = 7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x1 = 0/-7 = 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x2 = 7/-7 = -1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3.4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ko-KR"/>
              <a:t>7. x1=17/7 , x2=-31/7 , x3=34/7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 = [[1,-3,-2],[2,-4,-3],[-3,6,8]] , B = [[6],[8],[5]]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det(A) = 7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c1 = 17 , c2 = -31 , c = 34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x1 = 17/7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x2 = -31/7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x3 = 34/7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8. x1=13/28 , x2=-1/4 , x3=3/28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A=[[2,1,3],[1,1,-2],[3,-2,1]] , det(A) = -28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c1 = -13 , c2 = 7 , c3 = -3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x1 = -13/-28 = 13/28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x2 = 7/-28 = -1/4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x3 = -3/-28 = 3/28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9. </a:t>
            </a:r>
            <a:r>
              <a:rPr lang="ko-KR" altLang="en-US"/>
              <a:t>해가 없다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10. z</a:t>
            </a:r>
            <a:r>
              <a:rPr lang="ko-KR" altLang="en-US"/>
              <a:t> </a:t>
            </a:r>
            <a:r>
              <a:rPr lang="en-US" altLang="ko-KR"/>
              <a:t>x1=4 , x2=-2 , x3=3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A=[[2,4,6],[4,5,6],[3,1,-2]] , B=[[18],[24],[4]] , det(A)=6 c1=6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c1 = 24 , c2 = -12 , c3 = 18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x1 = 24/6=4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x2 = -12/6=-2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x3 = 18/6=3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 </a:t>
            </a:r>
            <a:r>
              <a:rPr lang="en-US" altLang="ko-KR"/>
              <a:t>3.4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altLang="ko-KR"/>
              <a:t>11.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(1) x1=3 , x2=0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 = [[3,-2],[-1,6]] B = [[9],[-3]] det(A) = 16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c1 = 48, c2 = 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x1 = 48/16 = 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x2 = 0/16 = 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 x1=0 , x2=3 , x3=-1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 = [[3,2,1],[1,1,2],[2,1,1]] , B = [[5],[1],[2]] det(A) = 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c1 = 0 , c2 = 6, c3 = -2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x1 = 0/2 = 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x2 = 6/2 = 3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x3 = -2/2 = -1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12. -7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[[1,1,1],[1,3,2],[1,-4,-5]]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 -15 -4 +2 - ( 3-5-8 ) = -17 - ( -10 ) = -7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500"/>
              <a:t>수반행렬을 이용하여 역행렬을 구하는 C 프로그램/매트랩 실습</a:t>
            </a:r>
            <a:endParaRPr lang="ko-KR" altLang="en-US" sz="2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void inputMatrix(MATRIX* A){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i=0, j=0;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double input = 0;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printf("\n");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printf("행렬의 값을 입력하세요.\n");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for(i=0; i&lt;A-&gt;m_size;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for(j=0; j&lt;A-&gt;m_size; j++){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fflush(stdin);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printf("%d X %d 행렬의 값을 입력하세요: ", i+1, j+1);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scanf("%lf",&amp;input);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A-&gt;m_data[i][j] = input;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void printMatrix(MATRIX matrix){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i=0, j=0;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for(i=0; i&lt;matrix.m_size;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printf("\t|\t");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for(j=0; j&lt;matrix.m_size; j++){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printf("%.3lf\t",matrix.m_data[i][j]);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printf("|\n");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500"/>
              <a:t>수반행렬을 이용하여 역행렬을 구하는 C 프로그램/매트랩 실습</a:t>
            </a:r>
            <a:endParaRPr lang="ko-KR" altLang="en-US" sz="2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double determinant(MATRIX matrix){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i=0;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double det=0;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sign = 1;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if(matrix.m_size == 2){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det = matrix.m_data[0][0] * matrix.m_data[1][1] - matrix.m_data[1][0] * matrix.m_data[0][1];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return det;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for(i=0; i&lt;matrix.m_size;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MATRIX minor;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initMatrix(&amp;minor, matrix.m_size);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minor = minorMatrix(matrix,0,i);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det = det + sign * matrix.m_data[i][0] * determinant(minor);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sign = sign * -1;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return det;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MATRIX transpose(MATRIX matrix){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MATRIX Result;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i, j;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initMatrix(&amp;Result, matrix.m_size);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for(i=0; i&lt;matrix.m_size;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for(j=0; j&lt;matrix.m_size; j++){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Result.m_data[i][j] = matrix.m_data[j][i];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return Result;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500"/>
              <a:t>수반행렬을 이용하여 역행렬을 구하는 C 프로그램/매트랩 실습</a:t>
            </a:r>
            <a:endParaRPr lang="ko-KR" altLang="en-US" sz="2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MATRIX minorMatrix(MATRIX matrix, int col, int row){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MATRIX Result;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i, j;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rowIndex = 0;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colIndex = 0;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initMatrix(&amp;Result, matrix.m_size-1);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for(i=0; i&lt;matrix.m_size;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for(j=0; j&lt;matrix.m_size; j++){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if(i != row &amp;&amp; j != col){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Result.m_data[rowIndex][colIndex] = matrix.m_data[i][j];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colIndex++;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}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if(i != row &amp;&amp; j != col){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colIndex = 0;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rowIndex++;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return Result;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MATRIX cofactorMatrix(MATRIX matrix){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MATRIX Result;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i, j;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initMatrix(&amp;Result, matrix.m_size);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for(i=0; i&lt;matrix.m_size;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for(j=0; j&lt;matrix.m_size; j++){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Result.m_data[j][i] = determinant(minorMatrix(matrix, i, j));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return Result;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500"/>
              <a:t>수반행렬을 이용하여 역행렬을 구하는 C 프로그램/매트랩 실습</a:t>
            </a:r>
            <a:endParaRPr lang="ko-KR" altLang="en-US" sz="2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MATRIX adjoint(MATRIX matrix){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MATRIX Result;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MATRIX confactor;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MATRIX transposed;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i, j;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double ipow = 1;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initMatrix(&amp;Result, matrix.m_size);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initMatrix(&amp;confactor, matrix.m_size);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initMatrix(&amp;transposed, matrix.m_size);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confactor = cofactorMatrix(matrix);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transposed = transpose(confactor);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for(i=0; i&lt;matrix.m_size;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for(j=0; j&lt;matrix.m_size; j++){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ipow = pow(-1, (i+j));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Result.m_data[i][j] = ipow * transposed.m_data[i][j];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deleteMatrix(&amp;confactor);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deleteMatrix(&amp;transposed);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return Result;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500"/>
              <a:t>수반행렬을 이용하여 역행렬을 구하는 C 프로그램/매트랩 실습</a:t>
            </a:r>
            <a:endParaRPr lang="ko-KR" altLang="en-US" sz="2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MATRIX inverseMatrix(MATRIX matrix){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MATRIX Result;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MATRIX temp;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double det;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i, j;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det = determinant(matrix);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initMatrix(&amp;temp, matrix.m_size);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initMatrix(&amp;Result, matrix.m_size);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if(matrix.m_size == 2){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temp.m_data[0][0] = matrix.m_data[1][1];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temp.m_data[1][1] = matrix.m_data[0][0];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temp.m_data[0][1] = -(matrix.m_data[0][1]);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temp.m_data[1][0] = -(matrix.m_data[1][0]);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for(i=0; i&lt;matrix.m_size;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for(j=0; j&lt;matrix.m_size; j++){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Result.m_data[i][j] = (double)((double)1/det) * temp.m_data[i][j];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deleteMatrix(&amp;temp);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return Result;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temp = adjoint(matrix);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for(i=0; i&lt;matrix.m_size; i++){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for(j=0; j&lt;matrix.m_size; j++){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Result.m_data[i][j] = (double)((double)1/det) * temp.m_data[i][j];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deleteMatrix(&amp;temp);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return Result;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계">
  <a:themeElements>
    <a:clrScheme name="기계">
      <a:dk1>
        <a:sysClr val="windowText" lastClr="000000"/>
      </a:dk1>
      <a:lt1>
        <a:srgbClr val="f5f4f5"/>
      </a:lt1>
      <a:dk2>
        <a:srgbClr val="7c7a80"/>
      </a:dk2>
      <a:lt2>
        <a:srgbClr val="f4f3f5"/>
      </a:lt2>
      <a:accent1>
        <a:srgbClr val="aca4ae"/>
      </a:accent1>
      <a:accent2>
        <a:srgbClr val="6db1bf"/>
      </a:accent2>
      <a:accent3>
        <a:srgbClr val="7591c9"/>
      </a:accent3>
      <a:accent4>
        <a:srgbClr val="5d53a3"/>
      </a:accent4>
      <a:accent5>
        <a:srgbClr val="838377"/>
      </a:accent5>
      <a:accent6>
        <a:srgbClr val="f0efe4"/>
      </a:accent6>
      <a:hlink>
        <a:srgbClr val="300061"/>
      </a:hlink>
      <a:folHlink>
        <a:srgbClr val="6e1e4e"/>
      </a:folHlink>
    </a:clrScheme>
    <a:fontScheme name="기계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기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2204</ep:Words>
  <ep:PresentationFormat>화면 슬라이드 쇼(4:3)</ep:PresentationFormat>
  <ep:Paragraphs>863</ep:Paragraphs>
  <ep:Slides>47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ep:HeadingPairs>
  <ep:TitlesOfParts>
    <vt:vector size="48" baseType="lpstr">
      <vt:lpstr>기계</vt:lpstr>
      <vt:lpstr>20204062 이인규</vt:lpstr>
      <vt:lpstr>수반행렬을 이용하여 역행렬을 구하는 C 프로그램/매트랩 실습</vt:lpstr>
      <vt:lpstr>수반행렬을 이용하여 역행렬을 구하는 C 프로그램/매트랩 실습</vt:lpstr>
      <vt:lpstr>수반행렬을 이용하여 역행렬을 구하는 C 프로그램/매트랩 실습</vt:lpstr>
      <vt:lpstr>수반행렬을 이용하여 역행렬을 구하는 C 프로그램/매트랩 실습</vt:lpstr>
      <vt:lpstr>수반행렬을 이용하여 역행렬을 구하는 C 프로그램/매트랩 실습</vt:lpstr>
      <vt:lpstr>수반행렬을 이용하여 역행렬을 구하는 C 프로그램/매트랩 실습</vt:lpstr>
      <vt:lpstr>수반행렬을 이용하여 역행렬을 구하는 C 프로그램/매트랩 실습</vt:lpstr>
      <vt:lpstr>수반행렬을 이용하여 역행렬을 구하는 C 프로그램/매트랩 실습</vt:lpstr>
      <vt:lpstr>수반행렬을 이용하여 역행렬을 구하는 C 프로그램/매트랩 실습 결과</vt:lpstr>
      <vt:lpstr>Cramer's Law를 이용한 선형방정식의 해를 구하는 C 프로그램/매트랩 실습</vt:lpstr>
      <vt:lpstr>Cramer's Law를 이용한 선형방정식의 해를 구하는 C 프로그램/매트랩 실습</vt:lpstr>
      <vt:lpstr>Cramer's Law를 이용한 선형방정식의 해를 구하는 C 프로그램/매트랩 실습</vt:lpstr>
      <vt:lpstr>Cramer's Law를 이용한 선형방정식의 해를 구하는 C 프로그램/매트랩 실습</vt:lpstr>
      <vt:lpstr>Cramer's Law를 이용한 선형방정식의 해를 구하는 C 프로그램/매트랩 실습</vt:lpstr>
      <vt:lpstr>Cramer's Law를 이용한 선형방정식의 해를 구하는 C 프로그램/매트랩 실습 결과</vt:lpstr>
      <vt:lpstr>연습문제 1.1</vt:lpstr>
      <vt:lpstr>연습문제 1.1</vt:lpstr>
      <vt:lpstr>연습문제 1.1</vt:lpstr>
      <vt:lpstr>연습문제 1.2</vt:lpstr>
      <vt:lpstr>연습문제 1.2</vt:lpstr>
      <vt:lpstr>연습문제 1.2</vt:lpstr>
      <vt:lpstr>연습문제 2.1</vt:lpstr>
      <vt:lpstr>연습문제 2.1</vt:lpstr>
      <vt:lpstr>연습문제 2.1</vt:lpstr>
      <vt:lpstr>연습문제 2.2</vt:lpstr>
      <vt:lpstr>연습문제 2.2</vt:lpstr>
      <vt:lpstr>연습문제 2.2</vt:lpstr>
      <vt:lpstr>연습문제 2.3</vt:lpstr>
      <vt:lpstr>연습문제 2.3</vt:lpstr>
      <vt:lpstr>연습문제 2.3</vt:lpstr>
      <vt:lpstr>연습문제 3.1</vt:lpstr>
      <vt:lpstr>연습문제 3.1</vt:lpstr>
      <vt:lpstr>연습문제 3.1</vt:lpstr>
      <vt:lpstr>연습문제 3.2</vt:lpstr>
      <vt:lpstr>연습문제 3.2</vt:lpstr>
      <vt:lpstr>연습문제 3.2</vt:lpstr>
      <vt:lpstr>연습문제 3.3</vt:lpstr>
      <vt:lpstr>연습문제 3.3</vt:lpstr>
      <vt:lpstr>연습문제 3.3</vt:lpstr>
      <vt:lpstr>연습문제 3.3</vt:lpstr>
      <vt:lpstr>연습문제 3.4</vt:lpstr>
      <vt:lpstr>연습문제 3.4</vt:lpstr>
      <vt:lpstr>연습문제 3.4</vt:lpstr>
      <vt:lpstr>연습문제 3.4</vt:lpstr>
      <vt:lpstr>연습문제 3.4</vt:lpstr>
      <vt:lpstr>연습문제 3.4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2009-06-18T17:23:06.000</dcterms:created>
  <dc:creator>(주)한글과컴퓨터</dc:creator>
  <cp:lastModifiedBy>dldls</cp:lastModifiedBy>
  <dcterms:modified xsi:type="dcterms:W3CDTF">2021-05-08T13:26:13.393</dcterms:modified>
  <cp:revision>91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