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98" r:id="rId5"/>
    <p:sldId id="299" r:id="rId6"/>
    <p:sldId id="301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2023-04-30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2023-04-30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E6B5C8-523D-DF26-BDE5-CA20F5D632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65" y="1989511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2023-04-30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D6460-9CE4-B2DD-A506-EFBF6C93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연습문제 </a:t>
            </a:r>
            <a:r>
              <a:rPr lang="en-US" altLang="ko-KR" sz="4000" dirty="0"/>
              <a:t>5.4 a. RR(</a:t>
            </a:r>
            <a:r>
              <a:rPr lang="ko-KR" altLang="en-US" sz="4000" dirty="0"/>
              <a:t>시간할당량</a:t>
            </a:r>
            <a:r>
              <a:rPr lang="en-US" altLang="ko-KR" sz="4000" dirty="0"/>
              <a:t>=2)</a:t>
            </a:r>
            <a:r>
              <a:rPr lang="ko-KR" altLang="en-US" sz="4000" dirty="0"/>
              <a:t>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88106-F6B1-1BA1-178B-FB34EA87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8CF7356A-002B-BAB5-228C-BC65E71DC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630407"/>
              </p:ext>
            </p:extLst>
          </p:nvPr>
        </p:nvGraphicFramePr>
        <p:xfrm>
          <a:off x="1096963" y="2108200"/>
          <a:ext cx="1005839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3640539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81514604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28050536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07868792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49257522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27575593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3877542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51317533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2722391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97738834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7253389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0127064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6596517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59255949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75880939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52993414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676708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57114108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75049745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5761499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19312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056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4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6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14E9-07F3-9BC5-0837-385BE33B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5.4 b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B81286B-3879-BB20-E5D1-AF8EE0F90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7294"/>
              </p:ext>
            </p:extLst>
          </p:nvPr>
        </p:nvGraphicFramePr>
        <p:xfrm>
          <a:off x="837222" y="2133367"/>
          <a:ext cx="105785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86">
                  <a:extLst>
                    <a:ext uri="{9D8B030D-6E8A-4147-A177-3AD203B41FA5}">
                      <a16:colId xmlns:a16="http://schemas.microsoft.com/office/drawing/2014/main" val="2358112585"/>
                    </a:ext>
                  </a:extLst>
                </a:gridCol>
                <a:gridCol w="1763086">
                  <a:extLst>
                    <a:ext uri="{9D8B030D-6E8A-4147-A177-3AD203B41FA5}">
                      <a16:colId xmlns:a16="http://schemas.microsoft.com/office/drawing/2014/main" val="140458317"/>
                    </a:ext>
                  </a:extLst>
                </a:gridCol>
                <a:gridCol w="1763086">
                  <a:extLst>
                    <a:ext uri="{9D8B030D-6E8A-4147-A177-3AD203B41FA5}">
                      <a16:colId xmlns:a16="http://schemas.microsoft.com/office/drawing/2014/main" val="3711090770"/>
                    </a:ext>
                  </a:extLst>
                </a:gridCol>
                <a:gridCol w="1763086">
                  <a:extLst>
                    <a:ext uri="{9D8B030D-6E8A-4147-A177-3AD203B41FA5}">
                      <a16:colId xmlns:a16="http://schemas.microsoft.com/office/drawing/2014/main" val="2530300944"/>
                    </a:ext>
                  </a:extLst>
                </a:gridCol>
                <a:gridCol w="1763086">
                  <a:extLst>
                    <a:ext uri="{9D8B030D-6E8A-4147-A177-3AD203B41FA5}">
                      <a16:colId xmlns:a16="http://schemas.microsoft.com/office/drawing/2014/main" val="3344991373"/>
                    </a:ext>
                  </a:extLst>
                </a:gridCol>
                <a:gridCol w="1763086">
                  <a:extLst>
                    <a:ext uri="{9D8B030D-6E8A-4147-A177-3AD203B41FA5}">
                      <a16:colId xmlns:a16="http://schemas.microsoft.com/office/drawing/2014/main" val="1347161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2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1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SJF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2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비선점</a:t>
                      </a:r>
                      <a:r>
                        <a:rPr lang="ko-KR" altLang="en-US" sz="1600" dirty="0"/>
                        <a:t> 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8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6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9DD82-DFF6-5F35-00E0-49CBA57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5.4 c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0128F7B-54ED-CFCF-314C-E88505554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211007"/>
              </p:ext>
            </p:extLst>
          </p:nvPr>
        </p:nvGraphicFramePr>
        <p:xfrm>
          <a:off x="1096963" y="2108200"/>
          <a:ext cx="100583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52736042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21095138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99751609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47699298"/>
                    </a:ext>
                  </a:extLst>
                </a:gridCol>
                <a:gridCol w="1452093">
                  <a:extLst>
                    <a:ext uri="{9D8B030D-6E8A-4147-A177-3AD203B41FA5}">
                      <a16:colId xmlns:a16="http://schemas.microsoft.com/office/drawing/2014/main" val="2071712407"/>
                    </a:ext>
                  </a:extLst>
                </a:gridCol>
                <a:gridCol w="1421735">
                  <a:extLst>
                    <a:ext uri="{9D8B030D-6E8A-4147-A177-3AD203B41FA5}">
                      <a16:colId xmlns:a16="http://schemas.microsoft.com/office/drawing/2014/main" val="241003046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9312882"/>
                    </a:ext>
                  </a:extLst>
                </a:gridCol>
              </a:tblGrid>
              <a:tr h="2616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38921"/>
                  </a:ext>
                </a:extLst>
              </a:tr>
              <a:tr h="261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31/5=6.2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24593"/>
                  </a:ext>
                </a:extLst>
              </a:tr>
              <a:tr h="261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SJF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23/5=4.6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67377"/>
                  </a:ext>
                </a:extLst>
              </a:tr>
              <a:tr h="457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비선점</a:t>
                      </a:r>
                      <a:r>
                        <a:rPr lang="ko-KR" altLang="en-US" sz="1200" dirty="0"/>
                        <a:t> 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23/5=4.6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26189"/>
                  </a:ext>
                </a:extLst>
              </a:tr>
              <a:tr h="45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23/5=4.6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2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6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41F82-8B9F-391B-3D6B-0D21ED3E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5.4 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05C91-DC0C-8700-2862-F0A4A8A5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SJF, </a:t>
            </a:r>
            <a:r>
              <a:rPr lang="ko-KR" altLang="en-US" dirty="0" err="1"/>
              <a:t>비선점</a:t>
            </a:r>
            <a:r>
              <a:rPr lang="ko-KR" altLang="en-US" dirty="0"/>
              <a:t> 우선순위</a:t>
            </a:r>
            <a:r>
              <a:rPr lang="en-US" altLang="ko-KR" dirty="0"/>
              <a:t>, RR </a:t>
            </a:r>
            <a:r>
              <a:rPr lang="ko-KR" altLang="en-US" dirty="0"/>
              <a:t>에서 </a:t>
            </a:r>
            <a:r>
              <a:rPr lang="en-US" altLang="ko-KR" dirty="0"/>
              <a:t>4.6</a:t>
            </a:r>
            <a:r>
              <a:rPr lang="ko-KR" altLang="en-US" dirty="0"/>
              <a:t>의 최소 대기시간을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07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AE55290F-AB2C-E4D3-9028-79E21327237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9F656E-5096-106C-3F6F-75B2C47F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0A43F-90A1-2A34-FE50-7165D6E8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9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849E5-E51A-D62E-2EE6-B93CE9FB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ADE7B-3222-0EB8-3732-34109D8B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>
            <a:normAutofit/>
          </a:bodyPr>
          <a:lstStyle/>
          <a:p>
            <a:r>
              <a:rPr lang="ko-KR" altLang="en-US" dirty="0"/>
              <a:t>다음 프로세스는 선점형 라운드</a:t>
            </a:r>
            <a:r>
              <a:rPr lang="en-US" altLang="ko-KR" dirty="0"/>
              <a:t>-</a:t>
            </a:r>
            <a:r>
              <a:rPr lang="ko-KR" altLang="en-US" dirty="0"/>
              <a:t>로빈 스케줄링 알고리즘을 사용하여 스케줄링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프로세스에는 숫자 우선순위가 할당되며 숫자가 높을수록 상대적 우선순위가 더 높다</a:t>
            </a:r>
            <a:r>
              <a:rPr lang="en-US" altLang="ko-KR" dirty="0"/>
              <a:t>. </a:t>
            </a:r>
            <a:r>
              <a:rPr lang="ko-KR" altLang="en-US" dirty="0"/>
              <a:t>아래에 나열된 프로세스 외에도 시스템에는 유휴 작업</a:t>
            </a:r>
            <a:r>
              <a:rPr lang="en-US" altLang="ko-KR" dirty="0"/>
              <a:t>(CPU </a:t>
            </a:r>
            <a:r>
              <a:rPr lang="ko-KR" altLang="en-US" dirty="0"/>
              <a:t>자원을 소비하지 않으며 </a:t>
            </a:r>
            <a:r>
              <a:rPr lang="en-US" altLang="ko-KR" dirty="0" err="1"/>
              <a:t>P_idle</a:t>
            </a:r>
            <a:r>
              <a:rPr lang="ko-KR" altLang="en-US" dirty="0"/>
              <a:t>로 식별됨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이 작업의 우선순위는 </a:t>
            </a:r>
            <a:r>
              <a:rPr lang="en-US" altLang="ko-KR" dirty="0"/>
              <a:t>0</a:t>
            </a:r>
            <a:r>
              <a:rPr lang="ko-KR" altLang="en-US" dirty="0"/>
              <a:t>이며</a:t>
            </a:r>
            <a:r>
              <a:rPr lang="en-US" altLang="ko-KR" dirty="0"/>
              <a:t> </a:t>
            </a:r>
            <a:r>
              <a:rPr lang="ko-KR" altLang="en-US" dirty="0"/>
              <a:t>시스템에 실행 가능한 다른 프로세스가 없을 때마다 스케줄 된다</a:t>
            </a:r>
            <a:r>
              <a:rPr lang="en-US" altLang="ko-KR" dirty="0"/>
              <a:t>. </a:t>
            </a:r>
            <a:r>
              <a:rPr lang="ko-KR" altLang="en-US" dirty="0"/>
              <a:t>시간 할당량의 길이는 </a:t>
            </a:r>
            <a:r>
              <a:rPr lang="en-US" altLang="ko-KR" dirty="0"/>
              <a:t>10</a:t>
            </a:r>
            <a:r>
              <a:rPr lang="ko-KR" altLang="en-US" dirty="0"/>
              <a:t>단위이다</a:t>
            </a:r>
            <a:r>
              <a:rPr lang="en-US" altLang="ko-KR" dirty="0"/>
              <a:t>. </a:t>
            </a:r>
            <a:r>
              <a:rPr lang="ko-KR" altLang="en-US" dirty="0"/>
              <a:t>프로세스가 우선순위가 높은 프로세스에 의해 선점되면 선점된 프로세스는 큐의 끝에 배치된다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a. Gantt </a:t>
            </a:r>
            <a:r>
              <a:rPr lang="ko-KR" altLang="en-US" dirty="0"/>
              <a:t>차트를 사용하여 프로세스의 스케줄 순서를 보여라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b. </a:t>
            </a:r>
            <a:r>
              <a:rPr lang="ko-KR" altLang="en-US" dirty="0"/>
              <a:t>각 프로세스에 소요되는 </a:t>
            </a:r>
            <a:r>
              <a:rPr lang="ko-KR" altLang="en-US" dirty="0" err="1"/>
              <a:t>총처리</a:t>
            </a:r>
            <a:r>
              <a:rPr lang="ko-KR" altLang="en-US" dirty="0"/>
              <a:t> 시간은 얼마인가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c.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프로세스의 대기 시간은 얼마인가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d. CPU </a:t>
            </a:r>
            <a:r>
              <a:rPr lang="ko-KR" altLang="en-US" dirty="0"/>
              <a:t>이용률은 얼마인가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C7474B-C4B3-B12C-1EEB-682F48470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31813"/>
              </p:ext>
            </p:extLst>
          </p:nvPr>
        </p:nvGraphicFramePr>
        <p:xfrm>
          <a:off x="7697364" y="0"/>
          <a:ext cx="449463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59">
                  <a:extLst>
                    <a:ext uri="{9D8B030D-6E8A-4147-A177-3AD203B41FA5}">
                      <a16:colId xmlns:a16="http://schemas.microsoft.com/office/drawing/2014/main" val="3397663128"/>
                    </a:ext>
                  </a:extLst>
                </a:gridCol>
                <a:gridCol w="1123659">
                  <a:extLst>
                    <a:ext uri="{9D8B030D-6E8A-4147-A177-3AD203B41FA5}">
                      <a16:colId xmlns:a16="http://schemas.microsoft.com/office/drawing/2014/main" val="3609085525"/>
                    </a:ext>
                  </a:extLst>
                </a:gridCol>
                <a:gridCol w="1123659">
                  <a:extLst>
                    <a:ext uri="{9D8B030D-6E8A-4147-A177-3AD203B41FA5}">
                      <a16:colId xmlns:a16="http://schemas.microsoft.com/office/drawing/2014/main" val="1081657308"/>
                    </a:ext>
                  </a:extLst>
                </a:gridCol>
                <a:gridCol w="1123659">
                  <a:extLst>
                    <a:ext uri="{9D8B030D-6E8A-4147-A177-3AD203B41FA5}">
                      <a16:colId xmlns:a16="http://schemas.microsoft.com/office/drawing/2014/main" val="20334548"/>
                    </a:ext>
                  </a:extLst>
                </a:gridCol>
              </a:tblGrid>
              <a:tr h="219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버스트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80933"/>
                  </a:ext>
                </a:extLst>
              </a:tr>
              <a:tr h="21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26009"/>
                  </a:ext>
                </a:extLst>
              </a:tr>
              <a:tr h="21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64649"/>
                  </a:ext>
                </a:extLst>
              </a:tr>
              <a:tr h="21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40195"/>
                  </a:ext>
                </a:extLst>
              </a:tr>
              <a:tr h="21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97723"/>
                  </a:ext>
                </a:extLst>
              </a:tr>
              <a:tr h="21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55644"/>
                  </a:ext>
                </a:extLst>
              </a:tr>
              <a:tr h="21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6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1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7017A-1569-A8F6-E0D0-0DB02958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5.5 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9A0E679-B876-965D-A3DB-B6467D7DF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56964"/>
              </p:ext>
            </p:extLst>
          </p:nvPr>
        </p:nvGraphicFramePr>
        <p:xfrm>
          <a:off x="209725" y="2108200"/>
          <a:ext cx="1173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48">
                  <a:extLst>
                    <a:ext uri="{9D8B030D-6E8A-4147-A177-3AD203B41FA5}">
                      <a16:colId xmlns:a16="http://schemas.microsoft.com/office/drawing/2014/main" val="209128377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768666387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64905587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372752686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53137711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89234530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999092554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060538786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05631545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521064843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42243830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407046220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13413720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72773502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357489335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90297445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3377324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8950381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56215012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94767809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05072305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453757003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931178239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1173204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87820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9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P5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P6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7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634F-5ED5-53AA-0266-A875393B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5.5 b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D8E8BC-C188-A611-7FA6-ADB1D9457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017699"/>
              </p:ext>
            </p:extLst>
          </p:nvPr>
        </p:nvGraphicFramePr>
        <p:xfrm>
          <a:off x="1097280" y="3070185"/>
          <a:ext cx="443138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691">
                  <a:extLst>
                    <a:ext uri="{9D8B030D-6E8A-4147-A177-3AD203B41FA5}">
                      <a16:colId xmlns:a16="http://schemas.microsoft.com/office/drawing/2014/main" val="183601453"/>
                    </a:ext>
                  </a:extLst>
                </a:gridCol>
                <a:gridCol w="2215691">
                  <a:extLst>
                    <a:ext uri="{9D8B030D-6E8A-4147-A177-3AD203B41FA5}">
                      <a16:colId xmlns:a16="http://schemas.microsoft.com/office/drawing/2014/main" val="166076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8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0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3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879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CD29B46-00E3-C544-A3E8-9F90BED1C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008963"/>
              </p:ext>
            </p:extLst>
          </p:nvPr>
        </p:nvGraphicFramePr>
        <p:xfrm>
          <a:off x="209725" y="2108200"/>
          <a:ext cx="1173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48">
                  <a:extLst>
                    <a:ext uri="{9D8B030D-6E8A-4147-A177-3AD203B41FA5}">
                      <a16:colId xmlns:a16="http://schemas.microsoft.com/office/drawing/2014/main" val="209128377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768666387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64905587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372752686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53137711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89234530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999092554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060538786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05631545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521064843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42243830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407046220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13413720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72773502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357489335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90297445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3377324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8950381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56215012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94767809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05072305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453757003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931178239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1173204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87820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9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P5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P6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7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18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634F-5ED5-53AA-0266-A875393B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5.5 c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287059C-7B1A-E21D-8ED9-87DF8E47E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89630"/>
              </p:ext>
            </p:extLst>
          </p:nvPr>
        </p:nvGraphicFramePr>
        <p:xfrm>
          <a:off x="1097280" y="3220720"/>
          <a:ext cx="443138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691">
                  <a:extLst>
                    <a:ext uri="{9D8B030D-6E8A-4147-A177-3AD203B41FA5}">
                      <a16:colId xmlns:a16="http://schemas.microsoft.com/office/drawing/2014/main" val="183601453"/>
                    </a:ext>
                  </a:extLst>
                </a:gridCol>
                <a:gridCol w="2215691">
                  <a:extLst>
                    <a:ext uri="{9D8B030D-6E8A-4147-A177-3AD203B41FA5}">
                      <a16:colId xmlns:a16="http://schemas.microsoft.com/office/drawing/2014/main" val="166076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8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0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3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879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E44E60-9334-D6E1-DB08-DB2A4F745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008963"/>
              </p:ext>
            </p:extLst>
          </p:nvPr>
        </p:nvGraphicFramePr>
        <p:xfrm>
          <a:off x="209725" y="2108200"/>
          <a:ext cx="1173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48">
                  <a:extLst>
                    <a:ext uri="{9D8B030D-6E8A-4147-A177-3AD203B41FA5}">
                      <a16:colId xmlns:a16="http://schemas.microsoft.com/office/drawing/2014/main" val="209128377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768666387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64905587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372752686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53137711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89234530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999092554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060538786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05631545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521064843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42243830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407046220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13413720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72773502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357489335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90297445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3377324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8950381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56215012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94767809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05072305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453757003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931178239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1173204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87820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9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P5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P6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7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4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634F-5ED5-53AA-0266-A875393B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5.5 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9F5E-CFE8-7EFC-CD5C-E968E52E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52925"/>
            <a:ext cx="10058400" cy="2916167"/>
          </a:xfrm>
        </p:spPr>
        <p:txBody>
          <a:bodyPr/>
          <a:lstStyle/>
          <a:p>
            <a:r>
              <a:rPr lang="en-US" altLang="ko-KR" dirty="0"/>
              <a:t>1 – (5+10) / 120 = 1 – 1/8 = 7/8 = 87.5% </a:t>
            </a:r>
            <a:r>
              <a:rPr lang="ko-KR" altLang="en-US" dirty="0"/>
              <a:t>따라서 </a:t>
            </a:r>
            <a:r>
              <a:rPr lang="en-US" altLang="ko-KR" dirty="0"/>
              <a:t>CPU </a:t>
            </a:r>
            <a:r>
              <a:rPr lang="ko-KR" altLang="en-US" dirty="0"/>
              <a:t>이용률은 </a:t>
            </a:r>
            <a:r>
              <a:rPr lang="en-US" altLang="ko-KR" dirty="0"/>
              <a:t>87.5%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48DB31-9B72-52DE-6F6E-8CBA342B1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101142"/>
              </p:ext>
            </p:extLst>
          </p:nvPr>
        </p:nvGraphicFramePr>
        <p:xfrm>
          <a:off x="209725" y="2108200"/>
          <a:ext cx="1173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48">
                  <a:extLst>
                    <a:ext uri="{9D8B030D-6E8A-4147-A177-3AD203B41FA5}">
                      <a16:colId xmlns:a16="http://schemas.microsoft.com/office/drawing/2014/main" val="209128377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768666387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64905587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372752686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53137711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892345302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999092554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060538786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05631545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521064843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42243830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407046220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13413720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72773502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357489335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90297445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33773240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8950381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562150121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94767809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050723058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2453757003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1931178239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1173204"/>
                    </a:ext>
                  </a:extLst>
                </a:gridCol>
                <a:gridCol w="469448">
                  <a:extLst>
                    <a:ext uri="{9D8B030D-6E8A-4147-A177-3AD203B41FA5}">
                      <a16:colId xmlns:a16="http://schemas.microsoft.com/office/drawing/2014/main" val="387820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9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P1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P1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P3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P3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P3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P4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P4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P6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7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6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3CB29-0633-101F-3696-4A51B0CE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과제 내용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6E5307E-2705-E227-9F5B-DE505DB94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43919"/>
            <a:ext cx="10058400" cy="2489454"/>
          </a:xfrm>
          <a:noFill/>
        </p:spPr>
      </p:pic>
    </p:spTree>
    <p:extLst>
      <p:ext uri="{BB962C8B-B14F-4D97-AF65-F5344CB8AC3E}">
        <p14:creationId xmlns:p14="http://schemas.microsoft.com/office/powerpoint/2010/main" val="58307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492F730D-C4F3-1050-2977-FF01AB598A1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78AF50-8588-239B-F50C-B12A580D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A9829-3156-486A-553B-CDE1D597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63D10D6D-3904-7094-08C2-67699FEC260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448526-67F3-D713-6079-F9A44F9B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C5EEA-ECDF-E46F-EE23-A7CDEC6E1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93F41-E54A-1E3C-F31F-D1E07CD2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42173-85F3-7197-2DD1-FF5CAE65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선점 스케줄링과 </a:t>
            </a:r>
            <a:r>
              <a:rPr lang="ko-KR" altLang="en-US" dirty="0" err="1"/>
              <a:t>비선점</a:t>
            </a:r>
            <a:r>
              <a:rPr lang="ko-KR" altLang="en-US" dirty="0"/>
              <a:t> 스케줄링의 차이점을 설명하라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선점 스케줄링은 프로세스가 실행 상태에서 준비 완료 상태로 전환될 때</a:t>
            </a:r>
            <a:r>
              <a:rPr lang="en-US" altLang="ko-KR" dirty="0"/>
              <a:t>(Interrupt)</a:t>
            </a:r>
            <a:r>
              <a:rPr lang="ko-KR" altLang="en-US" dirty="0"/>
              <a:t>나 프로세스가 대기 상태에서 준비 완료 상태로 전환될 때</a:t>
            </a:r>
            <a:r>
              <a:rPr lang="en-US" altLang="ko-KR" dirty="0"/>
              <a:t>(I/O or event completion) </a:t>
            </a:r>
            <a:r>
              <a:rPr lang="ko-KR" altLang="en-US" dirty="0"/>
              <a:t>실행을 위해 새로운 프로세스를 선택하지 않아도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비선점</a:t>
            </a:r>
            <a:r>
              <a:rPr lang="ko-KR" altLang="en-US" dirty="0"/>
              <a:t> 스케줄링은 한 프로세스가 실행 상태에서 대기 상태로 전환될 때</a:t>
            </a:r>
            <a:r>
              <a:rPr lang="en-US" altLang="ko-KR" dirty="0"/>
              <a:t>(I/O or event wait)</a:t>
            </a:r>
            <a:r>
              <a:rPr lang="ko-KR" altLang="en-US" dirty="0"/>
              <a:t>나 프로세스가 종료할 때</a:t>
            </a:r>
            <a:r>
              <a:rPr lang="en-US" altLang="ko-KR" dirty="0"/>
              <a:t>(terminated) </a:t>
            </a:r>
            <a:r>
              <a:rPr lang="ko-KR" altLang="en-US" dirty="0"/>
              <a:t>실행을 위해 새로운 프로세스가 반드시 선택되어야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스케줄링의 차이점은 </a:t>
            </a:r>
            <a:r>
              <a:rPr lang="ko-KR" altLang="en-US" dirty="0">
                <a:highlight>
                  <a:srgbClr val="FFFF00"/>
                </a:highlight>
              </a:rPr>
              <a:t>실행을 위해 새로운 프로세스를 반드시 </a:t>
            </a:r>
            <a:r>
              <a:rPr lang="ko-KR" altLang="en-US" dirty="0" err="1">
                <a:highlight>
                  <a:srgbClr val="FFFF00"/>
                </a:highlight>
              </a:rPr>
              <a:t>선택해야하는가</a:t>
            </a:r>
            <a:r>
              <a:rPr lang="en-US" altLang="ko-KR" dirty="0">
                <a:highlight>
                  <a:srgbClr val="FFFF00"/>
                </a:highlight>
              </a:rPr>
              <a:t>?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80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DB57085-5BD9-8E27-5FDA-433FDAC2DC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97FBA-ABE9-4532-EABB-2AC7C7A7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81926-F209-9AC9-3F09-0BB42117D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B60EC-1B86-1D29-202A-9FDD456D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B4E84-2763-59C8-DD95-24BA8570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 err="1"/>
              <a:t>버스트</a:t>
            </a:r>
            <a:r>
              <a:rPr lang="ko-KR" altLang="en-US" dirty="0"/>
              <a:t> 시간의 길이가 </a:t>
            </a:r>
            <a:r>
              <a:rPr lang="ko-KR" altLang="en-US" dirty="0" err="1"/>
              <a:t>밀리초</a:t>
            </a:r>
            <a:r>
              <a:rPr lang="ko-KR" altLang="en-US" dirty="0"/>
              <a:t> 단위로 다음과 같은 프로세스 집합을 </a:t>
            </a:r>
            <a:r>
              <a:rPr lang="ko-KR" altLang="en-US" dirty="0" err="1"/>
              <a:t>고려하시오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프로세스는 모두 시간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P1, P2, P3, P4, P5 </a:t>
            </a:r>
            <a:r>
              <a:rPr lang="ko-KR" altLang="en-US" dirty="0"/>
              <a:t>순서로 도착한 것으로 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a. FCFS, SJF, </a:t>
            </a:r>
            <a:r>
              <a:rPr lang="ko-KR" altLang="en-US" dirty="0"/>
              <a:t>비 선점 우선순위</a:t>
            </a:r>
            <a:r>
              <a:rPr lang="en-US" altLang="ko-KR" dirty="0"/>
              <a:t>(</a:t>
            </a:r>
            <a:r>
              <a:rPr lang="ko-KR" altLang="en-US" dirty="0"/>
              <a:t>높은 우선순위가 높을수록 우선순위가 높음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RR(</a:t>
            </a:r>
            <a:r>
              <a:rPr lang="ko-KR" altLang="en-US" dirty="0"/>
              <a:t>양자 </a:t>
            </a:r>
            <a:r>
              <a:rPr lang="en-US" altLang="ko-KR" dirty="0"/>
              <a:t>= 2)</a:t>
            </a:r>
            <a:r>
              <a:rPr lang="ko-KR" altLang="en-US" dirty="0"/>
              <a:t>을 사용하여 이러한 프로세스의 실행을 설명하는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Gantt </a:t>
            </a:r>
            <a:r>
              <a:rPr lang="ko-KR" altLang="en-US" dirty="0"/>
              <a:t>차트를 그려라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b. a </a:t>
            </a:r>
            <a:r>
              <a:rPr lang="ko-KR" altLang="en-US" dirty="0"/>
              <a:t>부분에서 각 스케줄링 알고리즘에 대한 각 프로세스의 처리 시간은 얼마인가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c. </a:t>
            </a:r>
            <a:r>
              <a:rPr lang="ko-KR" altLang="en-US" dirty="0"/>
              <a:t>이러한 각 스케줄링 알고리즘에 대한 각 프로세스의 대기 시간은 얼마인가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d. </a:t>
            </a:r>
            <a:r>
              <a:rPr lang="ko-KR" altLang="en-US" dirty="0"/>
              <a:t>어떤 알고리즘이 최소 평균대기 시간을 보이는가</a:t>
            </a:r>
            <a:r>
              <a:rPr lang="en-US" altLang="ko-KR" dirty="0"/>
              <a:t>(</a:t>
            </a:r>
            <a:r>
              <a:rPr lang="ko-KR" altLang="en-US" dirty="0"/>
              <a:t>모든 프로세스에서</a:t>
            </a:r>
            <a:r>
              <a:rPr lang="en-US" altLang="ko-KR" dirty="0"/>
              <a:t>)?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DE9E63-ABC8-579A-200F-192DB4FE9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42599"/>
              </p:ext>
            </p:extLst>
          </p:nvPr>
        </p:nvGraphicFramePr>
        <p:xfrm>
          <a:off x="8667411" y="0"/>
          <a:ext cx="352458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863">
                  <a:extLst>
                    <a:ext uri="{9D8B030D-6E8A-4147-A177-3AD203B41FA5}">
                      <a16:colId xmlns:a16="http://schemas.microsoft.com/office/drawing/2014/main" val="679516347"/>
                    </a:ext>
                  </a:extLst>
                </a:gridCol>
                <a:gridCol w="1174863">
                  <a:extLst>
                    <a:ext uri="{9D8B030D-6E8A-4147-A177-3AD203B41FA5}">
                      <a16:colId xmlns:a16="http://schemas.microsoft.com/office/drawing/2014/main" val="620100442"/>
                    </a:ext>
                  </a:extLst>
                </a:gridCol>
                <a:gridCol w="1174863">
                  <a:extLst>
                    <a:ext uri="{9D8B030D-6E8A-4147-A177-3AD203B41FA5}">
                      <a16:colId xmlns:a16="http://schemas.microsoft.com/office/drawing/2014/main" val="482934089"/>
                    </a:ext>
                  </a:extLst>
                </a:gridCol>
              </a:tblGrid>
              <a:tr h="28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버스트</a:t>
                      </a:r>
                      <a:r>
                        <a:rPr lang="ko-KR" altLang="en-US" sz="1400" dirty="0"/>
                        <a:t>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31506"/>
                  </a:ext>
                </a:extLst>
              </a:tr>
              <a:tr h="28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78922"/>
                  </a:ext>
                </a:extLst>
              </a:tr>
              <a:tr h="28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70718"/>
                  </a:ext>
                </a:extLst>
              </a:tr>
              <a:tr h="28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85853"/>
                  </a:ext>
                </a:extLst>
              </a:tr>
              <a:tr h="28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44303"/>
                  </a:ext>
                </a:extLst>
              </a:tr>
              <a:tr h="28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4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D6460-9CE4-B2DD-A506-EFBF6C93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5.4 a. FCFS</a:t>
            </a:r>
            <a:r>
              <a:rPr lang="ko-KR" altLang="en-US" dirty="0"/>
              <a:t>의 경우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A8F3DED-0AA8-06D6-8C28-5AEA0EA1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5D24D3F6-D2FB-7AD4-2FEB-C45DF3E14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080840"/>
              </p:ext>
            </p:extLst>
          </p:nvPr>
        </p:nvGraphicFramePr>
        <p:xfrm>
          <a:off x="1096963" y="2108200"/>
          <a:ext cx="1005839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3640539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81514604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28050536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07868792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49257522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27575593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3877542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51317533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2722391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97738834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7253389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0127064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6596517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59255949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75880939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52993414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676708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57114108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75049745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5761499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19312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0563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4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9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D6460-9CE4-B2DD-A506-EFBF6C93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5.4 a. SJF</a:t>
            </a:r>
            <a:r>
              <a:rPr lang="ko-KR" altLang="en-US" dirty="0"/>
              <a:t>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88106-F6B1-1BA1-178B-FB34EA87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70349E3-FA5E-DF30-75CC-013AC8A68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999480"/>
              </p:ext>
            </p:extLst>
          </p:nvPr>
        </p:nvGraphicFramePr>
        <p:xfrm>
          <a:off x="1073194" y="2101209"/>
          <a:ext cx="1005839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3640539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81514604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28050536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07868792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49257522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27575593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3877542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51317533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2722391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97738834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7253389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0127064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6596517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59255949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75880939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52993414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676708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57114108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75049745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5761499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19312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056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4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83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D6460-9CE4-B2DD-A506-EFBF6C93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연습문제 </a:t>
            </a:r>
            <a:r>
              <a:rPr lang="en-US" altLang="ko-KR" sz="4000" dirty="0"/>
              <a:t>5.4 a. </a:t>
            </a:r>
            <a:r>
              <a:rPr lang="ko-KR" altLang="en-US" sz="4000" dirty="0"/>
              <a:t>비 선점 우선순위의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88106-F6B1-1BA1-178B-FB34EA87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E861631D-3873-0F82-D077-9D26B086B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762133"/>
              </p:ext>
            </p:extLst>
          </p:nvPr>
        </p:nvGraphicFramePr>
        <p:xfrm>
          <a:off x="1096963" y="2108200"/>
          <a:ext cx="1005839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3640539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81514604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28050536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07868792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49257522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27575593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3877542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51317533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2722391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97738834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7253389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0127064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6596517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59255949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75880939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52993414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676708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57114108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75049745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5761499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19312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056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4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055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90</TotalTime>
  <Words>725</Words>
  <Application>Microsoft Office PowerPoint</Application>
  <PresentationFormat>와이드스크린</PresentationFormat>
  <Paragraphs>345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Calibri</vt:lpstr>
      <vt:lpstr>Franklin Gothic Book</vt:lpstr>
      <vt:lpstr>1_RetrospectVTI</vt:lpstr>
      <vt:lpstr>운영체제</vt:lpstr>
      <vt:lpstr>과제 내용</vt:lpstr>
      <vt:lpstr>연습문제 5.2</vt:lpstr>
      <vt:lpstr>연습문제 5.2</vt:lpstr>
      <vt:lpstr>연습문제 5.4</vt:lpstr>
      <vt:lpstr>연습문제 5.4</vt:lpstr>
      <vt:lpstr>연습문제 5.4 a. FCFS의 경우</vt:lpstr>
      <vt:lpstr>연습문제 5.4 a. SJF의 경우</vt:lpstr>
      <vt:lpstr>연습문제 5.4 a. 비 선점 우선순위의 경우</vt:lpstr>
      <vt:lpstr>연습문제 5.4 a. RR(시간할당량=2)의 경우</vt:lpstr>
      <vt:lpstr>연습문제 5.4 b</vt:lpstr>
      <vt:lpstr>연습문제 5.4 c</vt:lpstr>
      <vt:lpstr>연습문제 5.4 d</vt:lpstr>
      <vt:lpstr>연습문제 5.5</vt:lpstr>
      <vt:lpstr>연습문제 5.5</vt:lpstr>
      <vt:lpstr>연습문제 5.5 a</vt:lpstr>
      <vt:lpstr>연습문제 5.5 b</vt:lpstr>
      <vt:lpstr>연습문제 5.5 c</vt:lpstr>
      <vt:lpstr>연습문제 5.5 d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78</cp:revision>
  <dcterms:created xsi:type="dcterms:W3CDTF">2023-03-15T16:09:13Z</dcterms:created>
  <dcterms:modified xsi:type="dcterms:W3CDTF">2023-04-30T14:45:24Z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