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98" r:id="rId5"/>
    <p:sldId id="299" r:id="rId6"/>
    <p:sldId id="301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2" r:id="rId18"/>
    <p:sldId id="320" r:id="rId19"/>
    <p:sldId id="318" r:id="rId20"/>
    <p:sldId id="319" r:id="rId21"/>
    <p:sldId id="321" r:id="rId22"/>
    <p:sldId id="314" r:id="rId23"/>
    <p:sldId id="322" r:id="rId24"/>
    <p:sldId id="323" r:id="rId25"/>
    <p:sldId id="324" r:id="rId26"/>
    <p:sldId id="315" r:id="rId27"/>
    <p:sldId id="313" r:id="rId28"/>
    <p:sldId id="325" r:id="rId29"/>
    <p:sldId id="326" r:id="rId30"/>
    <p:sldId id="327" r:id="rId31"/>
    <p:sldId id="328" r:id="rId3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2023-05-21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2023-05-21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2023-05-21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2023-05-21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2023-05-21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3981796"/>
            <a:ext cx="10058400" cy="188729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2023-05-21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E6B5C8-523D-DF26-BDE5-CA20F5D632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08365" y="1989511"/>
            <a:ext cx="10058400" cy="188729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1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2023-05-21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2023-05-21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2023-05-21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2023-05-21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2023-05-21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2023-05-21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2023-05-21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운영체제</a:t>
            </a:r>
            <a:endParaRPr lang="en-US" altLang="ko-KR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20204062 </a:t>
            </a:r>
            <a:r>
              <a:rPr lang="ko-KR" altLang="en-US" sz="1600" dirty="0">
                <a:latin typeface="+mj-ea"/>
                <a:ea typeface="+mj-ea"/>
              </a:rPr>
              <a:t>이인규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1DAF4-6FE1-996B-023F-DC5047B7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8.9 a</a:t>
            </a:r>
            <a:r>
              <a:rPr lang="ko-KR" altLang="en-US" dirty="0"/>
              <a:t>문제 해설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F30F5-765C-461B-A170-712D4D3F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Available</a:t>
            </a:r>
            <a:r>
              <a:rPr lang="ko-KR" altLang="en-US" dirty="0"/>
              <a:t>이 </a:t>
            </a:r>
            <a:r>
              <a:rPr lang="en-US" altLang="ko-KR" dirty="0"/>
              <a:t>= (0, 3, 0, 1) </a:t>
            </a:r>
            <a:r>
              <a:rPr lang="ko-KR" altLang="en-US" dirty="0"/>
              <a:t>일 때</a:t>
            </a:r>
            <a:endParaRPr lang="en-US" altLang="ko-KR" dirty="0"/>
          </a:p>
          <a:p>
            <a:r>
              <a:rPr lang="en-US" altLang="ko-KR" dirty="0"/>
              <a:t>T2, T1, T3, T4, T0 </a:t>
            </a:r>
            <a:r>
              <a:rPr lang="ko-KR" altLang="en-US" dirty="0"/>
              <a:t>순으로 작업이 종료될 때</a:t>
            </a:r>
            <a:r>
              <a:rPr lang="en-US" altLang="ko-KR" dirty="0"/>
              <a:t>, </a:t>
            </a:r>
            <a:r>
              <a:rPr lang="ko-KR" altLang="en-US" dirty="0"/>
              <a:t>안전한 상태이다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B096C1-67DB-A1F5-3B1D-D17285FD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70784"/>
              </p:ext>
            </p:extLst>
          </p:nvPr>
        </p:nvGraphicFramePr>
        <p:xfrm>
          <a:off x="1097280" y="3160863"/>
          <a:ext cx="568587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7174">
                  <a:extLst>
                    <a:ext uri="{9D8B030D-6E8A-4147-A177-3AD203B41FA5}">
                      <a16:colId xmlns:a16="http://schemas.microsoft.com/office/drawing/2014/main" val="2642187786"/>
                    </a:ext>
                  </a:extLst>
                </a:gridCol>
                <a:gridCol w="1137174">
                  <a:extLst>
                    <a:ext uri="{9D8B030D-6E8A-4147-A177-3AD203B41FA5}">
                      <a16:colId xmlns:a16="http://schemas.microsoft.com/office/drawing/2014/main" val="2445290987"/>
                    </a:ext>
                  </a:extLst>
                </a:gridCol>
                <a:gridCol w="1137174">
                  <a:extLst>
                    <a:ext uri="{9D8B030D-6E8A-4147-A177-3AD203B41FA5}">
                      <a16:colId xmlns:a16="http://schemas.microsoft.com/office/drawing/2014/main" val="70511564"/>
                    </a:ext>
                  </a:extLst>
                </a:gridCol>
                <a:gridCol w="1137174">
                  <a:extLst>
                    <a:ext uri="{9D8B030D-6E8A-4147-A177-3AD203B41FA5}">
                      <a16:colId xmlns:a16="http://schemas.microsoft.com/office/drawing/2014/main" val="3330909776"/>
                    </a:ext>
                  </a:extLst>
                </a:gridCol>
                <a:gridCol w="1137174">
                  <a:extLst>
                    <a:ext uri="{9D8B030D-6E8A-4147-A177-3AD203B41FA5}">
                      <a16:colId xmlns:a16="http://schemas.microsoft.com/office/drawing/2014/main" val="3833354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Allocation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</a:t>
                      </a:r>
                    </a:p>
                    <a:p>
                      <a:pPr algn="ctr" latinLnBrk="1"/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Need</a:t>
                      </a:r>
                    </a:p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Available</a:t>
                      </a:r>
                    </a:p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 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6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3 0 1 4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5 1 1 7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2 1 0 3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0 3 0 1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1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2 2 1 0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3 2 1 1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1 0 0 1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5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3 1 2 1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3 3 2 1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0 2 0 0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0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0 5 1 0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4 6 1 2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4 1 0 2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79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4 2 1 2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6 3 2 5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2 1 1 3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482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1A3152-A88D-C149-2F7D-496FDB486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99576"/>
              </p:ext>
            </p:extLst>
          </p:nvPr>
        </p:nvGraphicFramePr>
        <p:xfrm>
          <a:off x="7105101" y="3160863"/>
          <a:ext cx="3728628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4314">
                  <a:extLst>
                    <a:ext uri="{9D8B030D-6E8A-4147-A177-3AD203B41FA5}">
                      <a16:colId xmlns:a16="http://schemas.microsoft.com/office/drawing/2014/main" val="3268805383"/>
                    </a:ext>
                  </a:extLst>
                </a:gridCol>
                <a:gridCol w="1864314">
                  <a:extLst>
                    <a:ext uri="{9D8B030D-6E8A-4147-A177-3AD203B41FA5}">
                      <a16:colId xmlns:a16="http://schemas.microsoft.com/office/drawing/2014/main" val="211038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Available</a:t>
                      </a:r>
                    </a:p>
                    <a:p>
                      <a:pPr algn="ctr" latinLnBrk="1"/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끝난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0 3 0 1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0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3 4 2 2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98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5 6 3 2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0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9 8 4 4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56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12 8 5 8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18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80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2870-7E23-17DF-4EA2-826B1A6D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8.9 b</a:t>
            </a:r>
            <a:r>
              <a:rPr lang="ko-KR" altLang="en-US" dirty="0"/>
              <a:t>문제 해설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E360912-BD9B-9343-2607-5A519E50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r>
              <a:rPr lang="en-US" altLang="ko-KR" dirty="0"/>
              <a:t>Available</a:t>
            </a:r>
            <a:r>
              <a:rPr lang="ko-KR" altLang="en-US" dirty="0"/>
              <a:t>이 </a:t>
            </a:r>
            <a:r>
              <a:rPr lang="en-US" altLang="ko-KR" dirty="0"/>
              <a:t>= (1, 0, 0, 2) </a:t>
            </a:r>
            <a:r>
              <a:rPr lang="ko-KR" altLang="en-US" dirty="0"/>
              <a:t>일 때</a:t>
            </a:r>
            <a:endParaRPr lang="en-US" altLang="ko-KR" dirty="0"/>
          </a:p>
          <a:p>
            <a:r>
              <a:rPr lang="en-US" altLang="ko-KR" dirty="0"/>
              <a:t>T1,</a:t>
            </a:r>
            <a:r>
              <a:rPr lang="ko-KR" altLang="en-US" dirty="0"/>
              <a:t> </a:t>
            </a:r>
            <a:r>
              <a:rPr lang="en-US" altLang="ko-KR" dirty="0"/>
              <a:t>T2,</a:t>
            </a:r>
            <a:r>
              <a:rPr lang="ko-KR" altLang="en-US" dirty="0"/>
              <a:t> </a:t>
            </a:r>
            <a:r>
              <a:rPr lang="en-US" altLang="ko-KR" dirty="0"/>
              <a:t>T0,</a:t>
            </a:r>
            <a:r>
              <a:rPr lang="ko-KR" altLang="en-US" dirty="0"/>
              <a:t> </a:t>
            </a:r>
            <a:r>
              <a:rPr lang="en-US" altLang="ko-KR" dirty="0"/>
              <a:t>T3, T4 </a:t>
            </a:r>
            <a:r>
              <a:rPr lang="ko-KR" altLang="en-US" dirty="0"/>
              <a:t>순으로 작업이 종료될 때</a:t>
            </a:r>
            <a:r>
              <a:rPr lang="en-US" altLang="ko-KR" dirty="0"/>
              <a:t>, </a:t>
            </a:r>
            <a:r>
              <a:rPr lang="ko-KR" altLang="en-US" dirty="0"/>
              <a:t>안전한 상태이다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AD290B-717D-8988-15F8-B730F7779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41390"/>
              </p:ext>
            </p:extLst>
          </p:nvPr>
        </p:nvGraphicFramePr>
        <p:xfrm>
          <a:off x="1097280" y="3160863"/>
          <a:ext cx="568587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7174">
                  <a:extLst>
                    <a:ext uri="{9D8B030D-6E8A-4147-A177-3AD203B41FA5}">
                      <a16:colId xmlns:a16="http://schemas.microsoft.com/office/drawing/2014/main" val="2642187786"/>
                    </a:ext>
                  </a:extLst>
                </a:gridCol>
                <a:gridCol w="1137174">
                  <a:extLst>
                    <a:ext uri="{9D8B030D-6E8A-4147-A177-3AD203B41FA5}">
                      <a16:colId xmlns:a16="http://schemas.microsoft.com/office/drawing/2014/main" val="2445290987"/>
                    </a:ext>
                  </a:extLst>
                </a:gridCol>
                <a:gridCol w="1137174">
                  <a:extLst>
                    <a:ext uri="{9D8B030D-6E8A-4147-A177-3AD203B41FA5}">
                      <a16:colId xmlns:a16="http://schemas.microsoft.com/office/drawing/2014/main" val="70511564"/>
                    </a:ext>
                  </a:extLst>
                </a:gridCol>
                <a:gridCol w="1137174">
                  <a:extLst>
                    <a:ext uri="{9D8B030D-6E8A-4147-A177-3AD203B41FA5}">
                      <a16:colId xmlns:a16="http://schemas.microsoft.com/office/drawing/2014/main" val="3330909776"/>
                    </a:ext>
                  </a:extLst>
                </a:gridCol>
                <a:gridCol w="1137174">
                  <a:extLst>
                    <a:ext uri="{9D8B030D-6E8A-4147-A177-3AD203B41FA5}">
                      <a16:colId xmlns:a16="http://schemas.microsoft.com/office/drawing/2014/main" val="3833354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Allocation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</a:t>
                      </a:r>
                    </a:p>
                    <a:p>
                      <a:pPr algn="ctr" latinLnBrk="1"/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Need</a:t>
                      </a:r>
                    </a:p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Available</a:t>
                      </a:r>
                    </a:p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 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6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3 0 1 4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5 1 1 7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2 1 0 3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1 0 0 2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1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2 2 1 0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3 2 1 1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1 0 0 1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5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3 1 2 1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3 3 2 1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0 2 0 0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0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0 5 1 0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4 6 1 2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4 1 0 2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79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4 2 1 2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6 3 2 5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2 1 1 3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4829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6AF712-C905-39B3-CECA-0FEE865F7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27180"/>
              </p:ext>
            </p:extLst>
          </p:nvPr>
        </p:nvGraphicFramePr>
        <p:xfrm>
          <a:off x="7105101" y="3160863"/>
          <a:ext cx="3728628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4314">
                  <a:extLst>
                    <a:ext uri="{9D8B030D-6E8A-4147-A177-3AD203B41FA5}">
                      <a16:colId xmlns:a16="http://schemas.microsoft.com/office/drawing/2014/main" val="3268805383"/>
                    </a:ext>
                  </a:extLst>
                </a:gridCol>
                <a:gridCol w="1864314">
                  <a:extLst>
                    <a:ext uri="{9D8B030D-6E8A-4147-A177-3AD203B41FA5}">
                      <a16:colId xmlns:a16="http://schemas.microsoft.com/office/drawing/2014/main" val="211038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Available</a:t>
                      </a:r>
                    </a:p>
                    <a:p>
                      <a:pPr algn="ctr" latinLnBrk="1"/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끝난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1 0 0 2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0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3 2 1 2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98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6 3 3 3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0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9 3 4 7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56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9 8 5 7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18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4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0282E847-81DE-2977-3D1C-0B99D02DFD8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37F2DA-40C2-3B7D-6224-A8A6C7B7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은행원 알고리즘 프로그램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C4D7CC-C597-999D-04F2-501A32749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0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95E1D-1B5E-6B87-A13A-81A0BC23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은행원 알고리즘 소스 코드</a:t>
            </a:r>
            <a:r>
              <a:rPr lang="en-US" altLang="ko-KR" sz="4000" dirty="0"/>
              <a:t> Process</a:t>
            </a:r>
            <a:r>
              <a:rPr lang="ko-KR" altLang="en-US" sz="4000" dirty="0"/>
              <a:t> </a:t>
            </a:r>
            <a:r>
              <a:rPr lang="en-US" altLang="ko-KR" sz="4000" dirty="0"/>
              <a:t>-</a:t>
            </a:r>
            <a:r>
              <a:rPr lang="ko-KR" altLang="en-US" sz="4000" dirty="0"/>
              <a:t> </a:t>
            </a:r>
            <a:r>
              <a:rPr lang="en-US" altLang="ko-KR" sz="4000" dirty="0" err="1"/>
              <a:t>init</a:t>
            </a:r>
            <a:endParaRPr lang="ko-KR" altLang="en-US" sz="4000" dirty="0"/>
          </a:p>
        </p:txBody>
      </p:sp>
      <p:pic>
        <p:nvPicPr>
          <p:cNvPr id="5" name="내용 개체 틀 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CF28CD22-5338-E274-4119-C14821641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504" y="2108201"/>
            <a:ext cx="6065952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26469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95E1D-1B5E-6B87-A13A-81A0BC23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sz="3200" dirty="0"/>
              <a:t>은행원 알고리즘 소스 코드</a:t>
            </a:r>
            <a:r>
              <a:rPr lang="en-US" altLang="ko-KR" sz="3200" dirty="0"/>
              <a:t> Process</a:t>
            </a:r>
            <a:r>
              <a:rPr lang="ko-KR" altLang="en-US" sz="3200" dirty="0"/>
              <a:t> </a:t>
            </a:r>
            <a:r>
              <a:rPr lang="en-US" altLang="ko-KR" sz="3200" dirty="0"/>
              <a:t>-</a:t>
            </a:r>
            <a:r>
              <a:rPr lang="ko-KR" altLang="en-US" sz="3200" dirty="0"/>
              <a:t> </a:t>
            </a:r>
            <a:r>
              <a:rPr lang="en-US" altLang="ko-KR" sz="3200" dirty="0" err="1"/>
              <a:t>SafetyAlgorithm</a:t>
            </a:r>
            <a:endParaRPr lang="ko-KR" altLang="en-US" sz="3200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F73A434-D100-5AE4-9B3A-85299974F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684" y="2108201"/>
            <a:ext cx="6041592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2097359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95E1D-1B5E-6B87-A13A-81A0BC23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sz="3200" dirty="0"/>
              <a:t>은행원 알고리즘 소스 코드</a:t>
            </a:r>
            <a:r>
              <a:rPr lang="en-US" altLang="ko-KR" sz="3200" dirty="0"/>
              <a:t> Process</a:t>
            </a:r>
            <a:r>
              <a:rPr lang="ko-KR" altLang="en-US" sz="3200" dirty="0"/>
              <a:t> </a:t>
            </a:r>
            <a:r>
              <a:rPr lang="en-US" altLang="ko-KR" sz="3200" dirty="0"/>
              <a:t>-</a:t>
            </a:r>
            <a:r>
              <a:rPr lang="ko-KR" altLang="en-US" sz="3200" dirty="0"/>
              <a:t> </a:t>
            </a:r>
            <a:r>
              <a:rPr lang="en-US" altLang="ko-KR" sz="3200" dirty="0" err="1"/>
              <a:t>SafetyAlgorithm</a:t>
            </a:r>
            <a:endParaRPr lang="ko-KR" altLang="en-US" sz="3200" dirty="0"/>
          </a:p>
        </p:txBody>
      </p:sp>
      <p:pic>
        <p:nvPicPr>
          <p:cNvPr id="7" name="내용 개체 틀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6C2DF45-FC23-8912-FB08-637C21B0E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30179"/>
            <a:ext cx="10058400" cy="2916935"/>
          </a:xfrm>
          <a:noFill/>
        </p:spPr>
      </p:pic>
    </p:spTree>
    <p:extLst>
      <p:ext uri="{BB962C8B-B14F-4D97-AF65-F5344CB8AC3E}">
        <p14:creationId xmlns:p14="http://schemas.microsoft.com/office/powerpoint/2010/main" val="402819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95E1D-1B5E-6B87-A13A-81A0BC23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sz="3200"/>
              <a:t>은행원 알고리즘 소스 코드</a:t>
            </a:r>
            <a:r>
              <a:rPr lang="en-US" altLang="ko-KR" sz="3200"/>
              <a:t> Process</a:t>
            </a:r>
            <a:r>
              <a:rPr lang="ko-KR" altLang="en-US" sz="3200"/>
              <a:t> </a:t>
            </a:r>
            <a:r>
              <a:rPr lang="en-US" altLang="ko-KR" sz="3200"/>
              <a:t>-</a:t>
            </a:r>
            <a:r>
              <a:rPr lang="ko-KR" altLang="en-US" sz="3200"/>
              <a:t> </a:t>
            </a:r>
            <a:r>
              <a:rPr lang="en-US" altLang="ko-KR" sz="3200"/>
              <a:t>SafetyAlgorithm</a:t>
            </a:r>
            <a:endParaRPr lang="ko-KR" altLang="en-US" sz="32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9525CA0-15BC-7FE1-5711-6AD2DF406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901" y="2108200"/>
            <a:ext cx="4830523" cy="3760788"/>
          </a:xfrm>
        </p:spPr>
      </p:pic>
    </p:spTree>
    <p:extLst>
      <p:ext uri="{BB962C8B-B14F-4D97-AF65-F5344CB8AC3E}">
        <p14:creationId xmlns:p14="http://schemas.microsoft.com/office/powerpoint/2010/main" val="277537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95E1D-1B5E-6B87-A13A-81A0BC23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sz="3200"/>
              <a:t>은행원 알고리즘 소스 코드</a:t>
            </a:r>
            <a:r>
              <a:rPr lang="en-US" altLang="ko-KR" sz="3200"/>
              <a:t> Process</a:t>
            </a:r>
            <a:r>
              <a:rPr lang="ko-KR" altLang="en-US" sz="3200"/>
              <a:t> </a:t>
            </a:r>
            <a:r>
              <a:rPr lang="en-US" altLang="ko-KR" sz="3200"/>
              <a:t>-</a:t>
            </a:r>
            <a:r>
              <a:rPr lang="ko-KR" altLang="en-US" sz="3200"/>
              <a:t> </a:t>
            </a:r>
            <a:r>
              <a:rPr lang="en-US" altLang="ko-KR" sz="3200"/>
              <a:t>SafetyAlgorithm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97EEC-5041-8776-1A76-9F7A6AB2C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779" y="2330676"/>
            <a:ext cx="7376442" cy="3456000"/>
          </a:xfrm>
        </p:spPr>
      </p:pic>
    </p:spTree>
    <p:extLst>
      <p:ext uri="{BB962C8B-B14F-4D97-AF65-F5344CB8AC3E}">
        <p14:creationId xmlns:p14="http://schemas.microsoft.com/office/powerpoint/2010/main" val="265996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95E1D-1B5E-6B87-A13A-81A0BC23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sz="3200" dirty="0"/>
              <a:t>은행원 알고리즘 소스 코드</a:t>
            </a:r>
            <a:r>
              <a:rPr lang="en-US" altLang="ko-KR" sz="3200" dirty="0"/>
              <a:t> Process</a:t>
            </a:r>
            <a:r>
              <a:rPr lang="ko-KR" altLang="en-US" sz="3200" dirty="0"/>
              <a:t> </a:t>
            </a:r>
            <a:r>
              <a:rPr lang="en-US" altLang="ko-KR" sz="3200" dirty="0"/>
              <a:t>-</a:t>
            </a:r>
            <a:r>
              <a:rPr lang="ko-KR" altLang="en-US" sz="3200" dirty="0"/>
              <a:t> </a:t>
            </a:r>
            <a:r>
              <a:rPr lang="en-US" altLang="ko-KR" sz="3200" dirty="0" err="1"/>
              <a:t>SafetyAlgorithm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DF7274-01BD-C741-5F0F-0D1812C15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953" y="2212375"/>
            <a:ext cx="9008094" cy="3320678"/>
          </a:xfrm>
        </p:spPr>
      </p:pic>
    </p:spTree>
    <p:extLst>
      <p:ext uri="{BB962C8B-B14F-4D97-AF65-F5344CB8AC3E}">
        <p14:creationId xmlns:p14="http://schemas.microsoft.com/office/powerpoint/2010/main" val="4141501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95E1D-1B5E-6B87-A13A-81A0BC23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은행원 알고리즘 소스 코드 </a:t>
            </a:r>
            <a:r>
              <a:rPr lang="en-US" altLang="ko-KR" sz="2400" dirty="0"/>
              <a:t>Process</a:t>
            </a:r>
            <a:r>
              <a:rPr lang="ko-KR" altLang="en-US" sz="2400" dirty="0"/>
              <a:t>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 err="1"/>
              <a:t>ResourceRequestAlgorithm</a:t>
            </a:r>
            <a:endParaRPr lang="ko-KR" alt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E46767-8E03-8C80-1BDB-3D3730846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025" y="2726531"/>
            <a:ext cx="8296275" cy="2524125"/>
          </a:xfrm>
        </p:spPr>
      </p:pic>
    </p:spTree>
    <p:extLst>
      <p:ext uri="{BB962C8B-B14F-4D97-AF65-F5344CB8AC3E}">
        <p14:creationId xmlns:p14="http://schemas.microsoft.com/office/powerpoint/2010/main" val="222756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3F644-F378-7C11-4D88-3CC156D8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과제 내용</a:t>
            </a:r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6BDDD73-AE49-D4A3-F681-B6B38A407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248" y="2108201"/>
            <a:ext cx="6456464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314973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95E1D-1B5E-6B87-A13A-81A0BC23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은행원 알고리즘 소스 코드 </a:t>
            </a:r>
            <a:r>
              <a:rPr lang="en-US" altLang="ko-KR" sz="2400" dirty="0"/>
              <a:t>Process</a:t>
            </a:r>
            <a:r>
              <a:rPr lang="ko-KR" altLang="en-US" sz="2400" dirty="0"/>
              <a:t>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 err="1"/>
              <a:t>ResourceRequestAlgorithm</a:t>
            </a:r>
            <a:endParaRPr lang="ko-KR" altLang="en-US" sz="2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12E8F01-8949-0256-7D1B-9540F9984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222" y="2722546"/>
            <a:ext cx="6911555" cy="215736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F5BAB8-1BEE-C29F-525A-FD8E9EB5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222" y="4879910"/>
            <a:ext cx="4049827" cy="14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7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95E1D-1B5E-6B87-A13A-81A0BC23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은행원 알고리즘 소스 코드 </a:t>
            </a:r>
            <a:r>
              <a:rPr lang="en-US" altLang="ko-KR" sz="2400" dirty="0"/>
              <a:t>Process</a:t>
            </a:r>
            <a:r>
              <a:rPr lang="ko-KR" altLang="en-US" sz="2400" dirty="0"/>
              <a:t>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 err="1"/>
              <a:t>ResourceRequestAlgorithm</a:t>
            </a:r>
            <a:endParaRPr lang="ko-KR" alt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3053FA-B856-E355-6A83-78B78C74D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430" y="2503939"/>
            <a:ext cx="7204100" cy="23461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DC32CA-5418-F3D6-7170-4A041F7E1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430" y="4850052"/>
            <a:ext cx="4193611" cy="11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2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95E1D-1B5E-6B87-A13A-81A0BC23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은행원 알고리즘 소스 코드 </a:t>
            </a:r>
            <a:r>
              <a:rPr lang="en-US" altLang="ko-KR" sz="2400" dirty="0"/>
              <a:t>Process</a:t>
            </a:r>
            <a:r>
              <a:rPr lang="ko-KR" altLang="en-US" sz="2400" dirty="0"/>
              <a:t>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 err="1"/>
              <a:t>ResourceRequestAlgorithm</a:t>
            </a:r>
            <a:endParaRPr lang="ko-KR" alt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4DC36FD-F60D-C942-46EA-078D7A187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193" y="2108200"/>
            <a:ext cx="6183940" cy="3760788"/>
          </a:xfrm>
        </p:spPr>
      </p:pic>
    </p:spTree>
    <p:extLst>
      <p:ext uri="{BB962C8B-B14F-4D97-AF65-F5344CB8AC3E}">
        <p14:creationId xmlns:p14="http://schemas.microsoft.com/office/powerpoint/2010/main" val="150845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95E1D-1B5E-6B87-A13A-81A0BC23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은행원 알고리즘 소스 코드 </a:t>
            </a:r>
            <a:r>
              <a:rPr lang="en-US" altLang="ko-KR" dirty="0"/>
              <a:t>- main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9890E96-8565-F31E-661F-638F4131F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494" y="1977391"/>
            <a:ext cx="2853716" cy="415508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3A3BD7-77ED-3177-A91C-D7DA3AD1A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210" y="1977391"/>
            <a:ext cx="5591175" cy="3143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5CD683-A4DB-7154-1632-41E4D3081AE8}"/>
              </a:ext>
            </a:extLst>
          </p:cNvPr>
          <p:cNvSpPr txBox="1"/>
          <p:nvPr/>
        </p:nvSpPr>
        <p:spPr>
          <a:xfrm>
            <a:off x="4521666" y="5545123"/>
            <a:ext cx="743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Allocation, Max, Available, Request </a:t>
            </a:r>
            <a:r>
              <a:rPr lang="ko-KR" altLang="en-US" dirty="0"/>
              <a:t>행렬을 생성해서 </a:t>
            </a:r>
            <a:r>
              <a:rPr lang="en-US" altLang="ko-KR" dirty="0"/>
              <a:t>Process </a:t>
            </a:r>
            <a:r>
              <a:rPr lang="ko-KR" altLang="en-US" dirty="0"/>
              <a:t>클래스에 매개변수로 전달한다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 err="1"/>
              <a:t>SafetyAlgorithm</a:t>
            </a:r>
            <a:r>
              <a:rPr lang="en-US" altLang="ko-KR" dirty="0"/>
              <a:t>() </a:t>
            </a:r>
            <a:r>
              <a:rPr lang="ko-KR" altLang="en-US" dirty="0"/>
              <a:t>을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91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C31E8-6F27-089B-2253-2F8CD610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은행원 알고리즘 실행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D76A44-C76A-85D5-312F-52EA48CA8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503" y="1964816"/>
            <a:ext cx="1511483" cy="433292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6CB17F-C3B0-46EB-7A44-908E12938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65" y="1964816"/>
            <a:ext cx="37052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57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893AF-D56A-3BEC-418C-7F292E87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은행원 알고리즘 실행 결과</a:t>
            </a:r>
            <a:r>
              <a:rPr lang="en-US" altLang="ko-KR" dirty="0"/>
              <a:t>2</a:t>
            </a:r>
            <a:br>
              <a:rPr lang="en-US" altLang="ko-KR" dirty="0"/>
            </a:br>
            <a:r>
              <a:rPr lang="ko-KR" altLang="en-US" dirty="0"/>
              <a:t>과도한 자원 요청이 들어왔을 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5A1431-5611-93EB-08BE-27FBDE28C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413" y="2126862"/>
            <a:ext cx="1441268" cy="406283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2E718B-8F13-0413-2B4F-F82EDF70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32" y="2126862"/>
            <a:ext cx="3619500" cy="31813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A0EFB9-54E3-1495-2957-0045AF6C5461}"/>
              </a:ext>
            </a:extLst>
          </p:cNvPr>
          <p:cNvSpPr/>
          <p:nvPr/>
        </p:nvSpPr>
        <p:spPr>
          <a:xfrm>
            <a:off x="1936413" y="5057723"/>
            <a:ext cx="982956" cy="1131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D3B9F-C938-4E87-D462-54E5095351F4}"/>
              </a:ext>
            </a:extLst>
          </p:cNvPr>
          <p:cNvSpPr txBox="1"/>
          <p:nvPr/>
        </p:nvSpPr>
        <p:spPr>
          <a:xfrm>
            <a:off x="4035105" y="5436066"/>
            <a:ext cx="629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P4</a:t>
            </a:r>
            <a:r>
              <a:rPr lang="ko-KR" altLang="en-US" dirty="0"/>
              <a:t>에서 </a:t>
            </a:r>
            <a:r>
              <a:rPr lang="en-US" altLang="ko-KR" dirty="0"/>
              <a:t>(3,3,0) </a:t>
            </a:r>
            <a:r>
              <a:rPr lang="ko-KR" altLang="en-US" dirty="0"/>
              <a:t>자원을 요청했지만 안전하지 않아 거절당했다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F1F55B-9F50-18D4-9491-46D582EE227C}"/>
              </a:ext>
            </a:extLst>
          </p:cNvPr>
          <p:cNvCxnSpPr>
            <a:endCxn id="9" idx="1"/>
          </p:cNvCxnSpPr>
          <p:nvPr/>
        </p:nvCxnSpPr>
        <p:spPr>
          <a:xfrm>
            <a:off x="2944536" y="5612235"/>
            <a:ext cx="1090569" cy="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3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BDDCEB6B-AD1A-CC67-616A-B064AC928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63" y="1941361"/>
            <a:ext cx="3429000" cy="4038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F893AF-D56A-3BEC-418C-7F292E87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은행원 알고리즘 실행 결과</a:t>
            </a:r>
            <a:r>
              <a:rPr lang="en-US" altLang="ko-KR" dirty="0"/>
              <a:t>3</a:t>
            </a:r>
            <a:br>
              <a:rPr lang="en-US" altLang="ko-KR" dirty="0"/>
            </a:br>
            <a:r>
              <a:rPr lang="ko-KR" altLang="en-US" dirty="0"/>
              <a:t>일정한 자원 요청이 들어왔을 때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04E02A3-0038-C07D-42A6-DD3F306D6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941361"/>
            <a:ext cx="1519525" cy="4499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EBCBCE-06BC-D87E-7AC8-A16316DEBF55}"/>
              </a:ext>
            </a:extLst>
          </p:cNvPr>
          <p:cNvSpPr txBox="1"/>
          <p:nvPr/>
        </p:nvSpPr>
        <p:spPr>
          <a:xfrm>
            <a:off x="6803472" y="2390862"/>
            <a:ext cx="532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P2</a:t>
            </a:r>
            <a:r>
              <a:rPr lang="ko-KR" altLang="en-US" dirty="0"/>
              <a:t>에서 남는 자원에 대한 요청이 들어왔고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실행 후 바로</a:t>
            </a:r>
            <a:endParaRPr lang="en-US" altLang="ko-KR" dirty="0"/>
          </a:p>
          <a:p>
            <a:r>
              <a:rPr lang="ko-KR" altLang="en-US" dirty="0"/>
              <a:t>정상적으로 요청이 반영되어 안전하게 종료되었다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677175-5040-A730-5594-10AD8F5B7EBB}"/>
              </a:ext>
            </a:extLst>
          </p:cNvPr>
          <p:cNvSpPr/>
          <p:nvPr/>
        </p:nvSpPr>
        <p:spPr>
          <a:xfrm>
            <a:off x="1097280" y="5158391"/>
            <a:ext cx="941245" cy="12828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9152F4D-11C9-EAD9-114B-053F7E6441E3}"/>
              </a:ext>
            </a:extLst>
          </p:cNvPr>
          <p:cNvCxnSpPr/>
          <p:nvPr/>
        </p:nvCxnSpPr>
        <p:spPr>
          <a:xfrm flipV="1">
            <a:off x="2038525" y="3037193"/>
            <a:ext cx="4632689" cy="275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0C33EC0-1A56-9C5D-CDA0-55E573864566}"/>
              </a:ext>
            </a:extLst>
          </p:cNvPr>
          <p:cNvCxnSpPr>
            <a:cxnSpLocks/>
          </p:cNvCxnSpPr>
          <p:nvPr/>
        </p:nvCxnSpPr>
        <p:spPr>
          <a:xfrm flipV="1">
            <a:off x="4463563" y="3037193"/>
            <a:ext cx="2207651" cy="39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665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30875-9DCA-1286-DCC4-018134CA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은행원 알고리즘 실행 결과</a:t>
            </a:r>
            <a:r>
              <a:rPr lang="en-US" altLang="ko-KR" dirty="0"/>
              <a:t>4</a:t>
            </a:r>
            <a:br>
              <a:rPr lang="en-US" altLang="ko-KR" dirty="0"/>
            </a:br>
            <a:r>
              <a:rPr lang="en-US" altLang="ko-KR" dirty="0"/>
              <a:t>8.3 c</a:t>
            </a:r>
            <a:r>
              <a:rPr lang="ko-KR" altLang="en-US" dirty="0"/>
              <a:t>번 문제 승인 여부와 안전 검증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8A05D9-521B-E41A-98E9-6A1B266CC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74" y="1949579"/>
            <a:ext cx="2289732" cy="440985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2F8619-29C7-6320-1D0A-86044713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306" y="1949579"/>
            <a:ext cx="3524250" cy="361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F69B3D-6AC6-56C3-35C8-246343746101}"/>
              </a:ext>
            </a:extLst>
          </p:cNvPr>
          <p:cNvSpPr txBox="1"/>
          <p:nvPr/>
        </p:nvSpPr>
        <p:spPr>
          <a:xfrm>
            <a:off x="2379306" y="5691674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요청이 없을 때</a:t>
            </a:r>
            <a:r>
              <a:rPr lang="en-US" altLang="ko-KR" dirty="0"/>
              <a:t>, 8.3</a:t>
            </a:r>
            <a:r>
              <a:rPr lang="ko-KR" altLang="en-US" dirty="0"/>
              <a:t>의 시스템은 안전한 상태이다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1F5058-9A8A-E3F4-A029-F8C81B25E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163" y="1949579"/>
            <a:ext cx="1762125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2AA09-B673-DB1C-6BFE-51A58047D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288" y="1949579"/>
            <a:ext cx="3495675" cy="401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D3C9C9-3F2F-CC35-C686-C479A6395A85}"/>
              </a:ext>
            </a:extLst>
          </p:cNvPr>
          <p:cNvSpPr txBox="1"/>
          <p:nvPr/>
        </p:nvSpPr>
        <p:spPr>
          <a:xfrm>
            <a:off x="5981583" y="3971258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요청이 들어와도</a:t>
            </a:r>
            <a:endParaRPr lang="en-US" altLang="ko-KR" dirty="0"/>
          </a:p>
          <a:p>
            <a:r>
              <a:rPr lang="ko-KR" altLang="en-US" dirty="0"/>
              <a:t>즉시</a:t>
            </a:r>
            <a:r>
              <a:rPr lang="en-US" altLang="ko-KR" dirty="0"/>
              <a:t> </a:t>
            </a:r>
            <a:r>
              <a:rPr lang="ko-KR" altLang="en-US" dirty="0"/>
              <a:t>승인 후</a:t>
            </a:r>
            <a:endParaRPr lang="en-US" altLang="ko-KR" dirty="0"/>
          </a:p>
          <a:p>
            <a:r>
              <a:rPr lang="ko-KR" altLang="en-US" dirty="0"/>
              <a:t>안전함이 검증된다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C1CCAA-789D-DFB2-7BC9-DCBDB9EBDA8E}"/>
              </a:ext>
            </a:extLst>
          </p:cNvPr>
          <p:cNvSpPr/>
          <p:nvPr/>
        </p:nvSpPr>
        <p:spPr>
          <a:xfrm>
            <a:off x="8185309" y="3002225"/>
            <a:ext cx="1990537" cy="20563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2CEAEF-5D09-D717-E692-CC77C0704B46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 flipV="1">
            <a:off x="8022896" y="4030393"/>
            <a:ext cx="162413" cy="39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26D08E-9045-0556-C10C-9D9DDF2F2D78}"/>
              </a:ext>
            </a:extLst>
          </p:cNvPr>
          <p:cNvSpPr/>
          <p:nvPr/>
        </p:nvSpPr>
        <p:spPr>
          <a:xfrm>
            <a:off x="2387286" y="5691673"/>
            <a:ext cx="5039146" cy="3192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25D998-C8CB-79F8-E6B1-6627DD27C071}"/>
              </a:ext>
            </a:extLst>
          </p:cNvPr>
          <p:cNvSpPr/>
          <p:nvPr/>
        </p:nvSpPr>
        <p:spPr>
          <a:xfrm>
            <a:off x="6032359" y="3954590"/>
            <a:ext cx="1990537" cy="9399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DDC576-68AD-BECE-E6A7-06A31E8C2A4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250609" y="3778379"/>
            <a:ext cx="1656250" cy="191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45D2A-CA53-767B-B213-5CAC1C0AAFE2}"/>
              </a:ext>
            </a:extLst>
          </p:cNvPr>
          <p:cNvSpPr/>
          <p:nvPr/>
        </p:nvSpPr>
        <p:spPr>
          <a:xfrm>
            <a:off x="2402179" y="3014545"/>
            <a:ext cx="797654" cy="1549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66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26A373DF-F393-5FA8-AB42-152621808C1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C930F70-9475-0E85-6292-D638F7E5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FD8BC-4ED8-3269-2B4F-690551ABF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1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D7120F57-1575-394A-D480-6B63A5CFA2A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D2BCDF-C54F-9102-783A-A0DAAD67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8.3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B9D976-8C3A-EB43-AD31-EE3BEF150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9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B3889-D743-A24B-AF4E-3C34A2C3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8.3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38938-4071-4879-EF41-FC87C0A72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시스템의 다음 스냅숏을 고려하라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A. </a:t>
            </a:r>
            <a:r>
              <a:rPr lang="ko-KR" altLang="en-US" dirty="0"/>
              <a:t>행렬 </a:t>
            </a:r>
            <a:r>
              <a:rPr lang="en-US" altLang="ko-KR" dirty="0"/>
              <a:t>Need</a:t>
            </a:r>
            <a:r>
              <a:rPr lang="ko-KR" altLang="en-US" dirty="0"/>
              <a:t>의 내용은 무엇인가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B. </a:t>
            </a:r>
            <a:r>
              <a:rPr lang="ko-KR" altLang="en-US" dirty="0"/>
              <a:t>시스템은 안전한 상태인가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C. </a:t>
            </a:r>
            <a:r>
              <a:rPr lang="ko-KR" altLang="en-US" dirty="0"/>
              <a:t>스레드 </a:t>
            </a:r>
            <a:r>
              <a:rPr lang="en-US" altLang="ko-KR" dirty="0"/>
              <a:t>T1</a:t>
            </a:r>
            <a:r>
              <a:rPr lang="ko-KR" altLang="en-US" dirty="0"/>
              <a:t>의 요청 </a:t>
            </a:r>
            <a:r>
              <a:rPr lang="en-US" altLang="ko-KR" dirty="0"/>
              <a:t>(0,4,2,0)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도착하면 주어진 요청은 즉시 승인될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3457881-C308-2ED2-C48C-EFE7D41AD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26437"/>
              </p:ext>
            </p:extLst>
          </p:nvPr>
        </p:nvGraphicFramePr>
        <p:xfrm>
          <a:off x="6288012" y="490220"/>
          <a:ext cx="546776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940">
                  <a:extLst>
                    <a:ext uri="{9D8B030D-6E8A-4147-A177-3AD203B41FA5}">
                      <a16:colId xmlns:a16="http://schemas.microsoft.com/office/drawing/2014/main" val="3391614936"/>
                    </a:ext>
                  </a:extLst>
                </a:gridCol>
                <a:gridCol w="1366940">
                  <a:extLst>
                    <a:ext uri="{9D8B030D-6E8A-4147-A177-3AD203B41FA5}">
                      <a16:colId xmlns:a16="http://schemas.microsoft.com/office/drawing/2014/main" val="456940615"/>
                    </a:ext>
                  </a:extLst>
                </a:gridCol>
                <a:gridCol w="1366940">
                  <a:extLst>
                    <a:ext uri="{9D8B030D-6E8A-4147-A177-3AD203B41FA5}">
                      <a16:colId xmlns:a16="http://schemas.microsoft.com/office/drawing/2014/main" val="3364365188"/>
                    </a:ext>
                  </a:extLst>
                </a:gridCol>
                <a:gridCol w="1366940">
                  <a:extLst>
                    <a:ext uri="{9D8B030D-6E8A-4147-A177-3AD203B41FA5}">
                      <a16:colId xmlns:a16="http://schemas.microsoft.com/office/drawing/2014/main" val="2935961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Allocation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</a:t>
                      </a:r>
                    </a:p>
                    <a:p>
                      <a:pPr algn="ctr" latinLnBrk="1"/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Available</a:t>
                      </a:r>
                    </a:p>
                    <a:p>
                      <a:pPr algn="ctr" latinLnBrk="1"/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4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0 0 1 2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0 0 1 2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1 5 2 0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0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1 0 0 0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1 7 5 0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1 3 5 4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2 3 5 6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8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0 6 3 2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0 6 5 2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7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0 0 1 4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0 6 5 6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3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49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B2793-3056-2F3F-C9E2-8C9D1D55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8.3 a</a:t>
            </a:r>
            <a:r>
              <a:rPr lang="ko-KR" altLang="en-US" dirty="0"/>
              <a:t>문제 해설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3A1E3-BA03-F1FA-379D-58D9FED1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Need</a:t>
            </a:r>
            <a:r>
              <a:rPr lang="ko-KR" altLang="en-US" b="1" dirty="0"/>
              <a:t> </a:t>
            </a:r>
            <a:r>
              <a:rPr lang="en-US" altLang="ko-KR" b="1" dirty="0"/>
              <a:t>=</a:t>
            </a:r>
            <a:r>
              <a:rPr lang="ko-KR" altLang="en-US" b="1" dirty="0"/>
              <a:t> </a:t>
            </a:r>
            <a:r>
              <a:rPr lang="en-US" altLang="ko-KR" b="1" dirty="0"/>
              <a:t>Max</a:t>
            </a:r>
            <a:r>
              <a:rPr lang="ko-KR" altLang="en-US" b="1" dirty="0"/>
              <a:t> </a:t>
            </a:r>
            <a:r>
              <a:rPr lang="en-US" altLang="ko-KR" b="1" dirty="0"/>
              <a:t>–</a:t>
            </a:r>
            <a:r>
              <a:rPr lang="ko-KR" altLang="en-US" b="1" dirty="0"/>
              <a:t> </a:t>
            </a:r>
            <a:r>
              <a:rPr lang="en-US" altLang="ko-KR" b="1" dirty="0"/>
              <a:t>Allocation</a:t>
            </a:r>
          </a:p>
          <a:p>
            <a:pPr marL="0" indent="0">
              <a:buNone/>
            </a:pPr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00EA5D6-41FB-17A7-5CFD-44D85185B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13385"/>
              </p:ext>
            </p:extLst>
          </p:nvPr>
        </p:nvGraphicFramePr>
        <p:xfrm>
          <a:off x="1097280" y="2649367"/>
          <a:ext cx="2288330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4165">
                  <a:extLst>
                    <a:ext uri="{9D8B030D-6E8A-4147-A177-3AD203B41FA5}">
                      <a16:colId xmlns:a16="http://schemas.microsoft.com/office/drawing/2014/main" val="395872762"/>
                    </a:ext>
                  </a:extLst>
                </a:gridCol>
                <a:gridCol w="1144165">
                  <a:extLst>
                    <a:ext uri="{9D8B030D-6E8A-4147-A177-3AD203B41FA5}">
                      <a16:colId xmlns:a16="http://schemas.microsoft.com/office/drawing/2014/main" val="1451436256"/>
                    </a:ext>
                  </a:extLst>
                </a:gridCol>
              </a:tblGrid>
              <a:tr h="5750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Need</a:t>
                      </a:r>
                    </a:p>
                    <a:p>
                      <a:pPr algn="ctr" latinLnBrk="1"/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69787"/>
                  </a:ext>
                </a:extLst>
              </a:tr>
              <a:tr h="333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0 0 0 0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15592"/>
                  </a:ext>
                </a:extLst>
              </a:tr>
              <a:tr h="333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0 7 5 0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68322"/>
                  </a:ext>
                </a:extLst>
              </a:tr>
              <a:tr h="333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1 0 0 2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581804"/>
                  </a:ext>
                </a:extLst>
              </a:tr>
              <a:tr h="333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0 0 2 0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45193"/>
                  </a:ext>
                </a:extLst>
              </a:tr>
              <a:tr h="333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0 6 4 2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76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91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A5B05-EAFB-C925-511E-A2C0AD79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8.3 b</a:t>
            </a:r>
            <a:r>
              <a:rPr lang="ko-KR" altLang="en-US" dirty="0"/>
              <a:t>문제 해설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AB9D3-3E8A-31F6-8A8C-8D58A056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4645"/>
            <a:ext cx="10058400" cy="3760891"/>
          </a:xfrm>
        </p:spPr>
        <p:txBody>
          <a:bodyPr/>
          <a:lstStyle/>
          <a:p>
            <a:r>
              <a:rPr lang="ko-KR" altLang="en-US" b="1" dirty="0"/>
              <a:t>이 시스템은 </a:t>
            </a:r>
            <a:r>
              <a:rPr lang="en-US" altLang="ko-KR" b="1" dirty="0"/>
              <a:t>T0, T2, T3, T4, T1 </a:t>
            </a:r>
            <a:r>
              <a:rPr lang="ko-KR" altLang="en-US" b="1" dirty="0"/>
              <a:t>순으로 작업을 끝낼 수 있고</a:t>
            </a:r>
            <a:r>
              <a:rPr lang="en-US" altLang="ko-KR" b="1" dirty="0"/>
              <a:t>, </a:t>
            </a:r>
            <a:r>
              <a:rPr lang="ko-KR" altLang="en-US" b="1" dirty="0"/>
              <a:t>안전한 상태이다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76A1D0E-CEBE-6D34-B9C6-5308F06DF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42242"/>
              </p:ext>
            </p:extLst>
          </p:nvPr>
        </p:nvGraphicFramePr>
        <p:xfrm>
          <a:off x="1097280" y="2540077"/>
          <a:ext cx="3728628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4314">
                  <a:extLst>
                    <a:ext uri="{9D8B030D-6E8A-4147-A177-3AD203B41FA5}">
                      <a16:colId xmlns:a16="http://schemas.microsoft.com/office/drawing/2014/main" val="3268805383"/>
                    </a:ext>
                  </a:extLst>
                </a:gridCol>
                <a:gridCol w="1864314">
                  <a:extLst>
                    <a:ext uri="{9D8B030D-6E8A-4147-A177-3AD203B41FA5}">
                      <a16:colId xmlns:a16="http://schemas.microsoft.com/office/drawing/2014/main" val="211038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Available</a:t>
                      </a:r>
                    </a:p>
                    <a:p>
                      <a:pPr algn="ctr" latinLnBrk="1"/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끝난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1 5 2 0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0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1 5 3 2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98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2 8 8 6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0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2 14 11 8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56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2 14 12 12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18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39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AC1A-A147-32F9-62DA-B1E4E366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8.3 c</a:t>
            </a:r>
            <a:r>
              <a:rPr lang="ko-KR" altLang="en-US" dirty="0"/>
              <a:t>문제 해설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A8062-45B8-1E1F-F423-E12161D3A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669" y="2108201"/>
            <a:ext cx="10058400" cy="3760891"/>
          </a:xfrm>
        </p:spPr>
        <p:txBody>
          <a:bodyPr/>
          <a:lstStyle/>
          <a:p>
            <a:r>
              <a:rPr lang="ko-KR" altLang="en-US" b="1" dirty="0"/>
              <a:t>가능한 자원이 충분하기 때문에</a:t>
            </a:r>
            <a:r>
              <a:rPr lang="en-US" altLang="ko-KR" b="1" dirty="0"/>
              <a:t>, </a:t>
            </a:r>
            <a:r>
              <a:rPr lang="ko-KR" altLang="en-US" b="1" dirty="0"/>
              <a:t>스레드 </a:t>
            </a:r>
            <a:r>
              <a:rPr lang="en-US" altLang="ko-KR" b="1" dirty="0"/>
              <a:t>T1</a:t>
            </a:r>
            <a:r>
              <a:rPr lang="ko-KR" altLang="en-US" b="1" dirty="0"/>
              <a:t>의 요청</a:t>
            </a:r>
            <a:r>
              <a:rPr lang="en-US" altLang="ko-KR" b="1" dirty="0"/>
              <a:t>(0,4,2,0)</a:t>
            </a:r>
            <a:r>
              <a:rPr lang="ko-KR" altLang="en-US" b="1" dirty="0"/>
              <a:t>이 들어오면 즉시 승인될 수 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승인 된 후</a:t>
            </a:r>
            <a:r>
              <a:rPr lang="en-US" altLang="ko-KR" b="1" dirty="0"/>
              <a:t>, P0, P1, P2, P3, P4 </a:t>
            </a:r>
            <a:r>
              <a:rPr lang="ko-KR" altLang="en-US" b="1" dirty="0"/>
              <a:t>순으로 실행 종료되며</a:t>
            </a:r>
            <a:r>
              <a:rPr lang="en-US" altLang="ko-KR" b="1" dirty="0"/>
              <a:t>, </a:t>
            </a:r>
            <a:r>
              <a:rPr lang="ko-KR" altLang="en-US" b="1" dirty="0"/>
              <a:t>안전한 상태이다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FDC2C0-8FDF-3EF4-8CA6-515B5C923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87174"/>
              </p:ext>
            </p:extLst>
          </p:nvPr>
        </p:nvGraphicFramePr>
        <p:xfrm>
          <a:off x="329035" y="3236363"/>
          <a:ext cx="568587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7174">
                  <a:extLst>
                    <a:ext uri="{9D8B030D-6E8A-4147-A177-3AD203B41FA5}">
                      <a16:colId xmlns:a16="http://schemas.microsoft.com/office/drawing/2014/main" val="2642187786"/>
                    </a:ext>
                  </a:extLst>
                </a:gridCol>
                <a:gridCol w="1137174">
                  <a:extLst>
                    <a:ext uri="{9D8B030D-6E8A-4147-A177-3AD203B41FA5}">
                      <a16:colId xmlns:a16="http://schemas.microsoft.com/office/drawing/2014/main" val="2445290987"/>
                    </a:ext>
                  </a:extLst>
                </a:gridCol>
                <a:gridCol w="1137174">
                  <a:extLst>
                    <a:ext uri="{9D8B030D-6E8A-4147-A177-3AD203B41FA5}">
                      <a16:colId xmlns:a16="http://schemas.microsoft.com/office/drawing/2014/main" val="70511564"/>
                    </a:ext>
                  </a:extLst>
                </a:gridCol>
                <a:gridCol w="1137174">
                  <a:extLst>
                    <a:ext uri="{9D8B030D-6E8A-4147-A177-3AD203B41FA5}">
                      <a16:colId xmlns:a16="http://schemas.microsoft.com/office/drawing/2014/main" val="3330909776"/>
                    </a:ext>
                  </a:extLst>
                </a:gridCol>
                <a:gridCol w="1137174">
                  <a:extLst>
                    <a:ext uri="{9D8B030D-6E8A-4147-A177-3AD203B41FA5}">
                      <a16:colId xmlns:a16="http://schemas.microsoft.com/office/drawing/2014/main" val="3833354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Before</a:t>
                      </a:r>
                    </a:p>
                    <a:p>
                      <a:pPr algn="ctr" latinLnBrk="1"/>
                      <a:r>
                        <a:rPr lang="en-US" altLang="ko-KR" dirty="0"/>
                        <a:t>T0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Allocation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</a:t>
                      </a:r>
                    </a:p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Need</a:t>
                      </a:r>
                    </a:p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Available</a:t>
                      </a:r>
                    </a:p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 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6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0 0 1 2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0 0 1 2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0 0 0 0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1 5 2 0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1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1 0 0 0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1 7 5 0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1 3 3 0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5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1 3 5 4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2 3 5 6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1 0 0 2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0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0 6 3 2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0 6 5 2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0 0 2 0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79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0 0 1 4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0 6 5 6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0 6 4 2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482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952F54-6F74-9C76-3F85-445B5094E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65230"/>
              </p:ext>
            </p:extLst>
          </p:nvPr>
        </p:nvGraphicFramePr>
        <p:xfrm>
          <a:off x="6221277" y="3236363"/>
          <a:ext cx="568587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7174">
                  <a:extLst>
                    <a:ext uri="{9D8B030D-6E8A-4147-A177-3AD203B41FA5}">
                      <a16:colId xmlns:a16="http://schemas.microsoft.com/office/drawing/2014/main" val="2642187786"/>
                    </a:ext>
                  </a:extLst>
                </a:gridCol>
                <a:gridCol w="1137174">
                  <a:extLst>
                    <a:ext uri="{9D8B030D-6E8A-4147-A177-3AD203B41FA5}">
                      <a16:colId xmlns:a16="http://schemas.microsoft.com/office/drawing/2014/main" val="2445290987"/>
                    </a:ext>
                  </a:extLst>
                </a:gridCol>
                <a:gridCol w="1137174">
                  <a:extLst>
                    <a:ext uri="{9D8B030D-6E8A-4147-A177-3AD203B41FA5}">
                      <a16:colId xmlns:a16="http://schemas.microsoft.com/office/drawing/2014/main" val="70511564"/>
                    </a:ext>
                  </a:extLst>
                </a:gridCol>
                <a:gridCol w="1137174">
                  <a:extLst>
                    <a:ext uri="{9D8B030D-6E8A-4147-A177-3AD203B41FA5}">
                      <a16:colId xmlns:a16="http://schemas.microsoft.com/office/drawing/2014/main" val="3330909776"/>
                    </a:ext>
                  </a:extLst>
                </a:gridCol>
                <a:gridCol w="1137174">
                  <a:extLst>
                    <a:ext uri="{9D8B030D-6E8A-4147-A177-3AD203B41FA5}">
                      <a16:colId xmlns:a16="http://schemas.microsoft.com/office/drawing/2014/main" val="3833354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After</a:t>
                      </a:r>
                    </a:p>
                    <a:p>
                      <a:pPr algn="ctr" latinLnBrk="1"/>
                      <a:r>
                        <a:rPr lang="en-US" altLang="ko-KR" dirty="0"/>
                        <a:t>T0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Allocation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</a:t>
                      </a:r>
                    </a:p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Need</a:t>
                      </a:r>
                    </a:p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Available</a:t>
                      </a:r>
                    </a:p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 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6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0 0 1 2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0 0 1 2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0 0 0 0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1 5 2 0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1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1 0 0 0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1 7 5 0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1 3 3 0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5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1 3 5 4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2 3 5 6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1 0 0 2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0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0 6 3 2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0 6 5 2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0 0 2 0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79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0 0 1 4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0 6 5 6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0 6 4 2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48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61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CFC15C9D-6698-8E04-5488-F9F09E92E9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97DEA9-524C-38CD-563D-DEAB49B6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8.9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EF1117-6E03-1601-A2DD-99B334A67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0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973FB-5A99-7470-71CA-1C473C7E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8.9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41D77-AEEB-D15D-8088-2F2807BAA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시스템의 상태가 아래와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은행원 알고리즘을 사용하여 다음 각 상태가 불안전 상태인지 결정하라</a:t>
            </a:r>
            <a:r>
              <a:rPr lang="en-US" altLang="ko-KR" dirty="0"/>
              <a:t>. </a:t>
            </a:r>
            <a:r>
              <a:rPr lang="ko-KR" altLang="en-US" dirty="0"/>
              <a:t>만일 상태가 안전이라면 프로세스가 종료할 수 있는 순서를 설명하라</a:t>
            </a:r>
            <a:r>
              <a:rPr lang="en-US" altLang="ko-KR" dirty="0"/>
              <a:t>. </a:t>
            </a:r>
            <a:r>
              <a:rPr lang="ko-KR" altLang="en-US" dirty="0"/>
              <a:t>그렇지 않다면 상태가 불안전한 이유를 설명하라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D8EB8B0-EE9A-5CD5-F48F-3AA1E242C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2819"/>
              </p:ext>
            </p:extLst>
          </p:nvPr>
        </p:nvGraphicFramePr>
        <p:xfrm>
          <a:off x="1097280" y="3660613"/>
          <a:ext cx="3764793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4931">
                  <a:extLst>
                    <a:ext uri="{9D8B030D-6E8A-4147-A177-3AD203B41FA5}">
                      <a16:colId xmlns:a16="http://schemas.microsoft.com/office/drawing/2014/main" val="3088537157"/>
                    </a:ext>
                  </a:extLst>
                </a:gridCol>
                <a:gridCol w="1254931">
                  <a:extLst>
                    <a:ext uri="{9D8B030D-6E8A-4147-A177-3AD203B41FA5}">
                      <a16:colId xmlns:a16="http://schemas.microsoft.com/office/drawing/2014/main" val="2822559492"/>
                    </a:ext>
                  </a:extLst>
                </a:gridCol>
                <a:gridCol w="1254931">
                  <a:extLst>
                    <a:ext uri="{9D8B030D-6E8A-4147-A177-3AD203B41FA5}">
                      <a16:colId xmlns:a16="http://schemas.microsoft.com/office/drawing/2014/main" val="976247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Allocation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</a:t>
                      </a:r>
                    </a:p>
                    <a:p>
                      <a:pPr algn="ctr" latinLnBrk="1"/>
                      <a:r>
                        <a:rPr lang="en-US" altLang="ko-KR" dirty="0"/>
                        <a:t>A B C 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7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3 0 1 4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5 1 1 7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98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2 2 1 0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3 2 1 1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73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3 1 2 1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3 3 2 1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4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0 5 1 0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4 6 1 2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97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4 2 1 2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6 3 2 5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6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85795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{D866E725-36B6-43CB-8204-66B47E1BDD82}tf22712842_win32</Template>
  <TotalTime>109</TotalTime>
  <Words>1030</Words>
  <Application>Microsoft Office PowerPoint</Application>
  <PresentationFormat>와이드스크린</PresentationFormat>
  <Paragraphs>265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Calibri</vt:lpstr>
      <vt:lpstr>Franklin Gothic Book</vt:lpstr>
      <vt:lpstr>1_RetrospectVTI</vt:lpstr>
      <vt:lpstr>운영체제</vt:lpstr>
      <vt:lpstr>과제 내용</vt:lpstr>
      <vt:lpstr>연습문제 8.3</vt:lpstr>
      <vt:lpstr>연습문제 8.3 문제</vt:lpstr>
      <vt:lpstr>연습문제 8.3 a문제 해설</vt:lpstr>
      <vt:lpstr>연습문제 8.3 b문제 해설</vt:lpstr>
      <vt:lpstr>연습문제 8.3 c문제 해설</vt:lpstr>
      <vt:lpstr>연습문제 8.9</vt:lpstr>
      <vt:lpstr>연습문제 8.9 문제</vt:lpstr>
      <vt:lpstr>연습문제 8.9 a문제 해설</vt:lpstr>
      <vt:lpstr>연습문제 8.9 b문제 해설</vt:lpstr>
      <vt:lpstr>은행원 알고리즘 프로그램</vt:lpstr>
      <vt:lpstr>은행원 알고리즘 소스 코드 Process - init</vt:lpstr>
      <vt:lpstr>은행원 알고리즘 소스 코드 Process - SafetyAlgorithm</vt:lpstr>
      <vt:lpstr>은행원 알고리즘 소스 코드 Process - SafetyAlgorithm</vt:lpstr>
      <vt:lpstr>은행원 알고리즘 소스 코드 Process - SafetyAlgorithm</vt:lpstr>
      <vt:lpstr>은행원 알고리즘 소스 코드 Process - SafetyAlgorithm</vt:lpstr>
      <vt:lpstr>은행원 알고리즘 소스 코드 Process - SafetyAlgorithm</vt:lpstr>
      <vt:lpstr>은행원 알고리즘 소스 코드 Process - ResourceRequestAlgorithm</vt:lpstr>
      <vt:lpstr>은행원 알고리즘 소스 코드 Process - ResourceRequestAlgorithm</vt:lpstr>
      <vt:lpstr>은행원 알고리즘 소스 코드 Process - ResourceRequestAlgorithm</vt:lpstr>
      <vt:lpstr>은행원 알고리즘 소스 코드 Process - ResourceRequestAlgorithm</vt:lpstr>
      <vt:lpstr>은행원 알고리즘 소스 코드 - main</vt:lpstr>
      <vt:lpstr>은행원 알고리즘 실행 결과</vt:lpstr>
      <vt:lpstr>은행원 알고리즘 실행 결과2 과도한 자원 요청이 들어왔을 때</vt:lpstr>
      <vt:lpstr>은행원 알고리즘 실행 결과3 일정한 자원 요청이 들어왔을 때</vt:lpstr>
      <vt:lpstr>은행원 알고리즘 실행 결과4 8.3 c번 문제 승인 여부와 안전 검증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Lee In Gyu</dc:creator>
  <cp:lastModifiedBy>Lee In Gyu</cp:lastModifiedBy>
  <cp:revision>148</cp:revision>
  <dcterms:created xsi:type="dcterms:W3CDTF">2023-03-15T16:09:13Z</dcterms:created>
  <dcterms:modified xsi:type="dcterms:W3CDTF">2023-05-21T13:40:53Z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