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86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0A9"/>
    <a:srgbClr val="80CBE6"/>
    <a:srgbClr val="7AECE9"/>
    <a:srgbClr val="00CC66"/>
    <a:srgbClr val="339966"/>
    <a:srgbClr val="00D1CC"/>
    <a:srgbClr val="009999"/>
    <a:srgbClr val="00CCFF"/>
    <a:srgbClr val="00CC99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>
        <p:scale>
          <a:sx n="25" d="100"/>
          <a:sy n="25" d="100"/>
        </p:scale>
        <p:origin x="3498" y="0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616E0B5-2E3B-473C-4E47-CB84CDE95A28}"/>
              </a:ext>
            </a:extLst>
          </p:cNvPr>
          <p:cNvGrpSpPr/>
          <p:nvPr/>
        </p:nvGrpSpPr>
        <p:grpSpPr>
          <a:xfrm>
            <a:off x="613160" y="30120108"/>
            <a:ext cx="20617200" cy="1087200"/>
            <a:chOff x="617482" y="30653819"/>
            <a:chExt cx="20617200" cy="10872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7517C5-1D9A-C882-3670-E25E6F8C075B}"/>
                </a:ext>
              </a:extLst>
            </p:cNvPr>
            <p:cNvSpPr/>
            <p:nvPr/>
          </p:nvSpPr>
          <p:spPr>
            <a:xfrm>
              <a:off x="617482" y="30653819"/>
              <a:ext cx="20617200" cy="1087200"/>
            </a:xfrm>
            <a:prstGeom prst="rect">
              <a:avLst/>
            </a:prstGeom>
            <a:solidFill>
              <a:srgbClr val="2454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DE8627-0FCC-4829-C06F-61E701AF6A2E}"/>
                </a:ext>
              </a:extLst>
            </p:cNvPr>
            <p:cNvSpPr txBox="1"/>
            <p:nvPr/>
          </p:nvSpPr>
          <p:spPr>
            <a:xfrm>
              <a:off x="11622614" y="30781589"/>
              <a:ext cx="9557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</a:rPr>
                <a:t>                    </a:t>
              </a:r>
              <a:r>
                <a:rPr lang="ko-KR" altLang="en-US" sz="4800" b="1" dirty="0">
                  <a:solidFill>
                    <a:schemeClr val="bg1"/>
                  </a:solidFill>
                </a:rPr>
                <a:t> 제</a:t>
              </a:r>
              <a:r>
                <a:rPr lang="en-US" altLang="ko-KR" sz="4800" b="1" dirty="0">
                  <a:solidFill>
                    <a:schemeClr val="bg1"/>
                  </a:solidFill>
                </a:rPr>
                <a:t>32</a:t>
              </a:r>
              <a:r>
                <a:rPr lang="ko-KR" altLang="en-US" sz="4800" b="1" dirty="0">
                  <a:solidFill>
                    <a:schemeClr val="bg1"/>
                  </a:solidFill>
                </a:rPr>
                <a:t>회 공과대학 </a:t>
              </a:r>
              <a:r>
                <a:rPr lang="ko-KR" altLang="en-US" sz="4800" b="1" dirty="0" err="1">
                  <a:solidFill>
                    <a:schemeClr val="bg1"/>
                  </a:solidFill>
                </a:rPr>
                <a:t>학술제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B49118-EBEA-9516-E2BC-B580C4EFF191}"/>
                </a:ext>
              </a:extLst>
            </p:cNvPr>
            <p:cNvSpPr txBox="1"/>
            <p:nvPr/>
          </p:nvSpPr>
          <p:spPr>
            <a:xfrm>
              <a:off x="967920" y="30773240"/>
              <a:ext cx="64940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</a:rPr>
                <a:t>작품번호 </a:t>
              </a:r>
              <a:r>
                <a:rPr lang="ko-KR" altLang="en-US" sz="4800" b="1" dirty="0" err="1">
                  <a:solidFill>
                    <a:schemeClr val="bg1"/>
                  </a:solidFill>
                </a:rPr>
                <a:t>맑은고딕</a:t>
              </a:r>
              <a:r>
                <a:rPr lang="en-US" altLang="ko-KR" sz="4800" b="1" dirty="0">
                  <a:solidFill>
                    <a:schemeClr val="bg1"/>
                  </a:solidFill>
                </a:rPr>
                <a:t> 48pt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26715" y="6509507"/>
            <a:ext cx="10079214" cy="5069749"/>
            <a:chOff x="16468163" y="5804859"/>
            <a:chExt cx="15128344" cy="7427538"/>
          </a:xfrm>
        </p:grpSpPr>
        <p:grpSp>
          <p:nvGrpSpPr>
            <p:cNvPr id="84" name="그룹 83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solidFill>
                <a:srgbClr val="96D0A9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88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미리 보는 엘리베이터 내부 상황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85" name="Shape 57"/>
            <p:cNvSpPr/>
            <p:nvPr/>
          </p:nvSpPr>
          <p:spPr>
            <a:xfrm>
              <a:off x="16476505" y="7074811"/>
              <a:ext cx="15120002" cy="6157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/>
                <a:t>엘리베이터를 내내 기다렸는데</a:t>
              </a:r>
              <a:r>
                <a:rPr lang="en-US" altLang="ko-KR" sz="4000"/>
                <a:t>, </a:t>
              </a:r>
              <a:r>
                <a:rPr lang="ko-KR" altLang="en-US" sz="4000"/>
                <a:t>사람이 많아서 못 탄 경험이 있나요</a:t>
              </a:r>
              <a:r>
                <a:rPr lang="en-US" altLang="ko-KR" sz="4000"/>
                <a:t>?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/>
                <a:t>하필 수업 시간 직전이라</a:t>
              </a:r>
              <a:r>
                <a:rPr lang="en-US" altLang="ko-KR" sz="4000"/>
                <a:t>,</a:t>
              </a:r>
              <a:r>
                <a:rPr lang="ko-KR" altLang="en-US" sz="4000"/>
                <a:t> 수업에 늦어 본 경험은요</a:t>
              </a:r>
              <a:r>
                <a:rPr lang="en-US" altLang="ko-KR" sz="4000"/>
                <a:t>?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/>
                <a:t>엘리베이터의 내부 상황을 밖에서도 알 수 있다면</a:t>
              </a:r>
              <a:r>
                <a:rPr lang="en-US" altLang="ko-KR" sz="4000"/>
                <a:t>,</a:t>
              </a:r>
              <a:r>
                <a:rPr lang="ko-KR" altLang="en-US" sz="4000"/>
                <a:t> 훨씬 편리하지 않을까요</a:t>
              </a:r>
              <a:r>
                <a:rPr lang="en-US" altLang="ko-KR" sz="4000"/>
                <a:t>?</a:t>
              </a:r>
              <a:endParaRPr lang="en-US" altLang="ko-KR" sz="40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26715" y="727948"/>
            <a:ext cx="20665399" cy="5044863"/>
          </a:xfrm>
          <a:prstGeom prst="rect">
            <a:avLst/>
          </a:prstGeom>
          <a:noFill/>
          <a:ln w="38100">
            <a:solidFill>
              <a:srgbClr val="96D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</p:txBody>
      </p:sp>
      <p:sp>
        <p:nvSpPr>
          <p:cNvPr id="27" name="Shape 27"/>
          <p:cNvSpPr/>
          <p:nvPr/>
        </p:nvSpPr>
        <p:spPr>
          <a:xfrm>
            <a:off x="3946650" y="907412"/>
            <a:ext cx="13825528" cy="232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175" tIns="25175" rIns="25175" bIns="25175">
            <a:spAutoFit/>
          </a:bodyPr>
          <a:lstStyle/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ko-KR" altLang="en-US" sz="6400" b="1">
                <a:solidFill>
                  <a:schemeClr val="tx1"/>
                </a:solidFill>
              </a:rPr>
              <a:t>엘리베이터 내의 상황 인식 및</a:t>
            </a:r>
          </a:p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ko-KR" altLang="en-US" sz="6400" b="1">
                <a:solidFill>
                  <a:schemeClr val="tx1"/>
                </a:solidFill>
              </a:rPr>
              <a:t>스마트 디스플레이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9571" y="4247398"/>
            <a:ext cx="980749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20194066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윤준식 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20194111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최민규</a:t>
            </a:r>
            <a:endParaRPr lang="en-US" altLang="ko-KR" sz="4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20204062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이인규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663" y="3300475"/>
            <a:ext cx="12709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컴퓨터공학과  지도교수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홍인식 교수님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523935" y="13461597"/>
            <a:ext cx="10079214" cy="1251302"/>
            <a:chOff x="327803" y="3308518"/>
            <a:chExt cx="9714153" cy="1491410"/>
          </a:xfrm>
          <a:solidFill>
            <a:schemeClr val="accent3">
              <a:lumMod val="7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80" name="Shape 40"/>
            <p:cNvSpPr/>
            <p:nvPr/>
          </p:nvSpPr>
          <p:spPr>
            <a:xfrm>
              <a:off x="327803" y="3312126"/>
              <a:ext cx="9708795" cy="1487802"/>
            </a:xfrm>
            <a:prstGeom prst="rect">
              <a:avLst/>
            </a:prstGeom>
            <a:solidFill>
              <a:srgbClr val="96D0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작품 개요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1101782" y="18086022"/>
            <a:ext cx="10079214" cy="2182484"/>
            <a:chOff x="16468163" y="5804859"/>
            <a:chExt cx="15128344" cy="3197491"/>
          </a:xfrm>
          <a:solidFill>
            <a:schemeClr val="accent3">
              <a:lumMod val="75000"/>
            </a:schemeClr>
          </a:solidFill>
        </p:grpSpPr>
        <p:grpSp>
          <p:nvGrpSpPr>
            <p:cNvPr id="89" name="그룹 88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3" name="직사각형 92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4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개발 결과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57"/>
            <p:cNvSpPr/>
            <p:nvPr/>
          </p:nvSpPr>
          <p:spPr>
            <a:xfrm>
              <a:off x="16476505" y="7353906"/>
              <a:ext cx="15120002" cy="164844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just" rtl="0"/>
              <a:endParaRPr lang="ko-KR" altLang="en-US" sz="40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11107341" y="26086638"/>
            <a:ext cx="10079214" cy="4295844"/>
            <a:chOff x="16468163" y="5804859"/>
            <a:chExt cx="15128344" cy="6293708"/>
          </a:xfrm>
          <a:solidFill>
            <a:schemeClr val="accent3">
              <a:lumMod val="75000"/>
            </a:schemeClr>
          </a:solidFill>
        </p:grpSpPr>
        <p:grpSp>
          <p:nvGrpSpPr>
            <p:cNvPr id="96" name="그룹 95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9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결론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7" name="Shape 57"/>
            <p:cNvSpPr/>
            <p:nvPr/>
          </p:nvSpPr>
          <p:spPr>
            <a:xfrm>
              <a:off x="16476505" y="7744641"/>
              <a:ext cx="15120002" cy="4353926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/>
                <a:t>불필요한 대기 시간 해소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/>
                <a:t>쾌적한 엘리베이터 기회 제공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/>
                <a:t>학교</a:t>
              </a:r>
              <a:r>
                <a:rPr lang="en-US" altLang="ko-KR" sz="4000"/>
                <a:t>, </a:t>
              </a:r>
              <a:r>
                <a:rPr lang="ko-KR" altLang="en-US" sz="4000"/>
                <a:t>회사 등 일정 시간대에 몰리는 인파 문제 해소</a:t>
              </a:r>
              <a:endParaRPr lang="ko-KR" altLang="en-US" sz="40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982218" y="6469323"/>
            <a:ext cx="10207116" cy="4666987"/>
            <a:chOff x="10982218" y="6469323"/>
            <a:chExt cx="10207116" cy="4666987"/>
          </a:xfrm>
          <a:solidFill>
            <a:schemeClr val="accent3">
              <a:lumMod val="75000"/>
            </a:schemeClr>
          </a:solidFill>
        </p:grpSpPr>
        <p:sp>
          <p:nvSpPr>
            <p:cNvPr id="100" name="Shape 57"/>
            <p:cNvSpPr/>
            <p:nvPr/>
          </p:nvSpPr>
          <p:spPr>
            <a:xfrm>
              <a:off x="10982218" y="7548934"/>
              <a:ext cx="10073656" cy="3587376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>
                  <a:solidFill>
                    <a:schemeClr val="tx1"/>
                  </a:solidFill>
                </a:rPr>
                <a:t>엘리베이터 내부 공간 정보를 외부에 디스플레이 </a:t>
              </a:r>
              <a:r>
                <a:rPr lang="en-US" altLang="ko-KR" sz="4000">
                  <a:solidFill>
                    <a:schemeClr val="tx1"/>
                  </a:solidFill>
                </a:rPr>
                <a:t>/ </a:t>
              </a:r>
              <a:r>
                <a:rPr lang="ko-KR" altLang="en-US" sz="4000">
                  <a:solidFill>
                    <a:schemeClr val="tx1"/>
                  </a:solidFill>
                </a:rPr>
                <a:t>앱을 통해 확인</a:t>
              </a:r>
              <a:endParaRPr lang="en-US" altLang="ko-KR" sz="4000">
                <a:solidFill>
                  <a:schemeClr val="tx1"/>
                </a:solidFill>
              </a:endParaRP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>
                  <a:solidFill>
                    <a:schemeClr val="tx1"/>
                  </a:solidFill>
                </a:rPr>
                <a:t>카메라 모듈</a:t>
              </a:r>
              <a:r>
                <a:rPr lang="en-US" altLang="ko-KR" sz="4000">
                  <a:solidFill>
                    <a:schemeClr val="tx1"/>
                  </a:solidFill>
                </a:rPr>
                <a:t>, </a:t>
              </a:r>
              <a:r>
                <a:rPr lang="ko-KR" altLang="en-US" sz="4000">
                  <a:solidFill>
                    <a:schemeClr val="tx1"/>
                  </a:solidFill>
                </a:rPr>
                <a:t>초음파 센서</a:t>
              </a:r>
              <a:r>
                <a:rPr lang="en-US" altLang="ko-KR" sz="4000">
                  <a:solidFill>
                    <a:schemeClr val="tx1"/>
                  </a:solidFill>
                </a:rPr>
                <a:t>, </a:t>
              </a:r>
              <a:r>
                <a:rPr lang="ko-KR" altLang="en-US" sz="4000">
                  <a:solidFill>
                    <a:schemeClr val="tx1"/>
                  </a:solidFill>
                </a:rPr>
                <a:t>무게 센서를 이용 해 인원 수</a:t>
              </a:r>
              <a:r>
                <a:rPr lang="en-US" altLang="ko-KR" sz="4000">
                  <a:solidFill>
                    <a:schemeClr val="tx1"/>
                  </a:solidFill>
                </a:rPr>
                <a:t>, </a:t>
              </a:r>
              <a:r>
                <a:rPr lang="ko-KR" altLang="en-US" sz="4000">
                  <a:solidFill>
                    <a:schemeClr val="tx1"/>
                  </a:solidFill>
                </a:rPr>
                <a:t>공간 포화도</a:t>
              </a:r>
              <a:r>
                <a:rPr lang="en-US" altLang="ko-KR" sz="4000">
                  <a:solidFill>
                    <a:schemeClr val="tx1"/>
                  </a:solidFill>
                </a:rPr>
                <a:t>, </a:t>
              </a:r>
              <a:r>
                <a:rPr lang="ko-KR" altLang="en-US" sz="4000">
                  <a:solidFill>
                    <a:schemeClr val="tx1"/>
                  </a:solidFill>
                </a:rPr>
                <a:t>적재 하중 정보 수집</a:t>
              </a:r>
              <a:endParaRPr lang="en-US" altLang="ko-KR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1110120" y="6469323"/>
              <a:ext cx="10079214" cy="1251302"/>
              <a:chOff x="327803" y="3308518"/>
              <a:chExt cx="9714153" cy="1491410"/>
            </a:xfrm>
            <a:grpFill/>
          </p:grpSpPr>
          <p:sp>
            <p:nvSpPr>
              <p:cNvPr id="39" name="직사각형 38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작품 내용 및 설명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30" y="1604550"/>
            <a:ext cx="3039533" cy="343325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4508"/>
              </p:ext>
            </p:extLst>
          </p:nvPr>
        </p:nvGraphicFramePr>
        <p:xfrm>
          <a:off x="613160" y="30099000"/>
          <a:ext cx="20616231" cy="110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2077">
                  <a:extLst>
                    <a:ext uri="{9D8B030D-6E8A-4147-A177-3AD203B41FA5}">
                      <a16:colId xmlns:a16="http://schemas.microsoft.com/office/drawing/2014/main" val="371352484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156642712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2975717187"/>
                    </a:ext>
                  </a:extLst>
                </a:gridCol>
              </a:tblGrid>
              <a:tr h="1108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작품번호 </a:t>
                      </a:r>
                      <a:r>
                        <a:rPr lang="en-US" altLang="ko-KR" sz="5000" dirty="0">
                          <a:solidFill>
                            <a:schemeClr val="bg1"/>
                          </a:solidFill>
                        </a:rPr>
                        <a:t>CE-013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B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5000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회 공과대학 </a:t>
                      </a:r>
                      <a:r>
                        <a:rPr lang="ko-KR" altLang="en-US" sz="5000" dirty="0" err="1">
                          <a:solidFill>
                            <a:schemeClr val="bg1"/>
                          </a:solidFill>
                        </a:rPr>
                        <a:t>학술제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41724"/>
                  </a:ext>
                </a:extLst>
              </a:tr>
            </a:tbl>
          </a:graphicData>
        </a:graphic>
      </p:graphicFrame>
      <p:pic>
        <p:nvPicPr>
          <p:cNvPr id="6" name="그림 5" descr="원, 폰트이(가) 표시된 사진&#10;&#10;자동 생성된 설명">
            <a:extLst>
              <a:ext uri="{FF2B5EF4-FFF2-40B4-BE49-F238E27FC236}">
                <a16:creationId xmlns:a16="http://schemas.microsoft.com/office/drawing/2014/main" id="{DBE0CD79-1833-D1F3-58B2-9679249CC4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496" y="1342010"/>
            <a:ext cx="3960000" cy="396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t="5419"/>
          <a:stretch>
            <a:fillRect/>
          </a:stretch>
        </p:blipFill>
        <p:spPr bwMode="auto">
          <a:xfrm>
            <a:off x="0" y="14878050"/>
            <a:ext cx="10634662" cy="100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500" y="24699913"/>
            <a:ext cx="97631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56963" y="12093575"/>
            <a:ext cx="92202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88DA27-69C7-7DA0-5477-74A7F72B4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7901" y="19558479"/>
            <a:ext cx="4841677" cy="6310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9E0118-B51F-BAED-BA03-D0A7800EA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6335" y="19554726"/>
            <a:ext cx="4924369" cy="63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1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10174</TotalTime>
  <Words>129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Avenir Roman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In Gyu Lee</cp:lastModifiedBy>
  <cp:revision>249</cp:revision>
  <dcterms:modified xsi:type="dcterms:W3CDTF">2023-10-25T18:46:13Z</dcterms:modified>
</cp:coreProperties>
</file>