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02" r:id="rId2"/>
    <p:sldId id="311" r:id="rId3"/>
    <p:sldId id="312" r:id="rId4"/>
    <p:sldId id="313" r:id="rId5"/>
    <p:sldId id="317" r:id="rId6"/>
    <p:sldId id="310" r:id="rId7"/>
    <p:sldId id="316" r:id="rId8"/>
    <p:sldId id="318" r:id="rId9"/>
    <p:sldId id="314" r:id="rId10"/>
    <p:sldId id="315" r:id="rId11"/>
    <p:sldId id="319" r:id="rId12"/>
    <p:sldId id="320" r:id="rId13"/>
    <p:sldId id="303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Google Sans" panose="020B0600000101010101" charset="0"/>
      <p:regular r:id="rId30"/>
      <p:bold r:id="rId31"/>
      <p:italic r:id="rId32"/>
      <p:boldItalic r:id="rId33"/>
    </p:embeddedFont>
    <p:embeddedFont>
      <p:font typeface="Roboto Mono Light" panose="00000009000000000000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3647" autoAdjust="0"/>
  </p:normalViewPr>
  <p:slideViewPr>
    <p:cSldViewPr snapToGrid="0">
      <p:cViewPr>
        <p:scale>
          <a:sx n="125" d="100"/>
          <a:sy n="125" d="100"/>
        </p:scale>
        <p:origin x="15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8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66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59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81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6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042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8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69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604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8dee1d198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8dee1d198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192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91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4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0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14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5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8dee1d198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8dee1d198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3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82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22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5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Google Sans"/>
              <a:buNone/>
              <a:defRPr sz="115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1A853"/>
              </a:buClr>
              <a:buSzPts val="1150"/>
              <a:buFont typeface="Google Sans"/>
              <a:buNone/>
              <a:defRPr sz="1150">
                <a:solidFill>
                  <a:srgbClr val="31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Yellow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9900"/>
              </a:buClr>
              <a:buSzPts val="1150"/>
              <a:buFont typeface="Google Sans"/>
              <a:buNone/>
              <a:defRPr sz="1150">
                <a:solidFill>
                  <a:srgbClr val="F299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+mj-ea"/>
                <a:ea typeface="+mj-ea"/>
              </a:rPr>
              <a:t>실습 </a:t>
            </a:r>
            <a:r>
              <a:rPr lang="ko-KR" altLang="en-US" sz="4400" dirty="0" err="1">
                <a:latin typeface="+mj-ea"/>
                <a:ea typeface="+mj-ea"/>
              </a:rPr>
              <a:t>텀</a:t>
            </a:r>
            <a:r>
              <a:rPr lang="ko-KR" altLang="en-US" sz="4400" dirty="0">
                <a:latin typeface="+mj-ea"/>
                <a:ea typeface="+mj-ea"/>
              </a:rPr>
              <a:t> 과제 </a:t>
            </a:r>
            <a:r>
              <a:rPr lang="en-US" altLang="ko-KR" sz="4400" dirty="0">
                <a:latin typeface="+mj-ea"/>
                <a:ea typeface="+mj-ea"/>
              </a:rPr>
              <a:t>- </a:t>
            </a:r>
            <a:br>
              <a:rPr lang="en-US" altLang="ko-KR" sz="4400" dirty="0">
                <a:latin typeface="+mj-ea"/>
                <a:ea typeface="+mj-ea"/>
              </a:rPr>
            </a:br>
            <a:r>
              <a:rPr lang="en-US" altLang="ko-KR" sz="4400" dirty="0">
                <a:latin typeface="+mj-ea"/>
                <a:ea typeface="+mj-ea"/>
              </a:rPr>
              <a:t>TCP, Wireshark </a:t>
            </a:r>
            <a:r>
              <a:rPr lang="ko-KR" altLang="en-US" sz="4400" dirty="0">
                <a:latin typeface="+mj-ea"/>
                <a:ea typeface="+mj-ea"/>
              </a:rPr>
              <a:t>실습</a:t>
            </a:r>
            <a:br>
              <a:rPr lang="en-US" altLang="ko-KR" sz="4400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20204062 </a:t>
            </a:r>
            <a:r>
              <a:rPr lang="ko-KR" altLang="en-US" sz="2000" dirty="0">
                <a:latin typeface="+mj-ea"/>
                <a:ea typeface="+mj-ea"/>
              </a:rPr>
              <a:t>이인규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5143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패킷 정보 확인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3A440-480D-46CB-FBD2-8300646C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300"/>
            <a:ext cx="9144000" cy="10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1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19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패킷 정보 확인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시간 측정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1AC82-B206-ECFA-D3FC-9F174BC5B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" t="35294"/>
          <a:stretch/>
        </p:blipFill>
        <p:spPr>
          <a:xfrm>
            <a:off x="311700" y="1551025"/>
            <a:ext cx="58674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C6F20-A9D7-E395-A719-0FC4B19BC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59000"/>
            <a:ext cx="5829300" cy="46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08EED8-AA1B-4AF6-0E07-430E47ED8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428925"/>
            <a:ext cx="5762625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1401EC-59D6-E879-6E63-EEBBAB608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2886125"/>
            <a:ext cx="5867400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C70CE1-A070-E323-EAEC-3AA1AC22E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75" y="3343325"/>
            <a:ext cx="581025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48962-1759-DC97-02CD-9F41FEF04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3771950"/>
            <a:ext cx="5867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2445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실습 </a:t>
            </a:r>
            <a:r>
              <a:rPr lang="en-US" altLang="ko-KR" dirty="0">
                <a:latin typeface="+mj-ea"/>
                <a:ea typeface="+mj-ea"/>
              </a:rPr>
              <a:t>(2) IP</a:t>
            </a:r>
            <a:r>
              <a:rPr lang="ko-KR" altLang="en-US" dirty="0">
                <a:latin typeface="+mj-ea"/>
                <a:ea typeface="+mj-ea"/>
              </a:rPr>
              <a:t>주소와 </a:t>
            </a:r>
            <a:r>
              <a:rPr lang="en-US" altLang="ko-KR" dirty="0">
                <a:latin typeface="+mj-ea"/>
                <a:ea typeface="+mj-ea"/>
              </a:rPr>
              <a:t>TCP </a:t>
            </a:r>
            <a:r>
              <a:rPr lang="ko-KR" altLang="en-US" dirty="0">
                <a:latin typeface="+mj-ea"/>
                <a:ea typeface="+mj-ea"/>
              </a:rPr>
              <a:t>포트 번호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8050" y="2571750"/>
            <a:ext cx="7981400" cy="19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서버의 </a:t>
            </a: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220.69.209.124</a:t>
            </a:r>
            <a:r>
              <a:rPr lang="ko-KR" altLang="en-US" dirty="0"/>
              <a:t>이며</a:t>
            </a:r>
            <a:r>
              <a:rPr lang="en-US" altLang="ko-KR" dirty="0"/>
              <a:t>, TCP </a:t>
            </a:r>
            <a:r>
              <a:rPr lang="ko-KR" altLang="en-US" dirty="0"/>
              <a:t>파일 통신시에는 </a:t>
            </a:r>
            <a:r>
              <a:rPr lang="en-US" altLang="ko-KR" dirty="0"/>
              <a:t>49224 </a:t>
            </a:r>
            <a:r>
              <a:rPr lang="ko-KR" altLang="en-US" dirty="0"/>
              <a:t>포트를 사용하였습니다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Seq=0, Seq=1, Seq=18, Seq=939</a:t>
            </a:r>
            <a:r>
              <a:rPr lang="ko-KR" altLang="en-US" dirty="0"/>
              <a:t>의 순서번호를 가지며</a:t>
            </a:r>
            <a:r>
              <a:rPr lang="en-US" altLang="ko-KR" dirty="0"/>
              <a:t>, Ack=1, Ack=939, Ack=1478</a:t>
            </a:r>
            <a:r>
              <a:rPr lang="ko-KR" altLang="en-US" dirty="0"/>
              <a:t>의 확인응답 번호를 가지는 것을 알 수 있었습니다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10B9A-DA6C-2304-FD5D-FCB40488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300"/>
            <a:ext cx="9144000" cy="11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4068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Q2: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TCP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SYN</a:t>
            </a:r>
            <a:r>
              <a:rPr lang="ko-KR" altLang="en-US" dirty="0">
                <a:latin typeface="+mj-ea"/>
                <a:ea typeface="+mj-ea"/>
              </a:rPr>
              <a:t> 세그먼트의 순서번호</a:t>
            </a:r>
            <a:r>
              <a:rPr lang="en-US" altLang="ko-KR" dirty="0">
                <a:latin typeface="+mj-ea"/>
                <a:ea typeface="+mj-ea"/>
              </a:rPr>
              <a:t>?,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세그먼트 내의 무엇이 </a:t>
            </a:r>
            <a:r>
              <a:rPr lang="en-US" altLang="ko-KR" dirty="0">
                <a:latin typeface="+mj-ea"/>
                <a:ea typeface="+mj-ea"/>
              </a:rPr>
              <a:t>SYN </a:t>
            </a:r>
            <a:r>
              <a:rPr lang="ko-KR" altLang="en-US" dirty="0">
                <a:latin typeface="+mj-ea"/>
                <a:ea typeface="+mj-ea"/>
              </a:rPr>
              <a:t>세그먼트임을 표시하는가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6140450" y="1311300"/>
            <a:ext cx="2866900" cy="290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TCP SYN </a:t>
            </a:r>
            <a:r>
              <a:rPr lang="ko-KR" altLang="en-US" dirty="0"/>
              <a:t>세그먼트 번호는 </a:t>
            </a:r>
            <a:r>
              <a:rPr lang="en-US" altLang="ko-KR" dirty="0"/>
              <a:t>4059321326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상대번호는 </a:t>
            </a:r>
            <a:r>
              <a:rPr lang="en-US" altLang="ko-KR" dirty="0"/>
              <a:t>939</a:t>
            </a:r>
            <a:r>
              <a:rPr lang="ko-KR" altLang="en-US" dirty="0"/>
              <a:t>번이다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ko-KR" dirty="0"/>
              <a:t>Flags </a:t>
            </a:r>
            <a:r>
              <a:rPr lang="ko-KR" altLang="en-US" dirty="0"/>
              <a:t>필드에 표시되며</a:t>
            </a:r>
            <a:r>
              <a:rPr lang="en-US" altLang="ko-KR" dirty="0"/>
              <a:t>, Syn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SYN </a:t>
            </a:r>
            <a:r>
              <a:rPr lang="ko-KR" altLang="en-US" dirty="0"/>
              <a:t>세그먼트이다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90B9A5-97F4-F411-EF96-99DC5464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5762625" cy="2909770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7070DFCA-99E2-8DA5-EDE8-116932B89765}"/>
              </a:ext>
            </a:extLst>
          </p:cNvPr>
          <p:cNvSpPr/>
          <p:nvPr/>
        </p:nvSpPr>
        <p:spPr>
          <a:xfrm>
            <a:off x="440896" y="2705746"/>
            <a:ext cx="3343703" cy="2787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00B05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29307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730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+mj-ea"/>
                <a:ea typeface="+mj-ea"/>
              </a:rPr>
              <a:t>Q3: SYNACK </a:t>
            </a:r>
            <a:r>
              <a:rPr lang="ko-KR" altLang="en-US" sz="1600" dirty="0">
                <a:latin typeface="+mj-ea"/>
                <a:ea typeface="+mj-ea"/>
              </a:rPr>
              <a:t>세그먼트의 순서번호</a:t>
            </a:r>
            <a:r>
              <a:rPr lang="en-US" altLang="ko-KR" sz="1600" dirty="0">
                <a:latin typeface="+mj-ea"/>
                <a:ea typeface="+mj-ea"/>
              </a:rPr>
              <a:t>?,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이 세그먼트의 확인 응답번호 값과 서버가 이 값을 어떻게 결정하는가</a:t>
            </a:r>
            <a:r>
              <a:rPr lang="en-US" altLang="ko-KR" sz="1600" dirty="0">
                <a:latin typeface="+mj-ea"/>
                <a:ea typeface="+mj-ea"/>
              </a:rPr>
              <a:t>?,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세그먼트 내의 무엇이 </a:t>
            </a:r>
            <a:r>
              <a:rPr lang="en-US" altLang="ko-KR" sz="1600" dirty="0">
                <a:latin typeface="+mj-ea"/>
                <a:ea typeface="+mj-ea"/>
              </a:rPr>
              <a:t>SYNACK </a:t>
            </a:r>
            <a:r>
              <a:rPr lang="ko-KR" altLang="en-US" sz="1600" dirty="0">
                <a:latin typeface="+mj-ea"/>
                <a:ea typeface="+mj-ea"/>
              </a:rPr>
              <a:t>세그먼트 임을 표시하는가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sz="1600"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302250" y="1311300"/>
            <a:ext cx="3740150" cy="3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SYNACK </a:t>
            </a:r>
            <a:r>
              <a:rPr lang="ko-KR" altLang="en-US" dirty="0"/>
              <a:t>세그먼트의 상대번호는 </a:t>
            </a:r>
            <a:r>
              <a:rPr lang="en-US" altLang="ko-KR" dirty="0"/>
              <a:t>1, </a:t>
            </a:r>
            <a:r>
              <a:rPr lang="ko-KR" altLang="en-US" dirty="0"/>
              <a:t>실제 번호는 </a:t>
            </a:r>
            <a:r>
              <a:rPr lang="en-US" altLang="ko-KR" dirty="0"/>
              <a:t>3731847690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확인 응답 상대 번호는 </a:t>
            </a:r>
            <a:r>
              <a:rPr lang="en-US" altLang="ko-KR" dirty="0"/>
              <a:t>1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실제 번호는 </a:t>
            </a:r>
            <a:r>
              <a:rPr lang="en-US" altLang="ko-KR" dirty="0"/>
              <a:t>2705492097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ko-KR" dirty="0"/>
              <a:t>SYNACK</a:t>
            </a:r>
            <a:r>
              <a:rPr lang="ko-KR" altLang="en-US" dirty="0"/>
              <a:t>인 경우 </a:t>
            </a:r>
            <a:r>
              <a:rPr lang="en-US" altLang="ko-KR" dirty="0"/>
              <a:t>Syn</a:t>
            </a:r>
            <a:r>
              <a:rPr lang="ko-KR" altLang="en-US" dirty="0"/>
              <a:t>과 </a:t>
            </a:r>
            <a:r>
              <a:rPr lang="en-US" altLang="ko-KR" dirty="0"/>
              <a:t>Ack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3D10EC-F895-58DE-A7D0-82B2DDFC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311300"/>
            <a:ext cx="4990550" cy="1749524"/>
          </a:xfrm>
          <a:prstGeom prst="rect">
            <a:avLst/>
          </a:prstGeom>
        </p:spPr>
      </p:pic>
      <p:sp>
        <p:nvSpPr>
          <p:cNvPr id="4" name="Google Shape;305;p48">
            <a:extLst>
              <a:ext uri="{FF2B5EF4-FFF2-40B4-BE49-F238E27FC236}">
                <a16:creationId xmlns:a16="http://schemas.microsoft.com/office/drawing/2014/main" id="{2DA50F64-8907-5498-D0CD-BA6BB608A9B7}"/>
              </a:ext>
            </a:extLst>
          </p:cNvPr>
          <p:cNvSpPr/>
          <p:nvPr/>
        </p:nvSpPr>
        <p:spPr>
          <a:xfrm>
            <a:off x="447247" y="2115196"/>
            <a:ext cx="2797604" cy="2787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00B05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  <p:sp>
        <p:nvSpPr>
          <p:cNvPr id="5" name="Google Shape;305;p48">
            <a:extLst>
              <a:ext uri="{FF2B5EF4-FFF2-40B4-BE49-F238E27FC236}">
                <a16:creationId xmlns:a16="http://schemas.microsoft.com/office/drawing/2014/main" id="{38F2EF66-F04E-B963-8AC7-FD5F9B456C37}"/>
              </a:ext>
            </a:extLst>
          </p:cNvPr>
          <p:cNvSpPr/>
          <p:nvPr/>
        </p:nvSpPr>
        <p:spPr>
          <a:xfrm>
            <a:off x="447246" y="2509319"/>
            <a:ext cx="2842053" cy="2787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00B05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40550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730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Q4: HTTP POST </a:t>
            </a:r>
            <a:r>
              <a:rPr lang="ko-KR" altLang="en-US" dirty="0">
                <a:latin typeface="+mj-ea"/>
                <a:ea typeface="+mj-ea"/>
              </a:rPr>
              <a:t>명령을 갖는 </a:t>
            </a:r>
            <a:r>
              <a:rPr lang="en-US" altLang="ko-KR" dirty="0">
                <a:latin typeface="+mj-ea"/>
                <a:ea typeface="+mj-ea"/>
              </a:rPr>
              <a:t>TCP </a:t>
            </a:r>
            <a:r>
              <a:rPr lang="ko-KR" altLang="en-US" dirty="0">
                <a:latin typeface="+mj-ea"/>
                <a:ea typeface="+mj-ea"/>
              </a:rPr>
              <a:t>세그먼트의 순서번호는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645150" y="1692400"/>
            <a:ext cx="3203450" cy="2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TCP </a:t>
            </a:r>
            <a:r>
              <a:rPr lang="ko-KR" altLang="en-US" dirty="0"/>
              <a:t>세그먼트의 상대 순서 번호는 </a:t>
            </a:r>
            <a:r>
              <a:rPr lang="en-US" altLang="ko-KR" dirty="0"/>
              <a:t>24633584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실제 번호는 </a:t>
            </a:r>
            <a:r>
              <a:rPr lang="en-US" altLang="ko-KR" dirty="0"/>
              <a:t>4083953971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D23901-C460-8087-ADCA-F15555D9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220"/>
            <a:ext cx="9144000" cy="175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2CE192-2908-F995-340E-ABC2794F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1692400"/>
            <a:ext cx="5276850" cy="2914941"/>
          </a:xfrm>
          <a:prstGeom prst="rect">
            <a:avLst/>
          </a:prstGeom>
        </p:spPr>
      </p:pic>
      <p:sp>
        <p:nvSpPr>
          <p:cNvPr id="6" name="Google Shape;305;p48">
            <a:extLst>
              <a:ext uri="{FF2B5EF4-FFF2-40B4-BE49-F238E27FC236}">
                <a16:creationId xmlns:a16="http://schemas.microsoft.com/office/drawing/2014/main" id="{97002FA6-7CE5-9056-EE72-C0A039F62108}"/>
              </a:ext>
            </a:extLst>
          </p:cNvPr>
          <p:cNvSpPr/>
          <p:nvPr/>
        </p:nvSpPr>
        <p:spPr>
          <a:xfrm>
            <a:off x="294846" y="2407719"/>
            <a:ext cx="2899204" cy="2787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00B05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297019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Q5: </a:t>
            </a:r>
            <a:r>
              <a:rPr lang="ko-KR" altLang="en-US" dirty="0">
                <a:latin typeface="+mj-ea"/>
                <a:ea typeface="+mj-ea"/>
              </a:rPr>
              <a:t>처음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개의 세그먼트의 순서번호와 전송된 시간</a:t>
            </a:r>
            <a:r>
              <a:rPr lang="en-US" altLang="ko-KR" dirty="0">
                <a:latin typeface="+mj-ea"/>
                <a:ea typeface="+mj-ea"/>
              </a:rPr>
              <a:t>, Ack </a:t>
            </a:r>
            <a:r>
              <a:rPr lang="ko-KR" altLang="en-US" dirty="0">
                <a:latin typeface="+mj-ea"/>
                <a:ea typeface="+mj-ea"/>
              </a:rPr>
              <a:t>응답 시간은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101EBF-4C64-A414-1579-C1870A9B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4589"/>
            <a:ext cx="9144000" cy="112242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F54EF5-2D8C-06EB-B83E-A0B926CF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59437"/>
              </p:ext>
            </p:extLst>
          </p:nvPr>
        </p:nvGraphicFramePr>
        <p:xfrm>
          <a:off x="57700" y="2626490"/>
          <a:ext cx="19997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0">
                  <a:extLst>
                    <a:ext uri="{9D8B030D-6E8A-4147-A177-3AD203B41FA5}">
                      <a16:colId xmlns:a16="http://schemas.microsoft.com/office/drawing/2014/main" val="432313371"/>
                    </a:ext>
                  </a:extLst>
                </a:gridCol>
                <a:gridCol w="999850">
                  <a:extLst>
                    <a:ext uri="{9D8B030D-6E8A-4147-A177-3AD203B41FA5}">
                      <a16:colId xmlns:a16="http://schemas.microsoft.com/office/drawing/2014/main" val="126529193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번째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698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상대 순서번호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2769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6122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실제 순서번호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3066360089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6695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전송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4.296603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85053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Ack </a:t>
                      </a:r>
                      <a:r>
                        <a:rPr lang="ko-KR" altLang="en-US" sz="1000"/>
                        <a:t>응답시간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4.296603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726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CE9A3E-922A-3841-C45C-B46A81AE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32593"/>
              </p:ext>
            </p:extLst>
          </p:nvPr>
        </p:nvGraphicFramePr>
        <p:xfrm>
          <a:off x="2185225" y="2626490"/>
          <a:ext cx="19997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0">
                  <a:extLst>
                    <a:ext uri="{9D8B030D-6E8A-4147-A177-3AD203B41FA5}">
                      <a16:colId xmlns:a16="http://schemas.microsoft.com/office/drawing/2014/main" val="432313371"/>
                    </a:ext>
                  </a:extLst>
                </a:gridCol>
                <a:gridCol w="999850">
                  <a:extLst>
                    <a:ext uri="{9D8B030D-6E8A-4147-A177-3AD203B41FA5}">
                      <a16:colId xmlns:a16="http://schemas.microsoft.com/office/drawing/2014/main" val="126529193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698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상대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2769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6122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실제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3066360089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6695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전송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4.296754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85053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Ack </a:t>
                      </a:r>
                      <a:r>
                        <a:rPr lang="ko-KR" altLang="en-US" sz="1000" dirty="0"/>
                        <a:t>응답시간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4.296754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72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52C824-F29A-E2DD-3F07-5AA7AF41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0948"/>
              </p:ext>
            </p:extLst>
          </p:nvPr>
        </p:nvGraphicFramePr>
        <p:xfrm>
          <a:off x="4312750" y="2626490"/>
          <a:ext cx="19997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0">
                  <a:extLst>
                    <a:ext uri="{9D8B030D-6E8A-4147-A177-3AD203B41FA5}">
                      <a16:colId xmlns:a16="http://schemas.microsoft.com/office/drawing/2014/main" val="432313371"/>
                    </a:ext>
                  </a:extLst>
                </a:gridCol>
                <a:gridCol w="999850">
                  <a:extLst>
                    <a:ext uri="{9D8B030D-6E8A-4147-A177-3AD203B41FA5}">
                      <a16:colId xmlns:a16="http://schemas.microsoft.com/office/drawing/2014/main" val="126529193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번째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698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상대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2769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6122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실제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3066360089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6695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전송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4.296754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85053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Ack </a:t>
                      </a:r>
                      <a:r>
                        <a:rPr lang="ko-KR" altLang="en-US" sz="1000" dirty="0"/>
                        <a:t>응답시간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4.296754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72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FE8AA4-0735-0642-9CEB-7F1139A9E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16063"/>
              </p:ext>
            </p:extLst>
          </p:nvPr>
        </p:nvGraphicFramePr>
        <p:xfrm>
          <a:off x="6440275" y="2626490"/>
          <a:ext cx="19997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0">
                  <a:extLst>
                    <a:ext uri="{9D8B030D-6E8A-4147-A177-3AD203B41FA5}">
                      <a16:colId xmlns:a16="http://schemas.microsoft.com/office/drawing/2014/main" val="432313371"/>
                    </a:ext>
                  </a:extLst>
                </a:gridCol>
                <a:gridCol w="999850">
                  <a:extLst>
                    <a:ext uri="{9D8B030D-6E8A-4147-A177-3AD203B41FA5}">
                      <a16:colId xmlns:a16="http://schemas.microsoft.com/office/drawing/2014/main" val="126529193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698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상대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2769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6122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실제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3066360089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6695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전송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4.296959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85053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Ack </a:t>
                      </a:r>
                      <a:r>
                        <a:rPr lang="ko-KR" altLang="en-US" sz="1000" dirty="0"/>
                        <a:t>응답시간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4.296959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72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F440E7-4CCE-7AC9-1474-08BB0758E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02794"/>
              </p:ext>
            </p:extLst>
          </p:nvPr>
        </p:nvGraphicFramePr>
        <p:xfrm>
          <a:off x="2915200" y="3924300"/>
          <a:ext cx="19997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0">
                  <a:extLst>
                    <a:ext uri="{9D8B030D-6E8A-4147-A177-3AD203B41FA5}">
                      <a16:colId xmlns:a16="http://schemas.microsoft.com/office/drawing/2014/main" val="432313371"/>
                    </a:ext>
                  </a:extLst>
                </a:gridCol>
                <a:gridCol w="999850">
                  <a:extLst>
                    <a:ext uri="{9D8B030D-6E8A-4147-A177-3AD203B41FA5}">
                      <a16:colId xmlns:a16="http://schemas.microsoft.com/office/drawing/2014/main" val="126529193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번째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698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상대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2769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6122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실제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3066360089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6695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전송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4.29719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85053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Ack </a:t>
                      </a:r>
                      <a:r>
                        <a:rPr lang="ko-KR" altLang="en-US" sz="1000" dirty="0"/>
                        <a:t>응답시간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4.29719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72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613460-571F-58BC-2C20-AEDCA855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6111"/>
              </p:ext>
            </p:extLst>
          </p:nvPr>
        </p:nvGraphicFramePr>
        <p:xfrm>
          <a:off x="5061500" y="3924300"/>
          <a:ext cx="19997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0">
                  <a:extLst>
                    <a:ext uri="{9D8B030D-6E8A-4147-A177-3AD203B41FA5}">
                      <a16:colId xmlns:a16="http://schemas.microsoft.com/office/drawing/2014/main" val="432313371"/>
                    </a:ext>
                  </a:extLst>
                </a:gridCol>
                <a:gridCol w="999850">
                  <a:extLst>
                    <a:ext uri="{9D8B030D-6E8A-4147-A177-3AD203B41FA5}">
                      <a16:colId xmlns:a16="http://schemas.microsoft.com/office/drawing/2014/main" val="126529193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번째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7698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상대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2769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6122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실제 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3066360089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6695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전송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4.297149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85053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Ack </a:t>
                      </a:r>
                      <a:r>
                        <a:rPr lang="ko-KR" altLang="en-US" sz="1000" dirty="0"/>
                        <a:t>응답시간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4.297149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6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7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Q6: </a:t>
            </a:r>
            <a:r>
              <a:rPr lang="ko-KR" altLang="en-US" dirty="0">
                <a:latin typeface="+mj-ea"/>
                <a:ea typeface="+mj-ea"/>
              </a:rPr>
              <a:t>처음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개의 세그먼트의 </a:t>
            </a:r>
            <a:r>
              <a:rPr lang="en-US" altLang="ko-KR" dirty="0">
                <a:latin typeface="+mj-ea"/>
                <a:ea typeface="+mj-ea"/>
              </a:rPr>
              <a:t>RTT</a:t>
            </a:r>
            <a:r>
              <a:rPr lang="ko-KR" altLang="en-US" dirty="0">
                <a:latin typeface="+mj-ea"/>
                <a:ea typeface="+mj-ea"/>
              </a:rPr>
              <a:t>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730C2C-2166-7A78-8E57-3739FF37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82816"/>
              </p:ext>
            </p:extLst>
          </p:nvPr>
        </p:nvGraphicFramePr>
        <p:xfrm>
          <a:off x="311700" y="1311300"/>
          <a:ext cx="33763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560">
                  <a:extLst>
                    <a:ext uri="{9D8B030D-6E8A-4147-A177-3AD203B41FA5}">
                      <a16:colId xmlns:a16="http://schemas.microsoft.com/office/drawing/2014/main" val="781481143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388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Segment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RTT (sec)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8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0.000224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0.000140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0.000170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0.000205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98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0.000190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0.000170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Q7: </a:t>
            </a:r>
            <a:r>
              <a:rPr lang="en-US" altLang="ko-KR" dirty="0" err="1">
                <a:latin typeface="+mj-ea"/>
                <a:ea typeface="+mj-ea"/>
              </a:rPr>
              <a:t>EstimatedRTT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C27517-AFE7-7DC4-C7BC-8B199D124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67356"/>
              </p:ext>
            </p:extLst>
          </p:nvPr>
        </p:nvGraphicFramePr>
        <p:xfrm>
          <a:off x="311700" y="1311300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260">
                  <a:extLst>
                    <a:ext uri="{9D8B030D-6E8A-4147-A177-3AD203B41FA5}">
                      <a16:colId xmlns:a16="http://schemas.microsoft.com/office/drawing/2014/main" val="2770529501"/>
                    </a:ext>
                  </a:extLst>
                </a:gridCol>
                <a:gridCol w="2790740">
                  <a:extLst>
                    <a:ext uri="{9D8B030D-6E8A-4147-A177-3AD203B41FA5}">
                      <a16:colId xmlns:a16="http://schemas.microsoft.com/office/drawing/2014/main" val="2271352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723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Segment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RTT (sec)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estimateRTT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0.000224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0.000224000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5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0.000140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0.000150500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2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0.000170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0.000176750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0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0.000205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0.000207375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4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0.000190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0.000194250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0.000170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/>
                        <a:t>0.000176750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5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26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Q8: Round Trip Time</a:t>
            </a:r>
            <a:r>
              <a:rPr lang="ko-KR" altLang="en-US" dirty="0">
                <a:latin typeface="+mj-ea"/>
                <a:ea typeface="+mj-ea"/>
              </a:rPr>
              <a:t>의 그래프를 설명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BB30DF-2C64-34EE-08D7-B2D994AD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6407018" cy="36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https </a:t>
            </a:r>
            <a:r>
              <a:rPr lang="ko-KR" altLang="en-US" dirty="0">
                <a:latin typeface="+mj-ea"/>
                <a:ea typeface="+mj-ea"/>
              </a:rPr>
              <a:t>패킷 분석을 위한 사전 작업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76020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Q9: </a:t>
            </a:r>
            <a:r>
              <a:rPr lang="ko-KR" altLang="en-US" dirty="0">
                <a:latin typeface="+mj-ea"/>
                <a:ea typeface="+mj-ea"/>
              </a:rPr>
              <a:t>데이터의 길이는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3761700" cy="19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Len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동일하다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E6F6D4-5B04-9C51-B89E-E2176C59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300"/>
            <a:ext cx="9144000" cy="1101420"/>
          </a:xfrm>
          <a:prstGeom prst="rect">
            <a:avLst/>
          </a:prstGeom>
        </p:spPr>
      </p:pic>
      <p:sp>
        <p:nvSpPr>
          <p:cNvPr id="3" name="Google Shape;305;p48">
            <a:extLst>
              <a:ext uri="{FF2B5EF4-FFF2-40B4-BE49-F238E27FC236}">
                <a16:creationId xmlns:a16="http://schemas.microsoft.com/office/drawing/2014/main" id="{D87AD107-1245-0B7A-AB40-414203D39046}"/>
              </a:ext>
            </a:extLst>
          </p:cNvPr>
          <p:cNvSpPr/>
          <p:nvPr/>
        </p:nvSpPr>
        <p:spPr>
          <a:xfrm>
            <a:off x="8313420" y="1311300"/>
            <a:ext cx="518880" cy="110142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00B05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123395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Q10: </a:t>
            </a:r>
            <a:r>
              <a:rPr lang="ko-KR" altLang="en-US" dirty="0">
                <a:latin typeface="+mj-ea"/>
                <a:ea typeface="+mj-ea"/>
              </a:rPr>
              <a:t>최소 수신 버퍼 크기</a:t>
            </a:r>
            <a:r>
              <a:rPr lang="en-US" altLang="ko-KR" dirty="0">
                <a:latin typeface="+mj-ea"/>
                <a:ea typeface="+mj-ea"/>
              </a:rPr>
              <a:t>(Win)</a:t>
            </a:r>
            <a:r>
              <a:rPr lang="ko-KR" altLang="en-US" dirty="0">
                <a:latin typeface="+mj-ea"/>
                <a:ea typeface="+mj-ea"/>
              </a:rPr>
              <a:t>는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168940" y="1311300"/>
            <a:ext cx="3761700" cy="1490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Win </a:t>
            </a:r>
            <a:r>
              <a:rPr lang="ko-KR" altLang="en-US" dirty="0"/>
              <a:t>크기는 </a:t>
            </a:r>
            <a:r>
              <a:rPr lang="en-US" altLang="ko-KR" dirty="0"/>
              <a:t>1021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CA266-C5BD-B79B-62D5-0C18980F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47053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3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Q11: </a:t>
            </a:r>
            <a:r>
              <a:rPr lang="ko-KR" altLang="en-US" dirty="0">
                <a:latin typeface="+mj-ea"/>
                <a:ea typeface="+mj-ea"/>
              </a:rPr>
              <a:t>재전송된 세그먼트가 발생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7047780" y="1311300"/>
            <a:ext cx="16314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재전송이 발생했다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CFAE4-5560-C58E-8C99-86299AB3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6530340" cy="3402624"/>
          </a:xfrm>
          <a:prstGeom prst="rect">
            <a:avLst/>
          </a:prstGeom>
        </p:spPr>
      </p:pic>
      <p:sp>
        <p:nvSpPr>
          <p:cNvPr id="6" name="Google Shape;305;p48">
            <a:extLst>
              <a:ext uri="{FF2B5EF4-FFF2-40B4-BE49-F238E27FC236}">
                <a16:creationId xmlns:a16="http://schemas.microsoft.com/office/drawing/2014/main" id="{1FC53BDB-79F9-849A-CA29-9C7DB7D11791}"/>
              </a:ext>
            </a:extLst>
          </p:cNvPr>
          <p:cNvSpPr/>
          <p:nvPr/>
        </p:nvSpPr>
        <p:spPr>
          <a:xfrm>
            <a:off x="6225540" y="3268980"/>
            <a:ext cx="518880" cy="36576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00B05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52400" rotWithShape="0">
              <a:srgbClr val="000000">
                <a:alpha val="247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ogle Sans"/>
              <a:buNone/>
            </a:pP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08922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Q12: ACK </a:t>
            </a:r>
            <a:r>
              <a:rPr lang="ko-KR" altLang="en-US" dirty="0">
                <a:latin typeface="+mj-ea"/>
                <a:ea typeface="+mj-ea"/>
              </a:rPr>
              <a:t>응답 이벤트를 분류하라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4" name="Google Shape;218;p35">
            <a:extLst>
              <a:ext uri="{FF2B5EF4-FFF2-40B4-BE49-F238E27FC236}">
                <a16:creationId xmlns:a16="http://schemas.microsoft.com/office/drawing/2014/main" id="{B5FE0AF3-CAFF-035D-F60C-43FD50A2E8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70640" y="1311300"/>
            <a:ext cx="160854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ko-KR" dirty="0"/>
              <a:t>52</a:t>
            </a:r>
            <a:r>
              <a:rPr lang="ko-KR" altLang="en-US" dirty="0"/>
              <a:t>개의 재전송이 발생했다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3A5AE9-EADC-3E0D-F5F9-7C13E6DF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" y="1311300"/>
            <a:ext cx="6758940" cy="27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46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Q13: </a:t>
            </a:r>
            <a:r>
              <a:rPr lang="ko-KR" altLang="en-US" dirty="0">
                <a:latin typeface="+mj-ea"/>
                <a:ea typeface="+mj-ea"/>
              </a:rPr>
              <a:t>처리율은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C89877-C6E0-C31E-1A60-7E06C0F4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6761"/>
            <a:ext cx="9144000" cy="185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C0311D-69CD-B74F-0E7B-2D6A9357A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7519"/>
            <a:ext cx="9144000" cy="167014"/>
          </a:xfrm>
          <a:prstGeom prst="rect">
            <a:avLst/>
          </a:prstGeom>
        </p:spPr>
      </p:pic>
      <p:sp>
        <p:nvSpPr>
          <p:cNvPr id="8" name="Google Shape;218;p35">
            <a:extLst>
              <a:ext uri="{FF2B5EF4-FFF2-40B4-BE49-F238E27FC236}">
                <a16:creationId xmlns:a16="http://schemas.microsoft.com/office/drawing/2014/main" id="{C77520A4-92B4-8401-2B9D-447B60B75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821840"/>
            <a:ext cx="6401520" cy="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ko-KR" dirty="0"/>
              <a:t>TCP </a:t>
            </a:r>
            <a:r>
              <a:rPr lang="ko-KR" altLang="en-US" dirty="0"/>
              <a:t>연결의 처리율 성능은 전송 바이트</a:t>
            </a:r>
            <a:r>
              <a:rPr lang="en-US" altLang="ko-KR" dirty="0"/>
              <a:t>/</a:t>
            </a:r>
            <a:r>
              <a:rPr lang="ko-KR" altLang="en-US" dirty="0"/>
              <a:t>전송 시간 이다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8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1142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ea"/>
                <a:ea typeface="+mj-ea"/>
              </a:rPr>
              <a:t>Https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패킷 분석 사전 작업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2984500"/>
            <a:ext cx="6527250" cy="48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기존의 </a:t>
            </a:r>
            <a:r>
              <a:rPr lang="en-US" altLang="ko-KR" dirty="0"/>
              <a:t>SSLKEYLOGFILE</a:t>
            </a:r>
            <a:r>
              <a:rPr lang="ko-KR" altLang="en-US" dirty="0"/>
              <a:t>의 위치를 바탕화면으로 변경합니다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1DBE407-FC6B-2B71-29A9-CC6C3737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619211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sslkey.log </a:t>
            </a:r>
            <a:r>
              <a:rPr lang="ko-KR" altLang="en-US" dirty="0">
                <a:latin typeface="+mj-ea"/>
                <a:ea typeface="+mj-ea"/>
              </a:rPr>
              <a:t>확인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3948752"/>
            <a:ext cx="8692600" cy="62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Chrome</a:t>
            </a:r>
            <a:r>
              <a:rPr lang="ko-KR" altLang="en-US" dirty="0"/>
              <a:t>을 재부팅 하고 다시 접속하면 바탕화면에서 </a:t>
            </a:r>
            <a:r>
              <a:rPr lang="en-US" altLang="ko-KR" dirty="0"/>
              <a:t>sslkey.log</a:t>
            </a:r>
            <a:r>
              <a:rPr lang="ko-KR" altLang="en-US" dirty="0"/>
              <a:t>를 볼 수 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959043-066A-6AB4-A007-6BF21F1B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7016750" cy="26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62859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Wireshark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sslkey.log </a:t>
            </a:r>
            <a:r>
              <a:rPr lang="ko-KR" altLang="en-US" dirty="0">
                <a:latin typeface="+mj-ea"/>
                <a:ea typeface="+mj-ea"/>
              </a:rPr>
              <a:t>파일 위치 지정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648778" y="1311300"/>
            <a:ext cx="4355521" cy="3024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Wireshark </a:t>
            </a:r>
            <a:r>
              <a:rPr lang="ko-KR" altLang="en-US" dirty="0"/>
              <a:t>상의 </a:t>
            </a:r>
            <a:r>
              <a:rPr lang="en-US" altLang="ko-KR" dirty="0"/>
              <a:t>Preferences</a:t>
            </a:r>
            <a:r>
              <a:rPr lang="ko-KR" altLang="en-US" dirty="0"/>
              <a:t>의 </a:t>
            </a:r>
            <a:r>
              <a:rPr lang="en-US" altLang="ko-KR" dirty="0"/>
              <a:t>TLS</a:t>
            </a:r>
            <a:r>
              <a:rPr lang="ko-KR" altLang="en-US" dirty="0"/>
              <a:t>창에서 </a:t>
            </a:r>
            <a:r>
              <a:rPr lang="en-US" altLang="ko-KR" dirty="0"/>
              <a:t>(Pre)-Master-Secret log </a:t>
            </a:r>
            <a:r>
              <a:rPr lang="en-US" altLang="ko-KR" dirty="0" err="1"/>
              <a:t>filenam</a:t>
            </a:r>
            <a:r>
              <a:rPr lang="ko-KR" altLang="en-US" dirty="0"/>
              <a:t>에 해당 </a:t>
            </a:r>
            <a:r>
              <a:rPr lang="en-US" altLang="ko-KR" dirty="0"/>
              <a:t>sslkey.log</a:t>
            </a:r>
            <a:r>
              <a:rPr lang="ko-KR" altLang="en-US" dirty="0"/>
              <a:t>를 입력하면 이제 </a:t>
            </a:r>
            <a:r>
              <a:rPr lang="en-US" altLang="ko-KR" dirty="0"/>
              <a:t>https</a:t>
            </a:r>
            <a:r>
              <a:rPr lang="ko-KR" altLang="en-US" dirty="0"/>
              <a:t>의 패킷을 확인할 수 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8D87964-7444-EAF2-8A74-170CC73E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4183523" cy="30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9864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+mj-ea"/>
                <a:ea typeface="+mj-ea"/>
              </a:rPr>
              <a:t>파일 업로드 후 패킷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1"/>
          </p:nvPr>
        </p:nvSpPr>
        <p:spPr>
          <a:xfrm>
            <a:off x="829200" y="1079000"/>
            <a:ext cx="31785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38495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0855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학과 홈페이지 접속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7" name="그림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CED9E95-AF8E-41BB-590C-07F7FAD8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6908250" cy="37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2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0855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학과 홈페이지 접속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4914C8B-C520-1714-F8B8-135948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7047950" cy="38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0004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학과 홈페이지 내의 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ko-KR" altLang="en-US" dirty="0">
                <a:latin typeface="+mj-ea"/>
                <a:ea typeface="+mj-ea"/>
              </a:rPr>
              <a:t>클라우드 페이지</a:t>
            </a:r>
            <a:r>
              <a:rPr lang="en-US" altLang="ko-KR" dirty="0">
                <a:latin typeface="+mj-ea"/>
                <a:ea typeface="+mj-ea"/>
              </a:rPr>
              <a:t>＇</a:t>
            </a:r>
            <a:r>
              <a:rPr lang="ko-KR" altLang="en-US" dirty="0">
                <a:latin typeface="+mj-ea"/>
                <a:ea typeface="+mj-ea"/>
              </a:rPr>
              <a:t>에 파일 업로드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4089400"/>
            <a:ext cx="60002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23.5MB</a:t>
            </a:r>
            <a:r>
              <a:rPr lang="ko-KR" altLang="en-US" dirty="0"/>
              <a:t>의 </a:t>
            </a:r>
            <a:r>
              <a:rPr lang="en-US" altLang="ko-KR" dirty="0"/>
              <a:t>23-24 GDSC </a:t>
            </a:r>
            <a:r>
              <a:rPr lang="ko-KR" altLang="en-US" dirty="0" err="1"/>
              <a:t>온보딩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  <a:r>
              <a:rPr lang="ko-KR" altLang="en-US" dirty="0"/>
              <a:t>를 업로드 하였습니다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13723F-B502-A403-E880-CBF4C04F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4839375" cy="2029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8ABB03-C140-1CD9-4684-A039A656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335090"/>
            <a:ext cx="7302500" cy="754310"/>
          </a:xfrm>
          <a:prstGeom prst="rect">
            <a:avLst/>
          </a:prstGeom>
        </p:spPr>
      </p:pic>
      <p:pic>
        <p:nvPicPr>
          <p:cNvPr id="7" name="그림 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0FB3441-7C68-98BA-B93F-6EE86BC21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914" y="1311944"/>
            <a:ext cx="2368386" cy="32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3581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538</Words>
  <Application>Microsoft Office PowerPoint</Application>
  <PresentationFormat>화면 슬라이드 쇼(16:9)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Google Sans</vt:lpstr>
      <vt:lpstr>Arial</vt:lpstr>
      <vt:lpstr>맑은 고딕</vt:lpstr>
      <vt:lpstr>Roboto Mono Light</vt:lpstr>
      <vt:lpstr>DevFest 2021</vt:lpstr>
      <vt:lpstr>실습 텀 과제 -  TCP, Wireshark 실습 20204062 이인규</vt:lpstr>
      <vt:lpstr>https 패킷 분석을 위한 사전 작업</vt:lpstr>
      <vt:lpstr>Https 패킷 분석 사전 작업</vt:lpstr>
      <vt:lpstr>sslkey.log 확인</vt:lpstr>
      <vt:lpstr>Wireshark에서 sslkey.log 파일 위치 지정</vt:lpstr>
      <vt:lpstr>파일 업로드 후 패킷 분석</vt:lpstr>
      <vt:lpstr>학과 홈페이지 접속</vt:lpstr>
      <vt:lpstr>학과 홈페이지 접속</vt:lpstr>
      <vt:lpstr>학과 홈페이지 내의 ‘클라우드 페이지＇에 파일 업로드</vt:lpstr>
      <vt:lpstr>패킷 정보 확인</vt:lpstr>
      <vt:lpstr>패킷 정보 확인 – 시간 측정</vt:lpstr>
      <vt:lpstr>실습 (2) IP주소와 TCP 포트 번호?</vt:lpstr>
      <vt:lpstr>Q2: TCP SYN 세그먼트의 순서번호?,  세그먼트 내의 무엇이 SYN 세그먼트임을 표시하는가?</vt:lpstr>
      <vt:lpstr>Q3: SYNACK 세그먼트의 순서번호?, 이 세그먼트의 확인 응답번호 값과 서버가 이 값을 어떻게 결정하는가?, 세그먼트 내의 무엇이 SYNACK 세그먼트 임을 표시하는가?</vt:lpstr>
      <vt:lpstr>Q4: HTTP POST 명령을 갖는 TCP 세그먼트의 순서번호는?</vt:lpstr>
      <vt:lpstr>Q5: 처음 6개의 세그먼트의 순서번호와 전송된 시간, Ack 응답 시간은?</vt:lpstr>
      <vt:lpstr>Q6: 처음 6개의 세그먼트의 RTT는?</vt:lpstr>
      <vt:lpstr>Q7: EstimatedRTT 값은?</vt:lpstr>
      <vt:lpstr>Q8: Round Trip Time의 그래프를 설명</vt:lpstr>
      <vt:lpstr>Q9: 데이터의 길이는?</vt:lpstr>
      <vt:lpstr>Q10: 최소 수신 버퍼 크기(Win)는?</vt:lpstr>
      <vt:lpstr>Q11: 재전송된 세그먼트가 발생?</vt:lpstr>
      <vt:lpstr>Q12: ACK 응답 이벤트를 분류하라</vt:lpstr>
      <vt:lpstr>Q13: 처리율은?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In Gyu Lee</cp:lastModifiedBy>
  <cp:revision>105</cp:revision>
  <dcterms:modified xsi:type="dcterms:W3CDTF">2023-11-09T02:16:23Z</dcterms:modified>
</cp:coreProperties>
</file>