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58" r:id="rId4"/>
    <p:sldId id="269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포스트 코로나 시대의 홈오피스" id="{36AF2426-A254-48EC-9658-DD02A129B886}">
          <p14:sldIdLst>
            <p14:sldId id="261"/>
            <p14:sldId id="267"/>
            <p14:sldId id="25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82F4F-93EC-44C7-944E-6AD91A30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F2E92B-33E1-4896-87A9-6074CD067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FE81D-9857-45F1-8A3F-8804A3FA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32B8C-F7F1-47DD-BA5B-004E4AD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A4F03-32E1-483E-BC44-82384A54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1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8D166-ED73-402F-93AA-90E45B15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AF74D1-60E6-4DFF-A089-B34C7714B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56A84-E88F-4297-B9A6-E9961FC32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897D8-C7DB-40CD-A1E8-0F71A1B6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A5F3F-DB79-4942-B5FB-A3F1D324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E9A81-6757-44D1-B099-F0FFD07B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0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80EC3-08DA-43CC-9898-8F45351F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4950C-88CD-4956-865E-E0A14750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73A7E-CF6A-487D-9BEC-2CF8E62A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6BF7A-1AC2-4B96-A5AE-F3EC4AB7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E4302-1936-459A-A913-72F314D5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4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5359C4-8936-434C-BCC3-3522D6E5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D5CFB-217D-4942-BFA9-2F616B1F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D822F-1C27-46C9-BCE8-833B59A6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E89E7-02F0-479D-BA8C-E13A7C88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C996-77C7-4994-B749-A9A42E1F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68370-9F2C-47DD-BE01-0B660B79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7B2FF-3B9B-4B41-B8AB-EE15C194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AEFC1-5CAD-4E21-83EB-EDE527E6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BB68-8B41-4F50-8436-03FE04ED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E2549-68B8-4D3F-8390-14B09EDF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F49D4-B246-45A7-ABB7-C51DDEC5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76E55-95EA-42C9-96A7-F602D893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57B11-6FBE-49A2-B70C-30846FF5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D00AE-DB87-42F6-9DDC-484747B6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E8276-8EEA-44DB-A672-343D087D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7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F2AB7-F847-43AE-9E56-4DBA5528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61AC8-D543-4B30-A0D0-CBA6DE337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20681-0F59-44C7-BFA7-4A3DADFD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8F45E-4EEA-4F46-8655-92960AFD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C5EA5-258C-4E5F-A6E6-262E68CA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D63E2-C2BB-4D5C-BC33-50CE62EF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0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AE98-3071-4948-9A52-39995DE4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D6181-B076-4643-B20E-080AD761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8B838-00E7-45B1-9E33-9C6BA2DA9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81A6E-D748-4A8F-96D3-BCE32A1E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43EA2-CE26-459C-A3A9-026F6CBE5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41F77D-0FEE-4E9C-AC70-4BE23CF6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88BF6E-0A06-4E3A-8D52-AA5E0DF0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86AF14-7A2D-4EF7-89BE-BE7991B8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5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60E48-DBC9-4240-9BF5-3D9C25B3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CA84F-3DCF-4933-9912-D3D81B50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5B9A1F-EB6E-430F-AB96-B36DD8A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BCA3F-208F-46C1-9EC4-4C12C40C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8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3D7F0C-771A-42E5-9A48-5A62139B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DED03A-701E-487B-AE10-A2FAAC66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28641-BE20-4C2F-BDF8-C8CCFBB8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17277A-07F1-411B-8E4A-A2D4819E9A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3D7F0C-771A-42E5-9A48-5A62139B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DED03A-701E-487B-AE10-A2FAAC66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28641-BE20-4C2F-BDF8-C8CCFBB8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D1561-E865-4E66-8DCC-A7DB136A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47399-CB89-42E0-8212-182FAFAB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D787-DA14-4B66-889A-3FD217D0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EAC11-0A29-424E-BF46-7BC8DB46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970DF-B061-4C02-BC23-61709905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86A62-8138-40D2-9AAD-822AD874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8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44BB0-1CE7-42D7-87B2-4F3BB3A1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731AB-5A5B-4487-AC56-D844EC71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00CB7-99C3-4FB9-987F-544ED295C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F530-2AD0-4D67-AFC9-C7CB7441372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061D8-1C82-4AAC-A9F8-B8D2F1238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C00AB-3833-4220-9B59-1C7031026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2A20-A3F6-450E-A84B-8EAA5D6A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6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4saReasm_g?feature=oembed" TargetMode="External"/><Relationship Id="rId4" Type="http://schemas.openxmlformats.org/officeDocument/2006/relationships/hyperlink" Target="https://youtu.be/i4saReasm_g?si=s9JXGClc81eICv5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0620E4-4551-435E-9060-4D2512F2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1038434-C9CD-4ADD-9970-5BFF66E1E102}"/>
              </a:ext>
            </a:extLst>
          </p:cNvPr>
          <p:cNvGrpSpPr/>
          <p:nvPr/>
        </p:nvGrpSpPr>
        <p:grpSpPr>
          <a:xfrm>
            <a:off x="3186223" y="2955851"/>
            <a:ext cx="5819553" cy="946297"/>
            <a:chOff x="276447" y="1041991"/>
            <a:chExt cx="5819553" cy="9462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67AC7B-E487-4082-A344-6C34324886A5}"/>
                </a:ext>
              </a:extLst>
            </p:cNvPr>
            <p:cNvSpPr/>
            <p:nvPr/>
          </p:nvSpPr>
          <p:spPr>
            <a:xfrm>
              <a:off x="276447" y="1041991"/>
              <a:ext cx="5819553" cy="94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8D8A-31CC-40DB-B36E-A9EDE4A04907}"/>
                </a:ext>
              </a:extLst>
            </p:cNvPr>
            <p:cNvSpPr txBox="1"/>
            <p:nvPr/>
          </p:nvSpPr>
          <p:spPr>
            <a:xfrm>
              <a:off x="1253746" y="1191973"/>
              <a:ext cx="3743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ko-KR" altLang="en-US" sz="3600" spc="-300" dirty="0" err="1">
                  <a:solidFill>
                    <a:schemeClr val="bg1"/>
                  </a:solidFill>
                  <a:latin typeface="+mj-ea"/>
                  <a:ea typeface="+mj-ea"/>
                </a:rPr>
                <a:t>자폐스펙트럼이란</a:t>
              </a:r>
              <a:r>
                <a:rPr lang="en-US" altLang="ko-KR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ko-KR" altLang="en-US" sz="3600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099DF44C-977A-4AF8-93E9-8151292A8D36}"/>
              </a:ext>
            </a:extLst>
          </p:cNvPr>
          <p:cNvSpPr/>
          <p:nvPr/>
        </p:nvSpPr>
        <p:spPr>
          <a:xfrm rot="10800000">
            <a:off x="11379200" y="0"/>
            <a:ext cx="812800" cy="812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4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828E88-4F44-4337-AFA4-FBC25F2E59E9}"/>
              </a:ext>
            </a:extLst>
          </p:cNvPr>
          <p:cNvSpPr/>
          <p:nvPr/>
        </p:nvSpPr>
        <p:spPr>
          <a:xfrm>
            <a:off x="213810" y="0"/>
            <a:ext cx="154490" cy="1038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81462-BED2-4441-871A-F47EF6EAB41D}"/>
              </a:ext>
            </a:extLst>
          </p:cNvPr>
          <p:cNvSpPr txBox="1"/>
          <p:nvPr/>
        </p:nvSpPr>
        <p:spPr>
          <a:xfrm>
            <a:off x="408811" y="38305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1</a:t>
            </a:r>
            <a:endParaRPr lang="ko-KR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3DDB6-4F80-4E14-B0A9-BD0B6D9D1564}"/>
              </a:ext>
            </a:extLst>
          </p:cNvPr>
          <p:cNvSpPr txBox="1"/>
          <p:nvPr/>
        </p:nvSpPr>
        <p:spPr>
          <a:xfrm>
            <a:off x="577086" y="269070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자폐스펙트럼</a:t>
            </a:r>
            <a:r>
              <a:rPr lang="ko-KR" altLang="en-US" sz="3200" spc="-3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장애란</a:t>
            </a:r>
            <a:r>
              <a:rPr lang="en-US" altLang="ko-KR" sz="3200" spc="-3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8B627-3903-4FCC-B7F1-6FFB2FA80151}"/>
              </a:ext>
            </a:extLst>
          </p:cNvPr>
          <p:cNvSpPr txBox="1"/>
          <p:nvPr/>
        </p:nvSpPr>
        <p:spPr>
          <a:xfrm>
            <a:off x="603250" y="884555"/>
            <a:ext cx="1041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자폐 장애를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비롯하여 자폐증의 진단기준은 충족하지 않으나 특징이 비슷한 여러 증후군을 모은 개념</a:t>
            </a:r>
            <a:endParaRPr lang="ko-KR" altLang="en-US" spc="-15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B67663A-5864-4012-B59D-0D4FC459E28A}"/>
              </a:ext>
            </a:extLst>
          </p:cNvPr>
          <p:cNvSpPr/>
          <p:nvPr/>
        </p:nvSpPr>
        <p:spPr>
          <a:xfrm>
            <a:off x="5456351" y="3429000"/>
            <a:ext cx="3959525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5F60D82-4746-410A-A01C-6C27F8CD507A}"/>
              </a:ext>
            </a:extLst>
          </p:cNvPr>
          <p:cNvSpPr/>
          <p:nvPr/>
        </p:nvSpPr>
        <p:spPr>
          <a:xfrm>
            <a:off x="2295392" y="3429000"/>
            <a:ext cx="3987607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11BAE459-04D5-4C7E-8F65-101645F36C35}"/>
              </a:ext>
            </a:extLst>
          </p:cNvPr>
          <p:cNvSpPr/>
          <p:nvPr/>
        </p:nvSpPr>
        <p:spPr>
          <a:xfrm>
            <a:off x="3703791" y="1627658"/>
            <a:ext cx="3987607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A62B81E-A678-4816-9700-14B21EA8323C}"/>
              </a:ext>
            </a:extLst>
          </p:cNvPr>
          <p:cNvSpPr txBox="1"/>
          <p:nvPr/>
        </p:nvSpPr>
        <p:spPr>
          <a:xfrm>
            <a:off x="2550676" y="4525746"/>
            <a:ext cx="2816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사회적 상호작용</a:t>
            </a:r>
            <a:r>
              <a:rPr lang="en-US" altLang="ko-K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algn="ctr"/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의사소통의 어려움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CE4C59A-9D89-4D53-8565-203EDBEC3F28}"/>
              </a:ext>
            </a:extLst>
          </p:cNvPr>
          <p:cNvSpPr txBox="1"/>
          <p:nvPr/>
        </p:nvSpPr>
        <p:spPr>
          <a:xfrm>
            <a:off x="6480162" y="4710411"/>
            <a:ext cx="25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변화에 대한 저항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F77F31-6768-4B22-AF59-390A993BDDF8}"/>
              </a:ext>
            </a:extLst>
          </p:cNvPr>
          <p:cNvSpPr txBox="1"/>
          <p:nvPr/>
        </p:nvSpPr>
        <p:spPr>
          <a:xfrm>
            <a:off x="4217060" y="2527649"/>
            <a:ext cx="296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제한적이고 반복적인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행동패턴</a:t>
            </a:r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A85FD62A-FC11-4AE0-8CDB-058DD71641FA}"/>
              </a:ext>
            </a:extLst>
          </p:cNvPr>
          <p:cNvCxnSpPr/>
          <p:nvPr/>
        </p:nvCxnSpPr>
        <p:spPr>
          <a:xfrm>
            <a:off x="177800" y="6705600"/>
            <a:ext cx="119761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4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5CB7EE91-80A4-4122-BB83-370ABD2CE4BE}"/>
              </a:ext>
            </a:extLst>
          </p:cNvPr>
          <p:cNvSpPr/>
          <p:nvPr/>
        </p:nvSpPr>
        <p:spPr>
          <a:xfrm>
            <a:off x="965199" y="686727"/>
            <a:ext cx="558800" cy="5539892"/>
          </a:xfrm>
          <a:prstGeom prst="leftBracket">
            <a:avLst>
              <a:gd name="adj" fmla="val 1169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580D06E-44D4-4B01-A6DA-8ACF1C59036C}"/>
              </a:ext>
            </a:extLst>
          </p:cNvPr>
          <p:cNvSpPr/>
          <p:nvPr/>
        </p:nvSpPr>
        <p:spPr>
          <a:xfrm flipH="1">
            <a:off x="10659962" y="686727"/>
            <a:ext cx="558800" cy="5539892"/>
          </a:xfrm>
          <a:prstGeom prst="leftBracket">
            <a:avLst>
              <a:gd name="adj" fmla="val 1169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온라인 미디어 2" title="[미방분-육아교실] 이 증상을 보인다면 자폐 스펙트럼이다? 오 박사가 알려주는 자폐 핵심 증상 R.R.F! | 요즘 육아 금쪽같은 내새끼 145 회">
            <a:hlinkClick r:id="" action="ppaction://media"/>
            <a:extLst>
              <a:ext uri="{FF2B5EF4-FFF2-40B4-BE49-F238E27FC236}">
                <a16:creationId xmlns:a16="http://schemas.microsoft.com/office/drawing/2014/main" id="{92C9D920-0038-3286-44B4-204A35B7F0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5539" y="944434"/>
            <a:ext cx="8892883" cy="5024478"/>
          </a:xfrm>
          <a:prstGeom prst="rect">
            <a:avLst/>
          </a:prstGeom>
        </p:spPr>
      </p:pic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2EBCCD09-5E02-A422-BEE4-A777BFB231A8}"/>
              </a:ext>
            </a:extLst>
          </p:cNvPr>
          <p:cNvSpPr txBox="1"/>
          <p:nvPr/>
        </p:nvSpPr>
        <p:spPr>
          <a:xfrm>
            <a:off x="9834618" y="5841898"/>
            <a:ext cx="1423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</a:rPr>
              <a:t>ㅡ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0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61B89C3-7E08-4FF2-89E1-103B646FA75E}"/>
              </a:ext>
            </a:extLst>
          </p:cNvPr>
          <p:cNvSpPr/>
          <p:nvPr/>
        </p:nvSpPr>
        <p:spPr>
          <a:xfrm>
            <a:off x="255656" y="1226108"/>
            <a:ext cx="11709400" cy="52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828E88-4F44-4337-AFA4-FBC25F2E59E9}"/>
              </a:ext>
            </a:extLst>
          </p:cNvPr>
          <p:cNvSpPr/>
          <p:nvPr/>
        </p:nvSpPr>
        <p:spPr>
          <a:xfrm>
            <a:off x="215900" y="-2"/>
            <a:ext cx="152400" cy="1038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81462-BED2-4441-871A-F47EF6EAB41D}"/>
              </a:ext>
            </a:extLst>
          </p:cNvPr>
          <p:cNvSpPr txBox="1"/>
          <p:nvPr/>
        </p:nvSpPr>
        <p:spPr>
          <a:xfrm>
            <a:off x="426174" y="87267"/>
            <a:ext cx="46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/>
                </a:solidFill>
              </a:rPr>
              <a:t>2</a:t>
            </a:r>
            <a:endParaRPr lang="ko-KR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3DDB6-4F80-4E14-B0A9-BD0B6D9D1564}"/>
              </a:ext>
            </a:extLst>
          </p:cNvPr>
          <p:cNvSpPr txBox="1"/>
          <p:nvPr/>
        </p:nvSpPr>
        <p:spPr>
          <a:xfrm>
            <a:off x="603250" y="335478"/>
            <a:ext cx="3637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자폐스펙트럼의</a:t>
            </a:r>
            <a:r>
              <a:rPr lang="ko-KR" altLang="en-US" sz="3200" spc="-3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원인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2E687A0B-6157-4CE8-BAA5-9DA899042298}"/>
              </a:ext>
            </a:extLst>
          </p:cNvPr>
          <p:cNvSpPr/>
          <p:nvPr/>
        </p:nvSpPr>
        <p:spPr>
          <a:xfrm>
            <a:off x="661124" y="1897086"/>
            <a:ext cx="10866790" cy="180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5EE2F06-277A-4D9F-925B-7B0FFBB3C10C}"/>
              </a:ext>
            </a:extLst>
          </p:cNvPr>
          <p:cNvSpPr/>
          <p:nvPr/>
        </p:nvSpPr>
        <p:spPr>
          <a:xfrm>
            <a:off x="661124" y="4318836"/>
            <a:ext cx="10866791" cy="180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03000"/>
              </a:lnSpc>
            </a:pPr>
            <a:r>
              <a:rPr lang="en-US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 </a:t>
            </a:r>
          </a:p>
          <a:p>
            <a:pPr latinLnBrk="1">
              <a:lnSpc>
                <a:spcPct val="103000"/>
              </a:lnSpc>
            </a:pPr>
            <a:r>
              <a:rPr lang="en-US" altLang="ko-KR" sz="2200" kern="100" dirty="0">
                <a:solidFill>
                  <a:srgbClr val="000000"/>
                </a:solidFill>
                <a:latin typeface="함초롬바탕"/>
                <a:cs typeface="함초롬바탕"/>
              </a:rPr>
              <a:t> </a:t>
            </a:r>
            <a:endParaRPr lang="ko-KR" altLang="ko-KR" sz="2200" kern="100" dirty="0">
              <a:solidFill>
                <a:srgbClr val="000000"/>
              </a:solidFill>
              <a:effectLst/>
              <a:latin typeface="함초롬바탕"/>
              <a:cs typeface="함초롬바탕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705AA02-7E21-4F10-A69D-82C238ADDB19}"/>
              </a:ext>
            </a:extLst>
          </p:cNvPr>
          <p:cNvSpPr/>
          <p:nvPr/>
        </p:nvSpPr>
        <p:spPr>
          <a:xfrm>
            <a:off x="493290" y="1525932"/>
            <a:ext cx="2220973" cy="61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유전적 요인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FC4CAE0-10C6-41B4-B71C-BD6906512005}"/>
              </a:ext>
            </a:extLst>
          </p:cNvPr>
          <p:cNvSpPr/>
          <p:nvPr/>
        </p:nvSpPr>
        <p:spPr>
          <a:xfrm>
            <a:off x="493290" y="4000909"/>
            <a:ext cx="2220973" cy="610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뇌기능 이상</a:t>
            </a:r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E3657B0E-8E6F-4A24-99C2-AE559B059B30}"/>
              </a:ext>
            </a:extLst>
          </p:cNvPr>
          <p:cNvCxnSpPr/>
          <p:nvPr/>
        </p:nvCxnSpPr>
        <p:spPr>
          <a:xfrm>
            <a:off x="177800" y="6705600"/>
            <a:ext cx="119761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C2A634-3318-2C8F-6340-C37949641AF9}"/>
              </a:ext>
            </a:extLst>
          </p:cNvPr>
          <p:cNvSpPr txBox="1"/>
          <p:nvPr/>
        </p:nvSpPr>
        <p:spPr>
          <a:xfrm>
            <a:off x="847283" y="4764058"/>
            <a:ext cx="10470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</a:t>
            </a:r>
            <a:r>
              <a:rPr lang="ko-KR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사회적인 지각과 관련되는 사회적 뇌</a:t>
            </a:r>
            <a:r>
              <a:rPr lang="en-US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(social brain)</a:t>
            </a:r>
            <a:r>
              <a:rPr lang="ko-KR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는 다른 사람의 행동</a:t>
            </a:r>
            <a:r>
              <a:rPr lang="en-US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, </a:t>
            </a:r>
            <a:r>
              <a:rPr lang="ko-KR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의도</a:t>
            </a:r>
            <a:r>
              <a:rPr lang="en-US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, </a:t>
            </a:r>
            <a:r>
              <a:rPr lang="ko-KR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심리 상태와 성향을 해석하는 역할을 하는데</a:t>
            </a:r>
            <a:r>
              <a:rPr lang="en-US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, </a:t>
            </a:r>
            <a:r>
              <a:rPr lang="ko-KR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이와 관련된 뇌 기능의 이상이 </a:t>
            </a:r>
            <a:r>
              <a:rPr lang="ko-KR" altLang="ko-KR" sz="2200" kern="100" dirty="0" err="1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자폐스펙트럼장애와</a:t>
            </a:r>
            <a:r>
              <a:rPr lang="ko-KR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 연관된다는 </a:t>
            </a:r>
            <a:r>
              <a:rPr lang="ko-KR" altLang="en-US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보고가 </a:t>
            </a:r>
            <a:r>
              <a:rPr lang="ko-KR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있다</a:t>
            </a:r>
            <a:r>
              <a:rPr lang="en-US" altLang="ko-KR" sz="2200" kern="100" dirty="0">
                <a:solidFill>
                  <a:srgbClr val="000000"/>
                </a:solidFill>
                <a:effectLst/>
                <a:latin typeface="함초롬바탕"/>
                <a:cs typeface="함초롬바탕"/>
              </a:rPr>
              <a:t>.</a:t>
            </a:r>
            <a:endParaRPr lang="ko-KR" altLang="ko-KR" sz="2200" kern="100" dirty="0">
              <a:solidFill>
                <a:srgbClr val="000000"/>
              </a:solidFill>
              <a:effectLst/>
              <a:latin typeface="함초롬바탕"/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942FD-C5C5-8020-5ECA-3522EC707F64}"/>
              </a:ext>
            </a:extLst>
          </p:cNvPr>
          <p:cNvSpPr txBox="1"/>
          <p:nvPr/>
        </p:nvSpPr>
        <p:spPr>
          <a:xfrm>
            <a:off x="791789" y="2295375"/>
            <a:ext cx="10637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자폐스펙트럼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장애의 유전율은 약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80%</a:t>
            </a:r>
            <a:r>
              <a:rPr lang="ko-KR" altLang="en-US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현재까지 약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40-50</a:t>
            </a:r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 개의 유전</a:t>
            </a:r>
            <a:r>
              <a:rPr lang="ko-KR" altLang="en-US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 </a:t>
            </a:r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위에 </a:t>
            </a:r>
            <a:endParaRPr lang="en-US" altLang="ko-KR" sz="22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위치한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100</a:t>
            </a:r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 개의 다수 유전자가 </a:t>
            </a:r>
            <a:r>
              <a:rPr lang="ko-KR" altLang="ko-KR" sz="2200" dirty="0" err="1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자폐스펙트럼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장애의 발생과 다양한 방식으로 관련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되는 것으로 알려져 있다</a:t>
            </a:r>
            <a:r>
              <a:rPr lang="en-US" altLang="ko-KR" sz="2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3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D7F8DE-C647-4E99-BB0E-B453817C12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48326-D5D1-4C59-B283-98DC930DA293}"/>
              </a:ext>
            </a:extLst>
          </p:cNvPr>
          <p:cNvSpPr txBox="1"/>
          <p:nvPr/>
        </p:nvSpPr>
        <p:spPr>
          <a:xfrm>
            <a:off x="8118613" y="3013501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j-ea"/>
                <a:ea typeface="+mj-ea"/>
              </a:rPr>
              <a:t>감사합니다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CFF12E-04C2-4C3B-88F2-6E1D0C197578}"/>
              </a:ext>
            </a:extLst>
          </p:cNvPr>
          <p:cNvGrpSpPr/>
          <p:nvPr/>
        </p:nvGrpSpPr>
        <p:grpSpPr>
          <a:xfrm>
            <a:off x="7217464" y="2624865"/>
            <a:ext cx="798471" cy="830997"/>
            <a:chOff x="6760264" y="1252330"/>
            <a:chExt cx="1260614" cy="131196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8B99CD-D57E-4EB1-B75E-AEF4788A6C23}"/>
                </a:ext>
              </a:extLst>
            </p:cNvPr>
            <p:cNvSpPr/>
            <p:nvPr/>
          </p:nvSpPr>
          <p:spPr>
            <a:xfrm>
              <a:off x="7146234" y="1689652"/>
              <a:ext cx="874644" cy="87464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9D8619-BE71-4B04-847D-9998FA95567C}"/>
                </a:ext>
              </a:extLst>
            </p:cNvPr>
            <p:cNvSpPr/>
            <p:nvPr/>
          </p:nvSpPr>
          <p:spPr>
            <a:xfrm>
              <a:off x="6760264" y="1252330"/>
              <a:ext cx="874644" cy="87464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800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10820_핑크핑크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E55C6C"/>
      </a:accent1>
      <a:accent2>
        <a:srgbClr val="EB9096"/>
      </a:accent2>
      <a:accent3>
        <a:srgbClr val="EFDAC9"/>
      </a:accent3>
      <a:accent4>
        <a:srgbClr val="E0C7A4"/>
      </a:accent4>
      <a:accent5>
        <a:srgbClr val="BAB0A4"/>
      </a:accent5>
      <a:accent6>
        <a:srgbClr val="C6A57B"/>
      </a:accent6>
      <a:hlink>
        <a:srgbClr val="3A3838"/>
      </a:hlink>
      <a:folHlink>
        <a:srgbClr val="3A3838"/>
      </a:folHlink>
    </a:clrScheme>
    <a:fontScheme name="Arial_나눔스퀘어 조합">
      <a:majorFont>
        <a:latin typeface="Arial"/>
        <a:ea typeface="나눔스퀘어 Extra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109</Words>
  <Application>Microsoft Office PowerPoint</Application>
  <PresentationFormat>와이드스크린</PresentationFormat>
  <Paragraphs>20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 ExtraBold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ayeon kwon</cp:lastModifiedBy>
  <cp:revision>10</cp:revision>
  <dcterms:created xsi:type="dcterms:W3CDTF">2021-08-20T01:26:31Z</dcterms:created>
  <dcterms:modified xsi:type="dcterms:W3CDTF">2023-09-17T15:21:57Z</dcterms:modified>
</cp:coreProperties>
</file>