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9144000" cy="5143500" type="screen16x9"/>
  <p:notesSz cx="6858000" cy="9144000"/>
  <p:embeddedFontLst>
    <p:embeddedFont>
      <p:font typeface="Google Sans" panose="020B0600000101010101" charset="0"/>
      <p:regular r:id="rId15"/>
      <p:bold r:id="rId16"/>
      <p:italic r:id="rId17"/>
      <p:boldItalic r:id="rId18"/>
    </p:embeddedFont>
    <p:embeddedFont>
      <p:font typeface="Roboto Mono Light" panose="00000009000000000000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3412" autoAdjust="0"/>
  </p:normalViewPr>
  <p:slideViewPr>
    <p:cSldViewPr snapToGrid="0">
      <p:cViewPr>
        <p:scale>
          <a:sx n="125" d="100"/>
          <a:sy n="125" d="100"/>
        </p:scale>
        <p:origin x="12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6FD91C-05A2-8477-0E7E-FAECF819A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69346-904A-CA7D-118E-EC230F554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FF80-0466-4172-B18C-87EAFA5F63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9BE35-2E2F-9F21-274B-2FDDE09F6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7702-9A8B-EA3C-EFFA-30869F635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0433-5C22-4D3C-A7C2-310230C3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8dee1d198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8dee1d198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9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11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5645dc2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5645dc2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0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4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72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40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98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1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7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2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68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Google Sans"/>
              <a:buNone/>
              <a:defRPr sz="115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3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30399" y="1581600"/>
            <a:ext cx="6558735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5</a:t>
            </a:r>
            <a:r>
              <a:rPr lang="ko-KR" altLang="en-US" sz="4400" dirty="0"/>
              <a:t>장 실습 과제</a:t>
            </a:r>
            <a:br>
              <a:rPr lang="en-US" altLang="ko-KR" sz="4400" dirty="0"/>
            </a:br>
            <a:r>
              <a:rPr lang="en-US" altLang="ko-KR" sz="4400" dirty="0"/>
              <a:t>IP, Wireshark </a:t>
            </a:r>
            <a:r>
              <a:rPr lang="ko-KR" altLang="en-US" sz="4400" dirty="0"/>
              <a:t>실습 예제</a:t>
            </a:r>
            <a:br>
              <a:rPr lang="en-US" altLang="ko-KR" sz="4400" dirty="0"/>
            </a:br>
            <a:r>
              <a:rPr lang="en-US" altLang="ko-KR" sz="2000" dirty="0"/>
              <a:t>20204062 </a:t>
            </a:r>
            <a:r>
              <a:rPr lang="ko-KR" altLang="en-US" sz="2000" dirty="0"/>
              <a:t>이인규</a:t>
            </a:r>
            <a:endParaRPr dirty="0"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60818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7095649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Q9:</a:t>
            </a:r>
            <a:r>
              <a:rPr lang="ko-KR" altLang="en-US" b="1" dirty="0"/>
              <a:t> </a:t>
            </a:r>
            <a:r>
              <a:rPr lang="en-US" altLang="ko-KR" b="1" dirty="0"/>
              <a:t>TTL</a:t>
            </a:r>
            <a:r>
              <a:rPr lang="ko-KR" altLang="en-US" b="1" dirty="0"/>
              <a:t>과 식별자 필드의 값은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TTL = 1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Sequence Number = 5360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D2AEDA-42BC-213F-CAF9-14BEB974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837" y="1443862"/>
            <a:ext cx="4944165" cy="1829055"/>
          </a:xfrm>
          <a:prstGeom prst="rect">
            <a:avLst/>
          </a:prstGeom>
        </p:spPr>
      </p:pic>
      <p:sp>
        <p:nvSpPr>
          <p:cNvPr id="4" name="Google Shape;305;p48">
            <a:extLst>
              <a:ext uri="{FF2B5EF4-FFF2-40B4-BE49-F238E27FC236}">
                <a16:creationId xmlns:a16="http://schemas.microsoft.com/office/drawing/2014/main" id="{D304AB8F-7E88-870C-5D48-A77F7A08A04D}"/>
              </a:ext>
            </a:extLst>
          </p:cNvPr>
          <p:cNvSpPr/>
          <p:nvPr/>
        </p:nvSpPr>
        <p:spPr>
          <a:xfrm>
            <a:off x="5549104" y="2452987"/>
            <a:ext cx="211616" cy="22163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  <p:sp>
        <p:nvSpPr>
          <p:cNvPr id="5" name="Google Shape;305;p48">
            <a:extLst>
              <a:ext uri="{FF2B5EF4-FFF2-40B4-BE49-F238E27FC236}">
                <a16:creationId xmlns:a16="http://schemas.microsoft.com/office/drawing/2014/main" id="{235F056B-FA78-1278-DC65-9A2D903D63C0}"/>
              </a:ext>
            </a:extLst>
          </p:cNvPr>
          <p:cNvSpPr/>
          <p:nvPr/>
        </p:nvSpPr>
        <p:spPr>
          <a:xfrm>
            <a:off x="6006304" y="2855665"/>
            <a:ext cx="402116" cy="215196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14622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"/>
          <p:cNvSpPr txBox="1"/>
          <p:nvPr/>
        </p:nvSpPr>
        <p:spPr>
          <a:xfrm>
            <a:off x="1198125" y="2040750"/>
            <a:ext cx="67479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rgbClr val="D93025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endParaRPr sz="5700" dirty="0">
              <a:solidFill>
                <a:srgbClr val="D930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006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76357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Q1: </a:t>
            </a:r>
            <a:r>
              <a:rPr lang="ko-KR" altLang="en-US" b="1" dirty="0"/>
              <a:t>본인의 컴퓨터의 </a:t>
            </a:r>
            <a:r>
              <a:rPr lang="en-US" altLang="ko-KR" b="1" dirty="0"/>
              <a:t>IP </a:t>
            </a:r>
            <a:r>
              <a:rPr lang="ko-KR" altLang="en-US" b="1" dirty="0"/>
              <a:t>주소는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9650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내부 </a:t>
            </a:r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220.69.209.221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이더넷 상 </a:t>
            </a:r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192.168.1.38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 descr="폰트, 텍스트, 노랑, 그래픽이(가) 표시된 사진&#10;&#10;자동 생성된 설명">
            <a:extLst>
              <a:ext uri="{FF2B5EF4-FFF2-40B4-BE49-F238E27FC236}">
                <a16:creationId xmlns:a16="http://schemas.microsoft.com/office/drawing/2014/main" id="{25921E91-D3D1-943F-A876-B648BCDC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1" y="3672392"/>
            <a:ext cx="6773220" cy="704948"/>
          </a:xfrm>
          <a:prstGeom prst="rect">
            <a:avLst/>
          </a:prstGeom>
        </p:spPr>
      </p:pic>
      <p:pic>
        <p:nvPicPr>
          <p:cNvPr id="5" name="그림 4" descr="텍스트, 폰트, 스크린샷, 블랙이(가) 표시된 사진&#10;&#10;자동 생성된 설명">
            <a:extLst>
              <a:ext uri="{FF2B5EF4-FFF2-40B4-BE49-F238E27FC236}">
                <a16:creationId xmlns:a16="http://schemas.microsoft.com/office/drawing/2014/main" id="{78B411AF-D440-4431-2A7D-A40BB292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39" y="2355669"/>
            <a:ext cx="475363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8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7095649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Q2: </a:t>
            </a:r>
            <a:r>
              <a:rPr lang="ko-KR" altLang="en-US" b="1" dirty="0"/>
              <a:t>상위 계층 프로토콜의 값은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ICMP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401176-0050-AFB4-744D-8E836057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9300"/>
            <a:ext cx="9144000" cy="696160"/>
          </a:xfrm>
          <a:prstGeom prst="rect">
            <a:avLst/>
          </a:prstGeom>
        </p:spPr>
      </p:pic>
      <p:sp>
        <p:nvSpPr>
          <p:cNvPr id="4" name="Google Shape;305;p48">
            <a:extLst>
              <a:ext uri="{FF2B5EF4-FFF2-40B4-BE49-F238E27FC236}">
                <a16:creationId xmlns:a16="http://schemas.microsoft.com/office/drawing/2014/main" id="{7BBA436E-19D9-D98F-E644-65C51144D940}"/>
              </a:ext>
            </a:extLst>
          </p:cNvPr>
          <p:cNvSpPr/>
          <p:nvPr/>
        </p:nvSpPr>
        <p:spPr>
          <a:xfrm>
            <a:off x="2882104" y="3203945"/>
            <a:ext cx="293488" cy="47151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409906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869053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Q3: IP </a:t>
            </a:r>
            <a:r>
              <a:rPr lang="ko-KR" altLang="en-US" b="1" dirty="0"/>
              <a:t>헤더의 크기는</a:t>
            </a:r>
            <a:r>
              <a:rPr lang="en-US" altLang="ko-KR" b="1" dirty="0"/>
              <a:t>? </a:t>
            </a:r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ko-KR" altLang="en-US" dirty="0" err="1"/>
              <a:t>데이터그램에서</a:t>
            </a:r>
            <a:r>
              <a:rPr lang="ko-KR" altLang="en-US" dirty="0"/>
              <a:t> 페이로드의 크기는</a:t>
            </a:r>
            <a:r>
              <a:rPr lang="en-US" altLang="ko-KR" dirty="0"/>
              <a:t>?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Header Length: 20 bytes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파란부분이 </a:t>
            </a:r>
            <a:r>
              <a:rPr lang="ko-KR" altLang="en-US" dirty="0" err="1"/>
              <a:t>페이로드이며</a:t>
            </a:r>
            <a:r>
              <a:rPr lang="en-US" altLang="ko-KR" dirty="0"/>
              <a:t>,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Total Length – </a:t>
            </a:r>
            <a:r>
              <a:rPr lang="ko-KR" altLang="en-US" dirty="0"/>
              <a:t>페이로드</a:t>
            </a: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= 36 bytes(</a:t>
            </a:r>
            <a:r>
              <a:rPr lang="ko-KR" altLang="en-US" dirty="0"/>
              <a:t>페이로드 크기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D6C8941-3924-7825-3836-8DDB1C6B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22" y="1840741"/>
            <a:ext cx="5805377" cy="1867161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D7AFD81-E704-A3EA-C854-F17E1888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201" y="3786202"/>
            <a:ext cx="6439799" cy="1314633"/>
          </a:xfrm>
          <a:prstGeom prst="rect">
            <a:avLst/>
          </a:prstGeom>
        </p:spPr>
      </p:pic>
      <p:sp>
        <p:nvSpPr>
          <p:cNvPr id="6" name="Google Shape;305;p48">
            <a:extLst>
              <a:ext uri="{FF2B5EF4-FFF2-40B4-BE49-F238E27FC236}">
                <a16:creationId xmlns:a16="http://schemas.microsoft.com/office/drawing/2014/main" id="{8D418CD2-BCB0-561B-F302-907D9C7D3FAB}"/>
              </a:ext>
            </a:extLst>
          </p:cNvPr>
          <p:cNvSpPr/>
          <p:nvPr/>
        </p:nvSpPr>
        <p:spPr>
          <a:xfrm>
            <a:off x="3257788" y="4494028"/>
            <a:ext cx="4170826" cy="60441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  <p:sp>
        <p:nvSpPr>
          <p:cNvPr id="7" name="Google Shape;305;p48">
            <a:extLst>
              <a:ext uri="{FF2B5EF4-FFF2-40B4-BE49-F238E27FC236}">
                <a16:creationId xmlns:a16="http://schemas.microsoft.com/office/drawing/2014/main" id="{D34B969A-1B2E-F98A-3848-C3E0299450F2}"/>
              </a:ext>
            </a:extLst>
          </p:cNvPr>
          <p:cNvSpPr/>
          <p:nvPr/>
        </p:nvSpPr>
        <p:spPr>
          <a:xfrm>
            <a:off x="4717992" y="2268168"/>
            <a:ext cx="2285320" cy="21276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16755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830067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Q4:</a:t>
            </a:r>
            <a:r>
              <a:rPr lang="ko-KR" altLang="en-US" dirty="0"/>
              <a:t> 이 </a:t>
            </a:r>
            <a:r>
              <a:rPr lang="en-US" altLang="ko-KR" dirty="0"/>
              <a:t>IP </a:t>
            </a:r>
            <a:r>
              <a:rPr lang="ko-KR" altLang="en-US" dirty="0"/>
              <a:t>데이터그램은 단편화 되었는가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단편화 여부를 어떻게 알 수 있는가</a:t>
            </a:r>
            <a:r>
              <a:rPr lang="en-US" altLang="ko-KR" dirty="0"/>
              <a:t>?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단편화 여부는 </a:t>
            </a:r>
            <a:r>
              <a:rPr lang="en-US" altLang="ko-KR" dirty="0"/>
              <a:t>Fragment Offset</a:t>
            </a:r>
            <a:r>
              <a:rPr lang="ko-KR" altLang="en-US" dirty="0"/>
              <a:t>의 값으로 알 수 있으며</a:t>
            </a:r>
            <a:r>
              <a:rPr lang="en-US" altLang="ko-KR" dirty="0"/>
              <a:t>,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이므로 단편화가 되지 않았음을 알 수 있다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0</a:t>
            </a:r>
            <a:r>
              <a:rPr lang="ko-KR" altLang="en-US" dirty="0"/>
              <a:t>이 아니라면</a:t>
            </a:r>
            <a:r>
              <a:rPr lang="en-US" altLang="ko-KR" dirty="0"/>
              <a:t>, </a:t>
            </a:r>
            <a:r>
              <a:rPr lang="ko-KR" altLang="en-US" dirty="0"/>
              <a:t>단편화가 이루어진 것이다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8B86D8D9-026D-0FDB-E395-0C0317B4C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53" y="1389600"/>
            <a:ext cx="3753374" cy="1047896"/>
          </a:xfrm>
          <a:prstGeom prst="rect">
            <a:avLst/>
          </a:prstGeom>
        </p:spPr>
      </p:pic>
      <p:sp>
        <p:nvSpPr>
          <p:cNvPr id="4" name="Google Shape;305;p48">
            <a:extLst>
              <a:ext uri="{FF2B5EF4-FFF2-40B4-BE49-F238E27FC236}">
                <a16:creationId xmlns:a16="http://schemas.microsoft.com/office/drawing/2014/main" id="{66D36AB2-6E2E-1BD9-A5D7-7B4CF6A0A4E4}"/>
              </a:ext>
            </a:extLst>
          </p:cNvPr>
          <p:cNvSpPr/>
          <p:nvPr/>
        </p:nvSpPr>
        <p:spPr>
          <a:xfrm>
            <a:off x="6440643" y="2234491"/>
            <a:ext cx="1623483" cy="203006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9680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852750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Q5: </a:t>
            </a:r>
            <a:r>
              <a:rPr lang="ko-KR" altLang="en-US" b="1" dirty="0"/>
              <a:t>본인의 컴퓨터에서 </a:t>
            </a:r>
            <a:r>
              <a:rPr lang="en-US" altLang="ko-KR" b="1" dirty="0"/>
              <a:t>ICMP Echo Request </a:t>
            </a:r>
            <a:r>
              <a:rPr lang="ko-KR" altLang="en-US" b="1" dirty="0"/>
              <a:t>메시지를 보낼 </a:t>
            </a:r>
            <a:br>
              <a:rPr lang="en-US" altLang="ko-KR" b="1" dirty="0"/>
            </a:br>
            <a:r>
              <a:rPr lang="en-US" altLang="ko-KR" b="1" dirty="0"/>
              <a:t>        </a:t>
            </a:r>
            <a:r>
              <a:rPr lang="ko-KR" altLang="en-US" b="1" dirty="0"/>
              <a:t>때마다 변경되는 </a:t>
            </a:r>
            <a:r>
              <a:rPr lang="en-US" altLang="ko-KR" b="1" dirty="0"/>
              <a:t>IP </a:t>
            </a:r>
            <a:r>
              <a:rPr lang="ko-KR" altLang="en-US" b="1" dirty="0"/>
              <a:t>데이터그램의 필드는 무엇인가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TTL </a:t>
            </a:r>
            <a:r>
              <a:rPr lang="ko-KR" altLang="en-US" dirty="0"/>
              <a:t>값이 바뀌는 것을 알 수 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F1F360-3ADA-5335-2B22-938B6BB5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2945"/>
            <a:ext cx="9144000" cy="448369"/>
          </a:xfrm>
          <a:prstGeom prst="rect">
            <a:avLst/>
          </a:prstGeom>
        </p:spPr>
      </p:pic>
      <p:sp>
        <p:nvSpPr>
          <p:cNvPr id="4" name="Google Shape;305;p48">
            <a:extLst>
              <a:ext uri="{FF2B5EF4-FFF2-40B4-BE49-F238E27FC236}">
                <a16:creationId xmlns:a16="http://schemas.microsoft.com/office/drawing/2014/main" id="{89DABCA7-B0B9-A000-D069-9AA5BB80B058}"/>
              </a:ext>
            </a:extLst>
          </p:cNvPr>
          <p:cNvSpPr/>
          <p:nvPr/>
        </p:nvSpPr>
        <p:spPr>
          <a:xfrm>
            <a:off x="7499824" y="3471371"/>
            <a:ext cx="501176" cy="47151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1A73E8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26707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799587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Q6: </a:t>
            </a:r>
            <a:r>
              <a:rPr lang="ko-KR" altLang="en-US" b="1" dirty="0"/>
              <a:t>이 메시지들 중에서 고정된 필드와 변경되는 필드를 </a:t>
            </a:r>
            <a:br>
              <a:rPr lang="en-US" altLang="ko-KR" b="1" dirty="0"/>
            </a:br>
            <a:r>
              <a:rPr lang="en-US" altLang="ko-KR" b="1" dirty="0"/>
              <a:t>        </a:t>
            </a:r>
            <a:r>
              <a:rPr lang="ko-KR" altLang="en-US" b="1" dirty="0"/>
              <a:t>기술하고</a:t>
            </a:r>
            <a:r>
              <a:rPr lang="en-US" altLang="ko-KR" b="1" dirty="0"/>
              <a:t>, </a:t>
            </a:r>
            <a:r>
              <a:rPr lang="ko-KR" altLang="en-US" b="1" dirty="0"/>
              <a:t>그 이유를 설명하라</a:t>
            </a:r>
            <a:r>
              <a:rPr lang="en-US" altLang="ko-KR" b="1" dirty="0"/>
              <a:t>.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74988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고정 필드</a:t>
            </a: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- </a:t>
            </a:r>
            <a:r>
              <a:rPr lang="ko-KR" altLang="en-US" dirty="0"/>
              <a:t>출발지 </a:t>
            </a:r>
            <a:r>
              <a:rPr lang="en-US" altLang="ko-KR" dirty="0"/>
              <a:t>IP: </a:t>
            </a:r>
            <a:r>
              <a:rPr lang="ko-KR" altLang="en-US" dirty="0"/>
              <a:t>출발지는 고정</a:t>
            </a:r>
            <a:r>
              <a:rPr lang="en-US" altLang="ko-KR" dirty="0"/>
              <a:t>(local)</a:t>
            </a:r>
            <a:r>
              <a:rPr lang="ko-KR" altLang="en-US" dirty="0"/>
              <a:t>이어야 하므로</a:t>
            </a: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- </a:t>
            </a:r>
            <a:r>
              <a:rPr lang="ko-KR" altLang="en-US" dirty="0"/>
              <a:t>목적지 </a:t>
            </a:r>
            <a:r>
              <a:rPr lang="en-US" altLang="ko-KR" dirty="0"/>
              <a:t>IP: </a:t>
            </a:r>
            <a:r>
              <a:rPr lang="ko-KR" altLang="en-US" dirty="0"/>
              <a:t>목적지는 고정</a:t>
            </a:r>
            <a:r>
              <a:rPr lang="en-US" altLang="ko-KR" dirty="0"/>
              <a:t>(</a:t>
            </a:r>
            <a:r>
              <a:rPr lang="en-US" altLang="ko-KR" dirty="0" err="1"/>
              <a:t>gdsc.community</a:t>
            </a:r>
            <a:r>
              <a:rPr lang="en-US" altLang="ko-KR" dirty="0"/>
              <a:t>)</a:t>
            </a:r>
            <a:r>
              <a:rPr lang="ko-KR" altLang="en-US" dirty="0"/>
              <a:t>이어야 하므로</a:t>
            </a: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변경 필드</a:t>
            </a: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- TTL: </a:t>
            </a:r>
            <a:r>
              <a:rPr lang="ko-KR" altLang="en-US" dirty="0"/>
              <a:t>목적지로 가는 경로를 확인하기 위함으로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7E532-3AF0-4FA2-F405-EE8E6E13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0039"/>
            <a:ext cx="9144000" cy="8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6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8350292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Q7: </a:t>
            </a:r>
            <a:r>
              <a:rPr lang="ko-KR" altLang="en-US" b="1" dirty="0"/>
              <a:t>식별자 필드</a:t>
            </a:r>
            <a:r>
              <a:rPr lang="en-US" altLang="ko-KR" b="1" dirty="0"/>
              <a:t>(identification field)</a:t>
            </a:r>
            <a:r>
              <a:rPr lang="ko-KR" altLang="en-US" b="1" dirty="0"/>
              <a:t>의 값의 패턴을 </a:t>
            </a:r>
            <a:br>
              <a:rPr lang="en-US" altLang="ko-KR" b="1" dirty="0"/>
            </a:br>
            <a:r>
              <a:rPr lang="en-US" altLang="ko-KR" b="1" dirty="0"/>
              <a:t>        </a:t>
            </a:r>
            <a:r>
              <a:rPr lang="ko-KR" altLang="en-US" b="1" dirty="0"/>
              <a:t>설명하라</a:t>
            </a:r>
            <a:r>
              <a:rPr lang="en-US" altLang="ko-KR" b="1" dirty="0"/>
              <a:t>.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95016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ICMP </a:t>
            </a:r>
            <a:r>
              <a:rPr lang="ko-KR" altLang="en-US" dirty="0"/>
              <a:t>프로토콜을 통해 </a:t>
            </a:r>
            <a:r>
              <a:rPr lang="en-US" altLang="ko-KR" dirty="0"/>
              <a:t>request</a:t>
            </a:r>
            <a:r>
              <a:rPr lang="ko-KR" altLang="en-US" dirty="0"/>
              <a:t>를 요청할 때마다 </a:t>
            </a:r>
            <a:r>
              <a:rPr lang="en-US" altLang="ko-KR" dirty="0"/>
              <a:t>1</a:t>
            </a:r>
            <a:r>
              <a:rPr lang="ko-KR" altLang="en-US" dirty="0"/>
              <a:t>씩 증가한다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05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7095649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Q8: </a:t>
            </a:r>
            <a:r>
              <a:rPr lang="ko-KR" altLang="en-US" b="1" dirty="0"/>
              <a:t>가장 가까운 라우터</a:t>
            </a:r>
            <a:r>
              <a:rPr lang="en-US" altLang="ko-KR" b="1" dirty="0"/>
              <a:t>(</a:t>
            </a:r>
            <a:r>
              <a:rPr lang="ko-KR" altLang="en-US" b="1" dirty="0"/>
              <a:t>첫번째 홉</a:t>
            </a:r>
            <a:r>
              <a:rPr lang="en-US" altLang="ko-KR" b="1" dirty="0"/>
              <a:t>)</a:t>
            </a:r>
            <a:r>
              <a:rPr lang="ko-KR" altLang="en-US" b="1" dirty="0"/>
              <a:t>의 </a:t>
            </a:r>
            <a:r>
              <a:rPr lang="en-US" altLang="ko-KR" b="1" dirty="0"/>
              <a:t>IP </a:t>
            </a:r>
            <a:r>
              <a:rPr lang="ko-KR" altLang="en-US" b="1" dirty="0"/>
              <a:t>주소는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7270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라우터의 기본 게이트웨이 아이피인 </a:t>
            </a:r>
            <a:r>
              <a:rPr lang="en-US" altLang="ko-KR" dirty="0"/>
              <a:t>192.168.1.1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041927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263</Words>
  <Application>Microsoft Office PowerPoint</Application>
  <PresentationFormat>화면 슬라이드 쇼(16:9)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Roboto Mono Light</vt:lpstr>
      <vt:lpstr>Arial</vt:lpstr>
      <vt:lpstr>Google Sans</vt:lpstr>
      <vt:lpstr>DevFest 2021</vt:lpstr>
      <vt:lpstr>5장 실습 과제 IP, Wireshark 실습 예제 20204062 이인규</vt:lpstr>
      <vt:lpstr>Q1: 본인의 컴퓨터의 IP 주소는?</vt:lpstr>
      <vt:lpstr>Q2: 상위 계층 프로토콜의 값은?</vt:lpstr>
      <vt:lpstr>Q3: IP 헤더의 크기는? IP 데이터그램에서 페이로드의 크기는?</vt:lpstr>
      <vt:lpstr>Q4: 이 IP 데이터그램은 단편화 되었는가?          단편화 여부를 어떻게 알 수 있는가?</vt:lpstr>
      <vt:lpstr>Q5: 본인의 컴퓨터에서 ICMP Echo Request 메시지를 보낼          때마다 변경되는 IP 데이터그램의 필드는 무엇인가?</vt:lpstr>
      <vt:lpstr>Q6: 이 메시지들 중에서 고정된 필드와 변경되는 필드를          기술하고, 그 이유를 설명하라.</vt:lpstr>
      <vt:lpstr>Q7: 식별자 필드(identification field)의 값의 패턴을          설명하라.</vt:lpstr>
      <vt:lpstr>Q8: 가장 가까운 라우터(첫번째 홉)의 IP 주소는?</vt:lpstr>
      <vt:lpstr>Q9: TTL과 식별자 필드의 값은?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Gyu Lee</dc:creator>
  <cp:lastModifiedBy>In Gyu Lee</cp:lastModifiedBy>
  <cp:revision>64</cp:revision>
  <dcterms:modified xsi:type="dcterms:W3CDTF">2023-11-25T16:30:47Z</dcterms:modified>
</cp:coreProperties>
</file>