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0"/>
  </p:notesMasterIdLst>
  <p:handoutMasterIdLst>
    <p:handoutMasterId r:id="rId11"/>
  </p:handoutMasterIdLst>
  <p:sldIdLst>
    <p:sldId id="302" r:id="rId2"/>
    <p:sldId id="303" r:id="rId3"/>
    <p:sldId id="304" r:id="rId4"/>
    <p:sldId id="305" r:id="rId5"/>
    <p:sldId id="306" r:id="rId6"/>
    <p:sldId id="307" r:id="rId7"/>
    <p:sldId id="308" r:id="rId8"/>
    <p:sldId id="309" r:id="rId9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Google Sans" panose="020B0600000101010101" charset="0"/>
      <p:regular r:id="rId14"/>
      <p:bold r:id="rId15"/>
      <p:italic r:id="rId16"/>
      <p:boldItalic r:id="rId17"/>
    </p:embeddedFont>
    <p:embeddedFont>
      <p:font typeface="Helvetica Neue" panose="020B0600000101010101" charset="0"/>
      <p:regular r:id="rId18"/>
      <p:bold r:id="rId19"/>
      <p:italic r:id="rId20"/>
      <p:boldItalic r:id="rId21"/>
    </p:embeddedFont>
    <p:embeddedFont>
      <p:font typeface="Roboto Mono Light" panose="00000009000000000000" pitchFamily="49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6336" autoAdjust="0"/>
  </p:normalViewPr>
  <p:slideViewPr>
    <p:cSldViewPr snapToGrid="0">
      <p:cViewPr varScale="1">
        <p:scale>
          <a:sx n="79" d="100"/>
          <a:sy n="79" d="100"/>
        </p:scale>
        <p:origin x="10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C6FD91C-05A2-8477-0E7E-FAECF819A6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B69346-904A-CA7D-118E-EC230F554B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3FF80-0466-4172-B18C-87EAFA5F636D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F9BE35-2E2F-9F21-274B-2FDDE09F66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67702-9A8B-EA3C-EFFA-30869F6350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60433-5C22-4D3C-A7C2-310230C39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394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8dee1d198_1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8dee1d198_1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3998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491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375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5237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141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78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514d536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514d536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819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5645dc21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5645dc21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500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Blue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30400" y="1581600"/>
            <a:ext cx="6063000" cy="22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3">
            <a:alphaModFix/>
          </a:blip>
          <a:srcRect l="-985" r="-1621"/>
          <a:stretch/>
        </p:blipFill>
        <p:spPr>
          <a:xfrm>
            <a:off x="431700" y="950075"/>
            <a:ext cx="3203425" cy="2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subTitle" idx="1"/>
          </p:nvPr>
        </p:nvSpPr>
        <p:spPr>
          <a:xfrm>
            <a:off x="830500" y="1079000"/>
            <a:ext cx="31785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Google Sans"/>
              <a:buNone/>
              <a:defRPr sz="115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  <a:defRPr sz="115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One Column">
  <p:cSld name="ONE_COLUM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761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2">
            <a:alphaModFix/>
          </a:blip>
          <a:srcRect l="-1606" t="-14022" r="-9172" b="-14035"/>
          <a:stretch/>
        </p:blipFill>
        <p:spPr>
          <a:xfrm>
            <a:off x="357200" y="4625525"/>
            <a:ext cx="2590776" cy="2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Page List">
  <p:cSld name="SECTION_TITLE_AND_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706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761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2">
            <a:alphaModFix/>
          </a:blip>
          <a:srcRect l="-1606" t="-14022" r="-9172" b="-14035"/>
          <a:stretch/>
        </p:blipFill>
        <p:spPr>
          <a:xfrm>
            <a:off x="357200" y="4625525"/>
            <a:ext cx="2590776" cy="2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2">
            <a:alphaModFix/>
          </a:blip>
          <a:srcRect l="-1606" t="-14022" r="-9172" b="-14035"/>
          <a:stretch/>
        </p:blipFill>
        <p:spPr>
          <a:xfrm>
            <a:off x="357200" y="4625525"/>
            <a:ext cx="2590776" cy="2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 Light"/>
              <a:buChar char="●"/>
              <a:defRPr sz="1800">
                <a:solidFill>
                  <a:schemeClr val="dk2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62" r:id="rId2"/>
    <p:sldLayoutId id="2147483663" r:id="rId3"/>
    <p:sldLayoutId id="214748366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430400" y="1581600"/>
            <a:ext cx="6063000" cy="22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ea"/>
                <a:ea typeface="+mj-ea"/>
              </a:rPr>
              <a:t>K-means </a:t>
            </a:r>
            <a:r>
              <a:rPr lang="ko-KR" altLang="en-US" dirty="0">
                <a:latin typeface="+mj-ea"/>
                <a:ea typeface="+mj-ea"/>
              </a:rPr>
              <a:t>알고리즘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en-US" altLang="ko-KR" dirty="0">
                <a:latin typeface="+mj-ea"/>
                <a:ea typeface="+mj-ea"/>
              </a:rPr>
              <a:t>K </a:t>
            </a:r>
            <a:r>
              <a:rPr lang="ko-KR" altLang="en-US" dirty="0">
                <a:latin typeface="+mj-ea"/>
                <a:ea typeface="+mj-ea"/>
              </a:rPr>
              <a:t>값 알아내기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en-US" altLang="ko-KR" sz="2000" dirty="0">
                <a:latin typeface="+mj-ea"/>
                <a:ea typeface="+mj-ea"/>
              </a:rPr>
              <a:t>20204062 </a:t>
            </a:r>
            <a:r>
              <a:rPr lang="ko-KR" altLang="en-US" sz="2000" dirty="0">
                <a:latin typeface="+mj-ea"/>
                <a:ea typeface="+mj-ea"/>
              </a:rPr>
              <a:t>이인규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84" name="Google Shape;184;p29"/>
          <p:cNvSpPr txBox="1">
            <a:spLocks noGrp="1"/>
          </p:cNvSpPr>
          <p:nvPr>
            <p:ph type="subTitle" idx="1"/>
          </p:nvPr>
        </p:nvSpPr>
        <p:spPr>
          <a:xfrm>
            <a:off x="830500" y="1079000"/>
            <a:ext cx="31785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dirty="0" err="1"/>
              <a:t>SoonChunHyang</a:t>
            </a:r>
            <a:r>
              <a:rPr lang="en-US" altLang="ko-KR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401309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22398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소스 코드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종속성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4817654" y="1311300"/>
            <a:ext cx="4014646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- </a:t>
            </a:r>
            <a:r>
              <a:rPr lang="en-US" dirty="0" err="1"/>
              <a:t>Kmeans</a:t>
            </a:r>
            <a:r>
              <a:rPr lang="ko-KR" altLang="en-US" dirty="0"/>
              <a:t>를 위한 </a:t>
            </a:r>
            <a:r>
              <a:rPr lang="en-US" altLang="ko-KR" dirty="0" err="1"/>
              <a:t>sklearn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altLang="ko-KR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- </a:t>
            </a:r>
            <a:r>
              <a:rPr lang="en-US" dirty="0" err="1"/>
              <a:t>make_blobs</a:t>
            </a:r>
            <a:r>
              <a:rPr lang="ko-KR" altLang="en-US" dirty="0"/>
              <a:t>는 군집 학습을 위한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테스트 데이터를 제공합니다</a:t>
            </a:r>
            <a:r>
              <a:rPr lang="en-US" altLang="ko-KR" dirty="0"/>
              <a:t>.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- </a:t>
            </a:r>
            <a:r>
              <a:rPr lang="ko-KR" altLang="en-US" dirty="0"/>
              <a:t>그래프 출력을 위한 </a:t>
            </a:r>
            <a:r>
              <a:rPr lang="en-US" altLang="ko-KR" dirty="0"/>
              <a:t>matplotlib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- </a:t>
            </a:r>
            <a:r>
              <a:rPr lang="ko-KR" altLang="en-US" dirty="0" err="1"/>
              <a:t>파이썬의</a:t>
            </a:r>
            <a:r>
              <a:rPr lang="ko-KR" altLang="en-US" dirty="0"/>
              <a:t> 제한사항 무시 </a:t>
            </a:r>
            <a:r>
              <a:rPr lang="en-US" altLang="ko-KR" dirty="0"/>
              <a:t>warning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DEDC7B-41E7-DDB2-9942-5A20FC9FD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11300"/>
            <a:ext cx="4505954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4613868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소스 코드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학습 데이터 생성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311700" y="2611883"/>
            <a:ext cx="8520600" cy="18788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altLang="en-US" dirty="0"/>
              <a:t>학습데이터는 </a:t>
            </a:r>
            <a:r>
              <a:rPr lang="en-US" altLang="ko-KR" dirty="0"/>
              <a:t>500</a:t>
            </a:r>
            <a:r>
              <a:rPr lang="ko-KR" altLang="en-US" dirty="0"/>
              <a:t>개의 </a:t>
            </a:r>
            <a:r>
              <a:rPr lang="en-US" altLang="ko-KR" dirty="0"/>
              <a:t>2</a:t>
            </a:r>
            <a:r>
              <a:rPr lang="ko-KR" altLang="en-US" dirty="0"/>
              <a:t>개의 데이터로 되어있습니다</a:t>
            </a:r>
            <a:r>
              <a:rPr lang="en-US" altLang="ko-KR" dirty="0"/>
              <a:t>.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C4244A-8681-81CA-2AFB-F3102452D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32854"/>
            <a:ext cx="6163535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2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5503884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소스 코드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학습 데이터 </a:t>
            </a:r>
            <a:r>
              <a:rPr lang="ko-KR" altLang="en-US" dirty="0" err="1">
                <a:latin typeface="+mj-ea"/>
                <a:ea typeface="+mj-ea"/>
              </a:rPr>
              <a:t>산점도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4206240" y="1463040"/>
            <a:ext cx="4626060" cy="30276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altLang="en-US" dirty="0"/>
              <a:t>데이터를 출력해보면</a:t>
            </a:r>
            <a:r>
              <a:rPr lang="en-US" altLang="ko-KR" dirty="0"/>
              <a:t>, </a:t>
            </a:r>
            <a:r>
              <a:rPr lang="ko-KR" altLang="en-US" dirty="0"/>
              <a:t>눈으로 확인했을 때</a:t>
            </a:r>
            <a:r>
              <a:rPr lang="en-US" altLang="ko-KR" dirty="0"/>
              <a:t>, 4</a:t>
            </a:r>
            <a:r>
              <a:rPr lang="ko-KR" altLang="en-US" dirty="0"/>
              <a:t>개의 </a:t>
            </a:r>
            <a:r>
              <a:rPr lang="en-US" altLang="ko-KR" dirty="0"/>
              <a:t>cluster</a:t>
            </a:r>
            <a:r>
              <a:rPr lang="ko-KR" altLang="en-US" dirty="0"/>
              <a:t>로 구분할 수 있는 것으로 알 수 있습니다</a:t>
            </a:r>
            <a:r>
              <a:rPr lang="en-US" altLang="ko-KR" dirty="0"/>
              <a:t>.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6D3508-CC5F-4E48-B742-AFEC6EAF5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463040"/>
            <a:ext cx="3662653" cy="3458107"/>
          </a:xfrm>
          <a:prstGeom prst="rect">
            <a:avLst/>
          </a:prstGeom>
        </p:spPr>
      </p:pic>
      <p:sp>
        <p:nvSpPr>
          <p:cNvPr id="5" name="Google Shape;350;p49">
            <a:extLst>
              <a:ext uri="{FF2B5EF4-FFF2-40B4-BE49-F238E27FC236}">
                <a16:creationId xmlns:a16="http://schemas.microsoft.com/office/drawing/2014/main" id="{53CC2A4C-09D0-C885-426F-B0A65442FB1E}"/>
              </a:ext>
            </a:extLst>
          </p:cNvPr>
          <p:cNvSpPr/>
          <p:nvPr/>
        </p:nvSpPr>
        <p:spPr>
          <a:xfrm>
            <a:off x="700878" y="2228700"/>
            <a:ext cx="1627794" cy="101437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Google Shape;350;p49">
            <a:extLst>
              <a:ext uri="{FF2B5EF4-FFF2-40B4-BE49-F238E27FC236}">
                <a16:creationId xmlns:a16="http://schemas.microsoft.com/office/drawing/2014/main" id="{E8D2A922-C3F2-05E6-AD14-14F77CDA1A85}"/>
              </a:ext>
            </a:extLst>
          </p:cNvPr>
          <p:cNvSpPr/>
          <p:nvPr/>
        </p:nvSpPr>
        <p:spPr>
          <a:xfrm>
            <a:off x="1667175" y="2887626"/>
            <a:ext cx="1627794" cy="101437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Google Shape;350;p49">
            <a:extLst>
              <a:ext uri="{FF2B5EF4-FFF2-40B4-BE49-F238E27FC236}">
                <a16:creationId xmlns:a16="http://schemas.microsoft.com/office/drawing/2014/main" id="{F7C013C0-AC67-0D37-4C48-8EDA65CCEEBC}"/>
              </a:ext>
            </a:extLst>
          </p:cNvPr>
          <p:cNvSpPr/>
          <p:nvPr/>
        </p:nvSpPr>
        <p:spPr>
          <a:xfrm>
            <a:off x="573426" y="3248508"/>
            <a:ext cx="1627794" cy="101437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Google Shape;350;p49">
            <a:extLst>
              <a:ext uri="{FF2B5EF4-FFF2-40B4-BE49-F238E27FC236}">
                <a16:creationId xmlns:a16="http://schemas.microsoft.com/office/drawing/2014/main" id="{B24BF746-16AF-C482-2A71-EDA6D8C81752}"/>
              </a:ext>
            </a:extLst>
          </p:cNvPr>
          <p:cNvSpPr/>
          <p:nvPr/>
        </p:nvSpPr>
        <p:spPr>
          <a:xfrm>
            <a:off x="2079537" y="3646530"/>
            <a:ext cx="1627794" cy="101437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5915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5503884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소스 코드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학습 결과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4206240" y="1463040"/>
            <a:ext cx="4626060" cy="30276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altLang="en-US" dirty="0"/>
              <a:t>학습 결과 </a:t>
            </a: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cluster </a:t>
            </a:r>
            <a:r>
              <a:rPr lang="ko-KR" altLang="en-US" dirty="0"/>
              <a:t>로 구분하였습니다</a:t>
            </a:r>
            <a:r>
              <a:rPr lang="en-US" altLang="ko-KR" dirty="0"/>
              <a:t>.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CF66A6-382E-11E8-E199-AFB7748CF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74" y="1463040"/>
            <a:ext cx="3102491" cy="368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3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5503884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소스 코드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데이터 팔꿈치 방법 적용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4206240" y="1463040"/>
            <a:ext cx="4626060" cy="30276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altLang="en-US" dirty="0"/>
              <a:t>팔꿈치 방법을 적용하기 위해 </a:t>
            </a:r>
            <a:r>
              <a:rPr lang="en-US" altLang="ko-KR" dirty="0" err="1"/>
              <a:t>Kmeans</a:t>
            </a:r>
            <a:r>
              <a:rPr lang="ko-KR" altLang="en-US" dirty="0"/>
              <a:t>의 인스턴스의 </a:t>
            </a:r>
            <a:r>
              <a:rPr lang="en-US" altLang="ko-KR" dirty="0"/>
              <a:t>inertia </a:t>
            </a:r>
            <a:r>
              <a:rPr lang="ko-KR" altLang="en-US" dirty="0"/>
              <a:t>값으로 그래프를 출력합니다</a:t>
            </a:r>
            <a:r>
              <a:rPr lang="en-US" altLang="ko-KR" dirty="0"/>
              <a:t>.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5819F9-10E5-9C00-DFF5-153B85D9E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11300"/>
            <a:ext cx="2964396" cy="369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3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5503884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소스 코드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데이터 팔꿈치 방법 적용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5157216" y="1572768"/>
            <a:ext cx="3675084" cy="29179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altLang="en-US" dirty="0"/>
              <a:t>팔꿈치 방법은 </a:t>
            </a:r>
            <a:r>
              <a:rPr lang="en-US" altLang="ko-KR" dirty="0"/>
              <a:t>inertia </a:t>
            </a:r>
            <a:r>
              <a:rPr lang="ko-KR" altLang="en-US" dirty="0"/>
              <a:t>값이 팔꿈치 모양처럼 갑자기 바뀌는 곳이 적절한 </a:t>
            </a:r>
            <a:r>
              <a:rPr lang="en-US" altLang="ko-KR" dirty="0"/>
              <a:t>K </a:t>
            </a:r>
            <a:r>
              <a:rPr lang="ko-KR" altLang="en-US" dirty="0"/>
              <a:t>값이라는 것이다</a:t>
            </a:r>
            <a:r>
              <a:rPr lang="en-US" altLang="ko-KR" dirty="0"/>
              <a:t>.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altLang="ko-KR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altLang="en-US" dirty="0"/>
              <a:t>값을 확인해본 결과 </a:t>
            </a:r>
            <a:r>
              <a:rPr lang="en-US" altLang="ko-KR" dirty="0"/>
              <a:t>3.75</a:t>
            </a:r>
            <a:r>
              <a:rPr lang="ko-KR" altLang="en-US" dirty="0"/>
              <a:t>가 적절한 </a:t>
            </a:r>
            <a:r>
              <a:rPr lang="en-US" altLang="ko-KR" dirty="0"/>
              <a:t>K </a:t>
            </a:r>
            <a:r>
              <a:rPr lang="ko-KR" altLang="en-US" dirty="0"/>
              <a:t>값인 것을 알 수 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91B389-0DBA-F7BE-43E2-320AB5235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11300"/>
            <a:ext cx="4845516" cy="3801223"/>
          </a:xfrm>
          <a:prstGeom prst="rect">
            <a:avLst/>
          </a:prstGeom>
        </p:spPr>
      </p:pic>
      <p:cxnSp>
        <p:nvCxnSpPr>
          <p:cNvPr id="5" name="Google Shape;517;p54">
            <a:extLst>
              <a:ext uri="{FF2B5EF4-FFF2-40B4-BE49-F238E27FC236}">
                <a16:creationId xmlns:a16="http://schemas.microsoft.com/office/drawing/2014/main" id="{78A16B63-8A8C-DF05-C539-47CD0377EBB0}"/>
              </a:ext>
            </a:extLst>
          </p:cNvPr>
          <p:cNvCxnSpPr>
            <a:cxnSpLocks/>
          </p:cNvCxnSpPr>
          <p:nvPr/>
        </p:nvCxnSpPr>
        <p:spPr>
          <a:xfrm flipV="1">
            <a:off x="1731264" y="1572768"/>
            <a:ext cx="0" cy="3068672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25272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/>
          <p:nvPr/>
        </p:nvSpPr>
        <p:spPr>
          <a:xfrm>
            <a:off x="1198125" y="2040750"/>
            <a:ext cx="6747900" cy="8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 dirty="0">
                <a:solidFill>
                  <a:srgbClr val="D93025"/>
                </a:solidFill>
                <a:latin typeface="Google Sans"/>
                <a:ea typeface="Google Sans"/>
                <a:cs typeface="Google Sans"/>
                <a:sym typeface="Google Sans"/>
              </a:rPr>
              <a:t>Thank you</a:t>
            </a:r>
            <a:endParaRPr sz="5700" dirty="0">
              <a:solidFill>
                <a:srgbClr val="D93025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897362829"/>
      </p:ext>
    </p:extLst>
  </p:cSld>
  <p:clrMapOvr>
    <a:masterClrMapping/>
  </p:clrMapOvr>
</p:sld>
</file>

<file path=ppt/theme/theme1.xml><?xml version="1.0" encoding="utf-8"?>
<a:theme xmlns:a="http://schemas.openxmlformats.org/drawingml/2006/main" name="DevFest 202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EA4335"/>
      </a:accent2>
      <a:accent3>
        <a:srgbClr val="FBBC04"/>
      </a:accent3>
      <a:accent4>
        <a:srgbClr val="34A853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154</Words>
  <Application>Microsoft Office PowerPoint</Application>
  <PresentationFormat>화면 슬라이드 쇼(16:9)</PresentationFormat>
  <Paragraphs>23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Arial</vt:lpstr>
      <vt:lpstr>Google Sans</vt:lpstr>
      <vt:lpstr>Roboto Mono Light</vt:lpstr>
      <vt:lpstr>Helvetica Neue</vt:lpstr>
      <vt:lpstr>맑은 고딕</vt:lpstr>
      <vt:lpstr>DevFest 2021</vt:lpstr>
      <vt:lpstr>K-means 알고리즘 K 값 알아내기 20204062 이인규</vt:lpstr>
      <vt:lpstr>소스 코드 – 종속성</vt:lpstr>
      <vt:lpstr>소스 코드 – 학습 데이터 생성</vt:lpstr>
      <vt:lpstr>소스 코드 – 학습 데이터 산점도</vt:lpstr>
      <vt:lpstr>소스 코드 – 학습 결과</vt:lpstr>
      <vt:lpstr>소스 코드 – 데이터 팔꿈치 방법 적용</vt:lpstr>
      <vt:lpstr>소스 코드 – 데이터 팔꿈치 방법 적용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 Gyu Lee</dc:creator>
  <cp:lastModifiedBy>인규 이</cp:lastModifiedBy>
  <cp:revision>60</cp:revision>
  <dcterms:modified xsi:type="dcterms:W3CDTF">2023-11-12T09:36:28Z</dcterms:modified>
</cp:coreProperties>
</file>