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303" r:id="rId2"/>
    <p:sldId id="304" r:id="rId3"/>
    <p:sldId id="306" r:id="rId4"/>
    <p:sldId id="307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309" r:id="rId13"/>
    <p:sldId id="305" r:id="rId14"/>
    <p:sldId id="317" r:id="rId15"/>
    <p:sldId id="318" r:id="rId16"/>
    <p:sldId id="316" r:id="rId17"/>
    <p:sldId id="302" r:id="rId18"/>
  </p:sldIdLst>
  <p:sldSz cx="9144000" cy="5143500" type="screen16x9"/>
  <p:notesSz cx="6858000" cy="9144000"/>
  <p:embeddedFontLst>
    <p:embeddedFont>
      <p:font typeface="Google Sans" panose="020B0600000101010101" charset="0"/>
      <p:regular r:id="rId21"/>
      <p:bold r:id="rId22"/>
      <p:italic r:id="rId23"/>
      <p:boldItalic r:id="rId24"/>
    </p:embeddedFont>
    <p:embeddedFont>
      <p:font typeface="Roboto Mono Light" panose="00000009000000000000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353" autoAdjust="0"/>
  </p:normalViewPr>
  <p:slideViewPr>
    <p:cSldViewPr snapToGrid="0">
      <p:cViewPr varScale="1">
        <p:scale>
          <a:sx n="150" d="100"/>
          <a:sy n="150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8dee1d198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8dee1d198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8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50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2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780008929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780008929_0_13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할인율</a:t>
            </a:r>
            <a:r>
              <a:rPr lang="en-US" altLang="ko-KR" dirty="0"/>
              <a:t>, </a:t>
            </a:r>
            <a:r>
              <a:rPr lang="ko-KR" altLang="en-US" dirty="0"/>
              <a:t>입실론 </a:t>
            </a:r>
            <a:r>
              <a:rPr lang="ko-KR" altLang="en-US" dirty="0" err="1"/>
              <a:t>감가율</a:t>
            </a:r>
            <a:r>
              <a:rPr lang="en-US" altLang="ko-KR" dirty="0"/>
              <a:t>, </a:t>
            </a:r>
            <a:r>
              <a:rPr lang="ko-KR" altLang="en-US" dirty="0"/>
              <a:t>노드 수</a:t>
            </a:r>
            <a:r>
              <a:rPr lang="en-US" altLang="ko-KR" dirty="0"/>
              <a:t>, </a:t>
            </a:r>
            <a:r>
              <a:rPr lang="ko-KR" altLang="en-US" dirty="0"/>
              <a:t>계층 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실행 시간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207347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5645dc2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5645dc2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8dee1d198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8dee1d198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95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81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1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5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2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8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3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94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1A853"/>
              </a:buClr>
              <a:buSzPts val="1150"/>
              <a:buFont typeface="Google Sans"/>
              <a:buNone/>
              <a:defRPr sz="1150">
                <a:solidFill>
                  <a:srgbClr val="31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Yellow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9900"/>
              </a:buClr>
              <a:buSzPts val="1150"/>
              <a:buFont typeface="Google Sans"/>
              <a:buNone/>
              <a:defRPr sz="1150">
                <a:solidFill>
                  <a:srgbClr val="F299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63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09135" y="1574511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그리드 월드 </a:t>
            </a:r>
            <a:r>
              <a:rPr lang="ko-KR" altLang="en-US" dirty="0" err="1">
                <a:latin typeface="+mj-ea"/>
                <a:ea typeface="+mj-ea"/>
              </a:rPr>
              <a:t>딥살사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20204062 </a:t>
            </a:r>
            <a:r>
              <a:rPr lang="ko-KR" altLang="en-US" sz="2400" dirty="0">
                <a:latin typeface="+mj-ea"/>
                <a:ea typeface="+mj-ea"/>
              </a:rPr>
              <a:t>이인규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64875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en-US" altLang="ko-KR" b="1" dirty="0" err="1">
                <a:latin typeface="+mj-ea"/>
                <a:ea typeface="+mj-ea"/>
              </a:rPr>
              <a:t>DeepSarsa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– </a:t>
            </a:r>
            <a:r>
              <a:rPr lang="en-US" altLang="ko-KR" dirty="0">
                <a:latin typeface="+mj-ea"/>
                <a:ea typeface="+mj-ea"/>
              </a:rPr>
              <a:t>train</a:t>
            </a:r>
            <a:r>
              <a:rPr lang="ko-KR" altLang="en-US" dirty="0">
                <a:latin typeface="+mj-ea"/>
                <a:ea typeface="+mj-ea"/>
              </a:rPr>
              <a:t> 함수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EB20CF-8E73-D826-60C9-53A62BBA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1"/>
            <a:ext cx="4616991" cy="3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en-US" altLang="ko-KR" b="1" dirty="0" err="1">
                <a:latin typeface="+mj-ea"/>
                <a:ea typeface="+mj-ea"/>
              </a:rPr>
              <a:t>ToList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함수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DE4C4-C69D-EA5D-9F38-92B2E50D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2886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ko-KR" altLang="en-US" b="1" dirty="0">
                <a:latin typeface="+mj-ea"/>
                <a:ea typeface="+mj-ea"/>
              </a:rPr>
              <a:t>실행 코드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305;p48">
            <a:extLst>
              <a:ext uri="{FF2B5EF4-FFF2-40B4-BE49-F238E27FC236}">
                <a16:creationId xmlns:a16="http://schemas.microsoft.com/office/drawing/2014/main" id="{52AAFD89-C5E2-9E8A-4071-B2B5CC71A382}"/>
              </a:ext>
            </a:extLst>
          </p:cNvPr>
          <p:cNvSpPr/>
          <p:nvPr/>
        </p:nvSpPr>
        <p:spPr>
          <a:xfrm>
            <a:off x="311699" y="4137894"/>
            <a:ext cx="4920701" cy="30075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/>
              <a:t>학습을 실행하고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</a:t>
            </a:r>
            <a:r>
              <a:rPr lang="en-US" altLang="ko-KR" sz="1200" dirty="0" err="1"/>
              <a:t>reward_track</a:t>
            </a:r>
            <a:r>
              <a:rPr lang="ko-KR" altLang="en-US" sz="1200" dirty="0"/>
              <a:t>에 저장해  그래프로 출력합니다</a:t>
            </a:r>
            <a:r>
              <a:rPr lang="en-US" altLang="ko-KR" sz="1200" dirty="0"/>
              <a:t>.</a:t>
            </a:r>
            <a:endParaRPr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DC8253-C902-7113-2E7C-87FB4694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120489" cy="2785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EADDC3-C030-CCED-AD84-F12E6B2C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89" y="1311300"/>
            <a:ext cx="3531970" cy="27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/>
              <a:t>Performance Comparison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5848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실행 결과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5" name="그림 4" descr="스크린샷, 라인, 사각형, 그래프이(가) 표시된 사진&#10;&#10;자동 생성된 설명">
            <a:extLst>
              <a:ext uri="{FF2B5EF4-FFF2-40B4-BE49-F238E27FC236}">
                <a16:creationId xmlns:a16="http://schemas.microsoft.com/office/drawing/2014/main" id="{4C4A7649-4902-9A8B-9751-D4CE1A00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38" y="1592735"/>
            <a:ext cx="2400635" cy="2686425"/>
          </a:xfrm>
          <a:prstGeom prst="rect">
            <a:avLst/>
          </a:prstGeom>
        </p:spPr>
      </p:pic>
      <p:pic>
        <p:nvPicPr>
          <p:cNvPr id="8" name="그림 7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F69BE639-3EA7-F245-F38B-8474354AD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592735"/>
            <a:ext cx="5967638" cy="3492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1A762A-93AB-5EA9-4167-5225520BB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311300"/>
            <a:ext cx="8654131" cy="281435"/>
          </a:xfrm>
          <a:prstGeom prst="rect">
            <a:avLst/>
          </a:prstGeom>
        </p:spPr>
      </p:pic>
      <p:sp>
        <p:nvSpPr>
          <p:cNvPr id="12" name="Google Shape;305;p48">
            <a:extLst>
              <a:ext uri="{FF2B5EF4-FFF2-40B4-BE49-F238E27FC236}">
                <a16:creationId xmlns:a16="http://schemas.microsoft.com/office/drawing/2014/main" id="{110ADBE6-ADD7-1262-B0C6-15F9779074D2}"/>
              </a:ext>
            </a:extLst>
          </p:cNvPr>
          <p:cNvSpPr/>
          <p:nvPr/>
        </p:nvSpPr>
        <p:spPr>
          <a:xfrm>
            <a:off x="8576936" y="1454149"/>
            <a:ext cx="388895" cy="13858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1200" dirty="0"/>
          </a:p>
        </p:txBody>
      </p:sp>
      <p:sp>
        <p:nvSpPr>
          <p:cNvPr id="13" name="Google Shape;305;p48">
            <a:extLst>
              <a:ext uri="{FF2B5EF4-FFF2-40B4-BE49-F238E27FC236}">
                <a16:creationId xmlns:a16="http://schemas.microsoft.com/office/drawing/2014/main" id="{F640DFE6-FD28-2FE9-579F-74C3DEADA7B4}"/>
              </a:ext>
            </a:extLst>
          </p:cNvPr>
          <p:cNvSpPr/>
          <p:nvPr/>
        </p:nvSpPr>
        <p:spPr>
          <a:xfrm>
            <a:off x="6774767" y="482316"/>
            <a:ext cx="1802169" cy="30075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/>
              <a:t>학습 시간도 출력됩니다</a:t>
            </a:r>
            <a:r>
              <a:rPr lang="en-US" altLang="ko-KR" sz="1200" dirty="0"/>
              <a:t>.</a:t>
            </a:r>
            <a:endParaRPr sz="1200" dirty="0"/>
          </a:p>
        </p:txBody>
      </p:sp>
      <p:cxnSp>
        <p:nvCxnSpPr>
          <p:cNvPr id="3" name="Google Shape;325;p48">
            <a:extLst>
              <a:ext uri="{FF2B5EF4-FFF2-40B4-BE49-F238E27FC236}">
                <a16:creationId xmlns:a16="http://schemas.microsoft.com/office/drawing/2014/main" id="{60FDA016-B495-08FC-3D6F-C39D045FDBD0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675852" y="783072"/>
            <a:ext cx="1095532" cy="671077"/>
          </a:xfrm>
          <a:prstGeom prst="straightConnector1">
            <a:avLst/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109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성능 비교 코드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305;p48">
            <a:extLst>
              <a:ext uri="{FF2B5EF4-FFF2-40B4-BE49-F238E27FC236}">
                <a16:creationId xmlns:a16="http://schemas.microsoft.com/office/drawing/2014/main" id="{52AAFD89-C5E2-9E8A-4071-B2B5CC71A382}"/>
              </a:ext>
            </a:extLst>
          </p:cNvPr>
          <p:cNvSpPr/>
          <p:nvPr/>
        </p:nvSpPr>
        <p:spPr>
          <a:xfrm>
            <a:off x="5189814" y="3502050"/>
            <a:ext cx="3638738" cy="2762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en-US" sz="1200" dirty="0"/>
              <a:t>For </a:t>
            </a:r>
            <a:r>
              <a:rPr lang="ko-KR" altLang="en-US" sz="1200" dirty="0"/>
              <a:t>문을 통해 </a:t>
            </a:r>
            <a:r>
              <a:rPr lang="en-US" altLang="ko-KR" sz="1200" dirty="0" err="1"/>
              <a:t>GridSearch</a:t>
            </a:r>
            <a:r>
              <a:rPr lang="en-US" altLang="ko-KR" sz="1200" dirty="0"/>
              <a:t> </a:t>
            </a:r>
            <a:r>
              <a:rPr lang="ko-KR" altLang="en-US" sz="1200" dirty="0"/>
              <a:t>알고리즘을 수행합니다</a:t>
            </a:r>
            <a:r>
              <a:rPr lang="en-US" altLang="ko-KR" sz="1200" dirty="0"/>
              <a:t>.</a:t>
            </a:r>
            <a:endParaRPr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D4CB1D-230C-742D-EC7A-24D883DD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8" y="1311300"/>
            <a:ext cx="4784012" cy="3648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108824-87C2-9DF5-B58F-B6DB4231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14" y="2406675"/>
            <a:ext cx="2952750" cy="1038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7F9047-A926-2666-D303-A957C3F3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280" y="1311300"/>
            <a:ext cx="2657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4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851250" y="660275"/>
            <a:ext cx="3804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oogle Sans"/>
              <a:buNone/>
            </a:pPr>
            <a:r>
              <a:rPr lang="ko-KR" altLang="en-US" sz="2300" b="1" dirty="0">
                <a:solidFill>
                  <a:schemeClr val="dk1"/>
                </a:solidFill>
                <a:latin typeface="+mj-ea"/>
                <a:ea typeface="+mj-ea"/>
                <a:cs typeface="Google Sans"/>
                <a:sym typeface="Google Sans"/>
              </a:rPr>
              <a:t>성능 비교 결과</a:t>
            </a:r>
            <a:endParaRPr sz="5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45B1372-3CA1-4521-63A3-071B201F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0664"/>
              </p:ext>
            </p:extLst>
          </p:nvPr>
        </p:nvGraphicFramePr>
        <p:xfrm>
          <a:off x="425302" y="1142262"/>
          <a:ext cx="80736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609">
                  <a:extLst>
                    <a:ext uri="{9D8B030D-6E8A-4147-A177-3AD203B41FA5}">
                      <a16:colId xmlns:a16="http://schemas.microsoft.com/office/drawing/2014/main" val="105491810"/>
                    </a:ext>
                  </a:extLst>
                </a:gridCol>
                <a:gridCol w="1345609">
                  <a:extLst>
                    <a:ext uri="{9D8B030D-6E8A-4147-A177-3AD203B41FA5}">
                      <a16:colId xmlns:a16="http://schemas.microsoft.com/office/drawing/2014/main" val="1496762774"/>
                    </a:ext>
                  </a:extLst>
                </a:gridCol>
                <a:gridCol w="1345609">
                  <a:extLst>
                    <a:ext uri="{9D8B030D-6E8A-4147-A177-3AD203B41FA5}">
                      <a16:colId xmlns:a16="http://schemas.microsoft.com/office/drawing/2014/main" val="3869010442"/>
                    </a:ext>
                  </a:extLst>
                </a:gridCol>
                <a:gridCol w="1345609">
                  <a:extLst>
                    <a:ext uri="{9D8B030D-6E8A-4147-A177-3AD203B41FA5}">
                      <a16:colId xmlns:a16="http://schemas.microsoft.com/office/drawing/2014/main" val="175639019"/>
                    </a:ext>
                  </a:extLst>
                </a:gridCol>
                <a:gridCol w="1345609">
                  <a:extLst>
                    <a:ext uri="{9D8B030D-6E8A-4147-A177-3AD203B41FA5}">
                      <a16:colId xmlns:a16="http://schemas.microsoft.com/office/drawing/2014/main" val="3677300240"/>
                    </a:ext>
                  </a:extLst>
                </a:gridCol>
                <a:gridCol w="1345609">
                  <a:extLst>
                    <a:ext uri="{9D8B030D-6E8A-4147-A177-3AD203B41FA5}">
                      <a16:colId xmlns:a16="http://schemas.microsoft.com/office/drawing/2014/main" val="1706286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은닉 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학습률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수행시간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보상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보상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50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1.09s/it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1.25s/it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90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1.16s/it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99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2.60s/it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08049"/>
                  </a:ext>
                </a:extLst>
              </a:tr>
            </a:tbl>
          </a:graphicData>
        </a:graphic>
      </p:graphicFrame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8DC210F3-3026-7FC5-DC09-AC8E7421A20E}"/>
              </a:ext>
            </a:extLst>
          </p:cNvPr>
          <p:cNvSpPr/>
          <p:nvPr/>
        </p:nvSpPr>
        <p:spPr>
          <a:xfrm>
            <a:off x="425302" y="3116648"/>
            <a:ext cx="5454798" cy="47110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/>
              <a:t>할인율은 최소 보상에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학습률을</a:t>
            </a:r>
            <a:r>
              <a:rPr lang="ko-KR" altLang="en-US" sz="1200" dirty="0"/>
              <a:t> 수행시간에 영향을 주는 것을 볼 수 있다</a:t>
            </a:r>
            <a:r>
              <a:rPr lang="en-US" altLang="ko-KR" sz="1200" dirty="0"/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/>
              <a:t>따라서 정확한 매개변수를 알아야 효과적으로 학습할 수 있을 것으로 예상된다</a:t>
            </a:r>
            <a:r>
              <a:rPr lang="en-US" altLang="ko-KR" sz="1200" dirty="0"/>
              <a:t>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1485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2563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Grid World</a:t>
            </a:r>
            <a:br>
              <a:rPr lang="en-US" altLang="ko-KR" dirty="0"/>
            </a:br>
            <a:r>
              <a:rPr lang="en-US" altLang="ko-KR" dirty="0"/>
              <a:t>Source Code</a:t>
            </a: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4790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ko-KR" altLang="en-US" b="1" dirty="0">
                <a:latin typeface="+mj-ea"/>
                <a:ea typeface="+mj-ea"/>
              </a:rPr>
              <a:t>라이브러리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305;p48">
            <a:extLst>
              <a:ext uri="{FF2B5EF4-FFF2-40B4-BE49-F238E27FC236}">
                <a16:creationId xmlns:a16="http://schemas.microsoft.com/office/drawing/2014/main" id="{52AAFD89-C5E2-9E8A-4071-B2B5CC71A382}"/>
              </a:ext>
            </a:extLst>
          </p:cNvPr>
          <p:cNvSpPr/>
          <p:nvPr/>
        </p:nvSpPr>
        <p:spPr>
          <a:xfrm>
            <a:off x="311700" y="3129523"/>
            <a:ext cx="6324600" cy="280427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en-US" sz="1200" dirty="0" err="1"/>
              <a:t>GridDS_environment</a:t>
            </a:r>
            <a:r>
              <a:rPr lang="en-US" sz="1200" dirty="0"/>
              <a:t> </a:t>
            </a:r>
            <a:r>
              <a:rPr lang="ko-KR" altLang="en-US" sz="1200" dirty="0"/>
              <a:t>파일에는 목표지점으로 장애물을 피해 이동하는 환경이 있습니다</a:t>
            </a:r>
            <a:r>
              <a:rPr lang="en-US" altLang="ko-KR" sz="1200" dirty="0"/>
              <a:t>.</a:t>
            </a:r>
            <a:endParaRPr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6F4BB-A2EB-AC25-AAF9-2235D2B0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6324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FCQ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dirty="0" err="1">
                <a:latin typeface="+mj-ea"/>
                <a:ea typeface="+mj-ea"/>
              </a:rPr>
              <a:t>init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함수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305;p48">
            <a:extLst>
              <a:ext uri="{FF2B5EF4-FFF2-40B4-BE49-F238E27FC236}">
                <a16:creationId xmlns:a16="http://schemas.microsoft.com/office/drawing/2014/main" id="{52AAFD89-C5E2-9E8A-4071-B2B5CC71A382}"/>
              </a:ext>
            </a:extLst>
          </p:cNvPr>
          <p:cNvSpPr/>
          <p:nvPr/>
        </p:nvSpPr>
        <p:spPr>
          <a:xfrm>
            <a:off x="5856266" y="1311299"/>
            <a:ext cx="3078184" cy="28890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/>
              <a:t>완전 연결 신경망으로 </a:t>
            </a:r>
            <a:r>
              <a:rPr lang="ko-KR" altLang="en-US" sz="1200" dirty="0" err="1"/>
              <a:t>보상값을</a:t>
            </a:r>
            <a:r>
              <a:rPr lang="ko-KR" altLang="en-US" sz="1200" dirty="0"/>
              <a:t> 예측합니다</a:t>
            </a:r>
            <a:r>
              <a:rPr lang="en-US" altLang="ko-KR" sz="1200" dirty="0"/>
              <a:t>.</a:t>
            </a:r>
            <a:endParaRPr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4D374-8B5F-4FAC-A52D-7272065B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11300"/>
            <a:ext cx="5465323" cy="32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FCQ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- _format </a:t>
            </a:r>
            <a:r>
              <a:rPr lang="ko-KR" altLang="en-US" b="1" dirty="0">
                <a:latin typeface="+mj-ea"/>
                <a:ea typeface="+mj-ea"/>
              </a:rPr>
              <a:t>함수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DA815-47A2-5139-9147-641386DD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7180701" cy="20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FCQ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– forward </a:t>
            </a:r>
            <a:r>
              <a:rPr lang="ko-KR" altLang="en-US" b="1" dirty="0">
                <a:latin typeface="+mj-ea"/>
                <a:ea typeface="+mj-ea"/>
              </a:rPr>
              <a:t>함수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68D4B-6CE9-0694-C1B3-5D5A4508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311300"/>
            <a:ext cx="5905224" cy="25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en-US" altLang="ko-KR" b="1" dirty="0" err="1">
                <a:latin typeface="+mj-ea"/>
                <a:ea typeface="+mj-ea"/>
              </a:rPr>
              <a:t>DeepSarsa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– </a:t>
            </a:r>
            <a:r>
              <a:rPr lang="en-US" altLang="ko-KR" dirty="0" err="1">
                <a:latin typeface="+mj-ea"/>
                <a:ea typeface="+mj-ea"/>
              </a:rPr>
              <a:t>init</a:t>
            </a:r>
            <a:r>
              <a:rPr lang="ko-KR" altLang="en-US" dirty="0">
                <a:latin typeface="+mj-ea"/>
                <a:ea typeface="+mj-ea"/>
              </a:rPr>
              <a:t> 함수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305;p48">
            <a:extLst>
              <a:ext uri="{FF2B5EF4-FFF2-40B4-BE49-F238E27FC236}">
                <a16:creationId xmlns:a16="http://schemas.microsoft.com/office/drawing/2014/main" id="{52AAFD89-C5E2-9E8A-4071-B2B5CC71A382}"/>
              </a:ext>
            </a:extLst>
          </p:cNvPr>
          <p:cNvSpPr/>
          <p:nvPr/>
        </p:nvSpPr>
        <p:spPr>
          <a:xfrm>
            <a:off x="311700" y="3384550"/>
            <a:ext cx="2825200" cy="31115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r>
              <a:rPr lang="ko-KR" altLang="en-US" sz="1200" dirty="0" err="1"/>
              <a:t>딥살사를</a:t>
            </a:r>
            <a:r>
              <a:rPr lang="ko-KR" altLang="en-US" sz="1200" dirty="0"/>
              <a:t> 통한 강화학습을 진행합니다</a:t>
            </a:r>
            <a:r>
              <a:rPr lang="en-US" altLang="ko-KR" sz="1200" dirty="0"/>
              <a:t>.</a:t>
            </a:r>
            <a:endParaRPr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8252C-6BB4-44DE-8A6C-26BC41E3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5380263" cy="19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5280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en-US" altLang="ko-KR" b="1" dirty="0" err="1">
                <a:latin typeface="+mj-ea"/>
                <a:ea typeface="+mj-ea"/>
              </a:rPr>
              <a:t>DeepSarsa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– </a:t>
            </a:r>
            <a:r>
              <a:rPr lang="en-US" altLang="ko-KR" b="1" dirty="0" err="1">
                <a:latin typeface="+mj-ea"/>
                <a:ea typeface="+mj-ea"/>
              </a:rPr>
              <a:t>select_action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8F90B-4C49-4C54-C284-5483A8FE6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1"/>
            <a:ext cx="6315928" cy="23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21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Source Code – </a:t>
            </a:r>
            <a:r>
              <a:rPr lang="en-US" altLang="ko-KR" b="1" dirty="0" err="1">
                <a:latin typeface="+mj-ea"/>
                <a:ea typeface="+mj-ea"/>
              </a:rPr>
              <a:t>DeepSarsa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en-US" altLang="ko-KR" b="1" dirty="0">
                <a:latin typeface="+mj-ea"/>
                <a:ea typeface="+mj-ea"/>
              </a:rPr>
              <a:t>– </a:t>
            </a:r>
            <a:r>
              <a:rPr lang="en-US" altLang="ko-KR" dirty="0" err="1">
                <a:latin typeface="+mj-ea"/>
                <a:ea typeface="+mj-ea"/>
              </a:rPr>
              <a:t>optimizer_model</a:t>
            </a:r>
            <a:endParaRPr b="1" dirty="0">
              <a:latin typeface="+mj-ea"/>
              <a:ea typeface="+mj-ea"/>
            </a:endParaRPr>
          </a:p>
        </p:txBody>
      </p:sp>
      <p:cxnSp>
        <p:nvCxnSpPr>
          <p:cNvPr id="3" name="Google Shape;325;p48">
            <a:extLst>
              <a:ext uri="{FF2B5EF4-FFF2-40B4-BE49-F238E27FC236}">
                <a16:creationId xmlns:a16="http://schemas.microsoft.com/office/drawing/2014/main" id="{60FDA016-B495-08FC-3D6F-C39D045FDBD0}"/>
              </a:ext>
            </a:extLst>
          </p:cNvPr>
          <p:cNvCxnSpPr/>
          <p:nvPr/>
        </p:nvCxnSpPr>
        <p:spPr>
          <a:xfrm>
            <a:off x="7709336" y="1921000"/>
            <a:ext cx="867600" cy="0"/>
          </a:xfrm>
          <a:prstGeom prst="straightConnector1">
            <a:avLst/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B893ADE-5982-F8E4-DCCD-181078C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8470793" cy="28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1549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234</Words>
  <Application>Microsoft Office PowerPoint</Application>
  <PresentationFormat>화면 슬라이드 쇼(16:9)</PresentationFormat>
  <Paragraphs>59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Google Sans</vt:lpstr>
      <vt:lpstr>맑은 고딕</vt:lpstr>
      <vt:lpstr>Roboto Mono Light</vt:lpstr>
      <vt:lpstr>Arial</vt:lpstr>
      <vt:lpstr>DevFest 2021</vt:lpstr>
      <vt:lpstr>그리드 월드 딥살사 20204062 이인규</vt:lpstr>
      <vt:lpstr>Grid World Source Code</vt:lpstr>
      <vt:lpstr>Source Code – 라이브러리</vt:lpstr>
      <vt:lpstr>Source Code – FCQ 클래스 – init 함수</vt:lpstr>
      <vt:lpstr>Source Code – FCQ 클래스 - _format 함수</vt:lpstr>
      <vt:lpstr>Source Code – FCQ 클래스 – forward 함수</vt:lpstr>
      <vt:lpstr>Source Code – DeepSarsa 클래스 – init 함수</vt:lpstr>
      <vt:lpstr>Source Code – DeepSarsa 클래스 – select_action</vt:lpstr>
      <vt:lpstr>Source Code – DeepSarsa 클래스 – optimizer_model</vt:lpstr>
      <vt:lpstr>Source Code – DeepSarsa 클래스 – train 함수</vt:lpstr>
      <vt:lpstr>Source Code – ToList 함수</vt:lpstr>
      <vt:lpstr>Source Code – 실행 코드</vt:lpstr>
      <vt:lpstr>Performance Comparison</vt:lpstr>
      <vt:lpstr>실행 결과</vt:lpstr>
      <vt:lpstr>성능 비교 코드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97</cp:revision>
  <dcterms:modified xsi:type="dcterms:W3CDTF">2023-11-12T07:35:48Z</dcterms:modified>
</cp:coreProperties>
</file>