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59" r:id="rId10"/>
    <p:sldId id="266" r:id="rId11"/>
    <p:sldId id="267" r:id="rId12"/>
    <p:sldId id="268" r:id="rId13"/>
    <p:sldId id="257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Cpython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21.07.01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867A8DC-D3AA-5A00-EB27-0B072120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코드 설명</a:t>
            </a:r>
            <a:endParaRPr lang="en-US" dirty="0"/>
          </a:p>
        </p:txBody>
      </p:sp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68FCA4E3-7872-3E27-20FC-857AE38D7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7" y="3131868"/>
            <a:ext cx="7991475" cy="2577249"/>
          </a:xfrm>
          <a:prstGeom prst="rect">
            <a:avLst/>
          </a:prstGeom>
          <a:noFill/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1763D46-D009-E3C6-CFA2-F9D6DC63870D}"/>
              </a:ext>
            </a:extLst>
          </p:cNvPr>
          <p:cNvGrpSpPr/>
          <p:nvPr/>
        </p:nvGrpSpPr>
        <p:grpSpPr>
          <a:xfrm>
            <a:off x="805297" y="1127261"/>
            <a:ext cx="4638675" cy="1797684"/>
            <a:chOff x="805297" y="1127261"/>
            <a:chExt cx="4638675" cy="179768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83E35-3F12-1C2F-58F2-EBC8A1A8A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297" y="1127261"/>
              <a:ext cx="4638675" cy="179768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E9B74C6-5FD6-BA9D-EE8B-7405B0FF9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297" y="1964982"/>
              <a:ext cx="4638675" cy="4191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5B05373-CB79-C30D-BC62-5CFACDCA1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297" y="1585333"/>
              <a:ext cx="3048000" cy="381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4AD8EB6-ED45-1E00-DA4D-60708E8A6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297" y="1127261"/>
              <a:ext cx="3819525" cy="4667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7DAA6C-C824-8BC6-AEC7-0CF36122B048}"/>
              </a:ext>
            </a:extLst>
          </p:cNvPr>
          <p:cNvSpPr txBox="1"/>
          <p:nvPr/>
        </p:nvSpPr>
        <p:spPr>
          <a:xfrm>
            <a:off x="755650" y="5801574"/>
            <a:ext cx="6092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lee_matrix_mul</a:t>
            </a:r>
            <a:r>
              <a:rPr lang="en-US" altLang="ko-KR" sz="2000" dirty="0"/>
              <a:t> </a:t>
            </a:r>
            <a:r>
              <a:rPr lang="ko-KR" altLang="en-US" sz="2000" dirty="0"/>
              <a:t>함수 매개변수 </a:t>
            </a:r>
            <a:r>
              <a:rPr lang="en-US" altLang="ko-KR" sz="2000" dirty="0"/>
              <a:t>(array1,</a:t>
            </a:r>
            <a:r>
              <a:rPr lang="ko-KR" altLang="en-US" sz="2000" dirty="0"/>
              <a:t> </a:t>
            </a:r>
            <a:r>
              <a:rPr lang="en-US" altLang="ko-KR" sz="2000" dirty="0"/>
              <a:t>array2,</a:t>
            </a:r>
            <a:r>
              <a:rPr lang="ko-KR" altLang="en-US" sz="2000" dirty="0"/>
              <a:t> </a:t>
            </a:r>
            <a:r>
              <a:rPr lang="en-US" altLang="ko-KR" sz="2000" dirty="0"/>
              <a:t>row,</a:t>
            </a:r>
            <a:r>
              <a:rPr lang="ko-KR" altLang="en-US" sz="2000" dirty="0"/>
              <a:t> </a:t>
            </a:r>
            <a:r>
              <a:rPr lang="en-US" altLang="ko-KR" sz="2000" dirty="0"/>
              <a:t>col)</a:t>
            </a:r>
          </a:p>
          <a:p>
            <a:r>
              <a:rPr lang="ko-KR" altLang="en-US" sz="2000" dirty="0"/>
              <a:t>반환되는 포인터의 데이터형은 </a:t>
            </a:r>
            <a:r>
              <a:rPr lang="en-US" altLang="ko-KR" sz="2000" dirty="0"/>
              <a:t>list.</a:t>
            </a:r>
          </a:p>
          <a:p>
            <a:r>
              <a:rPr lang="en-US" altLang="ko-KR" sz="2000" dirty="0"/>
              <a:t>list</a:t>
            </a:r>
            <a:r>
              <a:rPr lang="ko-KR" altLang="en-US" sz="2000" dirty="0"/>
              <a:t>의 끝은 어떻게 구분하는가</a:t>
            </a:r>
            <a:r>
              <a:rPr lang="en-US" altLang="ko-KR" sz="2000" dirty="0"/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5AD153-0EBB-8062-F457-EF0E1DBD50AD}"/>
              </a:ext>
            </a:extLst>
          </p:cNvPr>
          <p:cNvSpPr/>
          <p:nvPr/>
        </p:nvSpPr>
        <p:spPr>
          <a:xfrm>
            <a:off x="805297" y="4051019"/>
            <a:ext cx="4638674" cy="2420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C700-CBA2-377E-1405-FA516AE9BFF4}"/>
              </a:ext>
            </a:extLst>
          </p:cNvPr>
          <p:cNvSpPr txBox="1"/>
          <p:nvPr/>
        </p:nvSpPr>
        <p:spPr>
          <a:xfrm>
            <a:off x="5666363" y="4293096"/>
            <a:ext cx="2970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반환되는 포인터의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null</a:t>
            </a:r>
            <a:r>
              <a:rPr lang="ko-KR" altLang="en-US" dirty="0">
                <a:solidFill>
                  <a:schemeClr val="bg1"/>
                </a:solidFill>
              </a:rPr>
              <a:t>이 존재하지 않음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9435EE-16F3-401F-DE23-A63267993CB2}"/>
              </a:ext>
            </a:extLst>
          </p:cNvPr>
          <p:cNvCxnSpPr/>
          <p:nvPr/>
        </p:nvCxnSpPr>
        <p:spPr>
          <a:xfrm>
            <a:off x="5443971" y="4293096"/>
            <a:ext cx="280157" cy="1273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3821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A861E-68C7-4EA4-470C-34D91971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83F8E6-6241-1992-FC7A-2DB49A395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8144" y="2132856"/>
            <a:ext cx="2808312" cy="1860930"/>
          </a:xfrm>
        </p:spPr>
      </p:pic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C333C94-6705-DDEA-3034-199D89B018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585398"/>
              </p:ext>
            </p:extLst>
          </p:nvPr>
        </p:nvGraphicFramePr>
        <p:xfrm>
          <a:off x="805881" y="2278348"/>
          <a:ext cx="15841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8">
                  <a:extLst>
                    <a:ext uri="{9D8B030D-6E8A-4147-A177-3AD203B41FA5}">
                      <a16:colId xmlns:a16="http://schemas.microsoft.com/office/drawing/2014/main" val="1952078664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31432972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9669942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3x3 list1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9924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6BE54A-AC20-5E19-C4E0-D29A0FBD4B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255701"/>
              </p:ext>
            </p:extLst>
          </p:nvPr>
        </p:nvGraphicFramePr>
        <p:xfrm>
          <a:off x="2822104" y="2276872"/>
          <a:ext cx="15841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8">
                  <a:extLst>
                    <a:ext uri="{9D8B030D-6E8A-4147-A177-3AD203B41FA5}">
                      <a16:colId xmlns:a16="http://schemas.microsoft.com/office/drawing/2014/main" val="1952078664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31432972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9669942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3x3 list2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99249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5F2E7F-07F1-B844-66FE-20965CEAD574}"/>
              </a:ext>
            </a:extLst>
          </p:cNvPr>
          <p:cNvCxnSpPr/>
          <p:nvPr/>
        </p:nvCxnSpPr>
        <p:spPr>
          <a:xfrm>
            <a:off x="4572000" y="3018552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FD1DB18C-6862-C7FE-EDBD-B51FD102394E}"/>
              </a:ext>
            </a:extLst>
          </p:cNvPr>
          <p:cNvSpPr/>
          <p:nvPr/>
        </p:nvSpPr>
        <p:spPr>
          <a:xfrm>
            <a:off x="2436911" y="2883301"/>
            <a:ext cx="338336" cy="360040"/>
          </a:xfrm>
          <a:prstGeom prst="mathMultiply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26047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48B83-85D1-07F0-2E8D-FCD97532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개선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31DE0-6006-ECE2-3EEC-9F50E1DF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라이브러리처럼 배열을 출력하는 함수와 계산하는 함수를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와 파이썬 리스트와 내 라이브러리의</a:t>
            </a:r>
            <a:br>
              <a:rPr lang="en-US" altLang="ko-KR" dirty="0"/>
            </a:br>
            <a:r>
              <a:rPr lang="ko-KR" altLang="en-US" dirty="0"/>
              <a:t>속도 비교</a:t>
            </a:r>
          </a:p>
        </p:txBody>
      </p:sp>
    </p:spTree>
    <p:extLst>
      <p:ext uri="{BB962C8B-B14F-4D97-AF65-F5344CB8AC3E}">
        <p14:creationId xmlns:p14="http://schemas.microsoft.com/office/powerpoint/2010/main" val="377912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7A705-1830-381B-12C9-233B6453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02BA0-BC26-8634-24BD-C0CF1368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언어간 메모리 공유 방안</a:t>
            </a:r>
            <a:endParaRPr lang="en-US" altLang="ko-KR" dirty="0"/>
          </a:p>
          <a:p>
            <a:r>
              <a:rPr lang="en-US" altLang="ko-KR" dirty="0" err="1"/>
              <a:t>Cpp</a:t>
            </a:r>
            <a:r>
              <a:rPr lang="ko-KR" altLang="en-US" dirty="0"/>
              <a:t> 코드 설명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ko-KR" altLang="en-US" dirty="0"/>
              <a:t>코드 설명</a:t>
            </a:r>
            <a:endParaRPr lang="en-US" altLang="ko-KR" dirty="0"/>
          </a:p>
          <a:p>
            <a:r>
              <a:rPr lang="ko-KR" altLang="en-US" dirty="0"/>
              <a:t>다음 개선 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96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3E2E3-1EF3-8FE3-5E91-70D3D839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언어간 메모리 공유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19F0A-B891-5264-DE79-38535C5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메모리 덤프 문제를 해결하기 위한</a:t>
            </a:r>
            <a:br>
              <a:rPr lang="en-US" altLang="ko-KR" dirty="0"/>
            </a:br>
            <a:r>
              <a:rPr lang="ko-KR" altLang="en-US" dirty="0"/>
              <a:t> 방안으로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언어의</a:t>
            </a:r>
            <a:br>
              <a:rPr lang="en-US" altLang="ko-KR" dirty="0"/>
            </a:br>
            <a:r>
              <a:rPr lang="ko-KR" altLang="en-US" dirty="0"/>
              <a:t> 동적배열을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는 기본 설치 라이브러리에</a:t>
            </a:r>
            <a:br>
              <a:rPr lang="en-US" altLang="ko-KR" dirty="0"/>
            </a:br>
            <a:r>
              <a:rPr lang="ko-KR" altLang="en-US" dirty="0"/>
              <a:t>있음 </a:t>
            </a:r>
            <a:r>
              <a:rPr lang="en-US" altLang="ko-KR" dirty="0"/>
              <a:t>( from array import array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31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B4FC-CA1C-4503-E481-5FFD5AF4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list </a:t>
            </a:r>
            <a:r>
              <a:rPr lang="ko-KR" altLang="en-US" dirty="0"/>
              <a:t>와 </a:t>
            </a:r>
            <a:r>
              <a:rPr lang="en-US" altLang="ko-KR" dirty="0"/>
              <a:t>array </a:t>
            </a:r>
            <a:r>
              <a:rPr lang="ko-KR" altLang="en-US" dirty="0"/>
              <a:t>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63A10-6A57-9B03-50ED-524ED3B3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list</a:t>
            </a:r>
            <a:r>
              <a:rPr lang="ko-KR" altLang="en-US" dirty="0"/>
              <a:t>는 데이터 타입 혼합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array</a:t>
            </a:r>
            <a:r>
              <a:rPr lang="ko-KR" altLang="en-US" dirty="0"/>
              <a:t>는 데이터 타입 혼합 불가능하다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 startAt="2"/>
            </a:pPr>
            <a:r>
              <a:rPr lang="en-US" altLang="ko-KR" dirty="0"/>
              <a:t>array</a:t>
            </a:r>
            <a:r>
              <a:rPr lang="ko-KR" altLang="en-US" dirty="0"/>
              <a:t>는 </a:t>
            </a:r>
            <a:r>
              <a:rPr lang="en-US" altLang="ko-KR" dirty="0"/>
              <a:t>list</a:t>
            </a:r>
            <a:r>
              <a:rPr lang="ko-KR" altLang="en-US" dirty="0"/>
              <a:t>보다 적은 메모리를 사용한다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array</a:t>
            </a:r>
            <a:r>
              <a:rPr lang="ko-KR" altLang="en-US" dirty="0"/>
              <a:t>가 </a:t>
            </a:r>
            <a:r>
              <a:rPr lang="en-US" altLang="ko-KR" dirty="0"/>
              <a:t>list</a:t>
            </a:r>
            <a:r>
              <a:rPr lang="ko-KR" altLang="en-US" dirty="0"/>
              <a:t>보다 연속된 메모리 블록에</a:t>
            </a:r>
            <a:br>
              <a:rPr lang="en-US" altLang="ko-KR" dirty="0"/>
            </a:br>
            <a:r>
              <a:rPr lang="ko-KR" altLang="en-US" dirty="0"/>
              <a:t>    저장 되어 </a:t>
            </a:r>
            <a:r>
              <a:rPr lang="ko-KR" altLang="en-US" dirty="0" err="1"/>
              <a:t>엑세스</a:t>
            </a:r>
            <a:r>
              <a:rPr lang="ko-KR" altLang="en-US" dirty="0"/>
              <a:t> 및 조작이 빠르다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51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423BFFE-5C95-6C37-C317-F455F3BC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9" y="2227644"/>
            <a:ext cx="3267074" cy="4229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1603BF-7FBB-C3FD-C07D-5F210497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메모리 공유 과정 </a:t>
            </a:r>
            <a:r>
              <a:rPr lang="en-US" altLang="ko-KR" sz="3600" dirty="0"/>
              <a:t>1 – list</a:t>
            </a:r>
            <a:r>
              <a:rPr lang="ko-KR" altLang="en-US" sz="3600" dirty="0"/>
              <a:t> </a:t>
            </a:r>
            <a:r>
              <a:rPr lang="en-US" altLang="ko-KR" sz="3600" dirty="0"/>
              <a:t>to</a:t>
            </a:r>
            <a:r>
              <a:rPr lang="ko-KR" altLang="en-US" sz="3600" dirty="0"/>
              <a:t> </a:t>
            </a:r>
            <a:r>
              <a:rPr lang="en-US" altLang="ko-KR" sz="3600" dirty="0"/>
              <a:t>array</a:t>
            </a:r>
            <a:r>
              <a:rPr lang="ko-KR" altLang="en-US" sz="3600" dirty="0"/>
              <a:t> 변환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CD2640-14A0-518E-E64F-0A54E2D62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11942"/>
              </p:ext>
            </p:extLst>
          </p:nvPr>
        </p:nvGraphicFramePr>
        <p:xfrm>
          <a:off x="467471" y="1196752"/>
          <a:ext cx="15841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8">
                  <a:extLst>
                    <a:ext uri="{9D8B030D-6E8A-4147-A177-3AD203B41FA5}">
                      <a16:colId xmlns:a16="http://schemas.microsoft.com/office/drawing/2014/main" val="1952078664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31432972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9669942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3x3 list1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9924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368BED-9344-DC7B-8A45-346B6E737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706284"/>
              </p:ext>
            </p:extLst>
          </p:nvPr>
        </p:nvGraphicFramePr>
        <p:xfrm>
          <a:off x="2483694" y="1195276"/>
          <a:ext cx="15841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8">
                  <a:extLst>
                    <a:ext uri="{9D8B030D-6E8A-4147-A177-3AD203B41FA5}">
                      <a16:colId xmlns:a16="http://schemas.microsoft.com/office/drawing/2014/main" val="1952078664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31432972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9669942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3x3 list2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99249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E51BE5F-6A41-7CDB-1037-BD36974D7864}"/>
              </a:ext>
            </a:extLst>
          </p:cNvPr>
          <p:cNvSpPr/>
          <p:nvPr/>
        </p:nvSpPr>
        <p:spPr>
          <a:xfrm>
            <a:off x="1999062" y="3247718"/>
            <a:ext cx="484632" cy="97840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7A35657-FCC7-8D4B-45BA-5129DFA6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08752"/>
              </p:ext>
            </p:extLst>
          </p:nvPr>
        </p:nvGraphicFramePr>
        <p:xfrm>
          <a:off x="395537" y="4581128"/>
          <a:ext cx="4104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42">
                  <a:extLst>
                    <a:ext uri="{9D8B030D-6E8A-4147-A177-3AD203B41FA5}">
                      <a16:colId xmlns:a16="http://schemas.microsoft.com/office/drawing/2014/main" val="202784549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166017421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178808520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422001892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22522103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01293481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461366198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655338663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83000610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1x9 list1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471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430AAB-7889-2F33-439E-55E1960A8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11559"/>
              </p:ext>
            </p:extLst>
          </p:nvPr>
        </p:nvGraphicFramePr>
        <p:xfrm>
          <a:off x="395536" y="5651378"/>
          <a:ext cx="4104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42">
                  <a:extLst>
                    <a:ext uri="{9D8B030D-6E8A-4147-A177-3AD203B41FA5}">
                      <a16:colId xmlns:a16="http://schemas.microsoft.com/office/drawing/2014/main" val="202784549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166017421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178808520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422001892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22522103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01293481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461366198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655338663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83000610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1x9 list2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47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9D1C77-4A05-4258-2AE8-728B1EB3C8EF}"/>
              </a:ext>
            </a:extLst>
          </p:cNvPr>
          <p:cNvSpPr txBox="1"/>
          <p:nvPr/>
        </p:nvSpPr>
        <p:spPr>
          <a:xfrm>
            <a:off x="4335517" y="1275037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array</a:t>
            </a:r>
            <a:r>
              <a:rPr lang="ko-KR" altLang="en-US" sz="2000" dirty="0"/>
              <a:t>는 다차원배열을 호환하지 않는다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따라서 평탄화 작업을 해주어야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A1889F-A3C9-3187-CACB-65003D175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227644"/>
            <a:ext cx="1809750" cy="257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7BA25E-7A0A-4C6C-A820-3E611363B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484819"/>
            <a:ext cx="1095375" cy="2066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6C9801-939E-3647-860F-199FD9384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551744"/>
            <a:ext cx="32670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8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1A5B0-0F46-FBC8-2EED-9A0FDEB2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메모리 공유 과정 </a:t>
            </a:r>
            <a:r>
              <a:rPr lang="en-US" altLang="ko-KR" sz="3600" dirty="0"/>
              <a:t>1 – list</a:t>
            </a:r>
            <a:r>
              <a:rPr lang="ko-KR" altLang="en-US" sz="3600" dirty="0"/>
              <a:t> </a:t>
            </a:r>
            <a:r>
              <a:rPr lang="en-US" altLang="ko-KR" sz="3600" dirty="0"/>
              <a:t>to</a:t>
            </a:r>
            <a:r>
              <a:rPr lang="ko-KR" altLang="en-US" sz="3600" dirty="0"/>
              <a:t> </a:t>
            </a:r>
            <a:r>
              <a:rPr lang="en-US" altLang="ko-KR" sz="3600" dirty="0"/>
              <a:t>array</a:t>
            </a:r>
            <a:r>
              <a:rPr lang="ko-KR" altLang="en-US" sz="3600" dirty="0"/>
              <a:t> 변환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97AF936A-F4E6-BCED-3977-040DC97E7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16102"/>
              </p:ext>
            </p:extLst>
          </p:nvPr>
        </p:nvGraphicFramePr>
        <p:xfrm>
          <a:off x="539554" y="1196752"/>
          <a:ext cx="4104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42">
                  <a:extLst>
                    <a:ext uri="{9D8B030D-6E8A-4147-A177-3AD203B41FA5}">
                      <a16:colId xmlns:a16="http://schemas.microsoft.com/office/drawing/2014/main" val="202784549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166017421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178808520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422001892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22522103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01293481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461366198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655338663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83000610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1x9 list1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471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4BFBEC-D07B-20A6-48C9-39A23D6A0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31724"/>
              </p:ext>
            </p:extLst>
          </p:nvPr>
        </p:nvGraphicFramePr>
        <p:xfrm>
          <a:off x="539553" y="2267002"/>
          <a:ext cx="4104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42">
                  <a:extLst>
                    <a:ext uri="{9D8B030D-6E8A-4147-A177-3AD203B41FA5}">
                      <a16:colId xmlns:a16="http://schemas.microsoft.com/office/drawing/2014/main" val="202784549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166017421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178808520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422001892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22522103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01293481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461366198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655338663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83000610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1x9 list2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4715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F534E07-A894-94E8-864C-C900B522D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72424"/>
              </p:ext>
            </p:extLst>
          </p:nvPr>
        </p:nvGraphicFramePr>
        <p:xfrm>
          <a:off x="539553" y="4408978"/>
          <a:ext cx="4104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42">
                  <a:extLst>
                    <a:ext uri="{9D8B030D-6E8A-4147-A177-3AD203B41FA5}">
                      <a16:colId xmlns:a16="http://schemas.microsoft.com/office/drawing/2014/main" val="202784549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166017421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178808520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422001892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22522103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01293481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461366198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655338663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83000610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1x9 array1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471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F8ECA1-36A7-D874-3173-F42E24A07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92749"/>
              </p:ext>
            </p:extLst>
          </p:nvPr>
        </p:nvGraphicFramePr>
        <p:xfrm>
          <a:off x="539552" y="5479228"/>
          <a:ext cx="4104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42">
                  <a:extLst>
                    <a:ext uri="{9D8B030D-6E8A-4147-A177-3AD203B41FA5}">
                      <a16:colId xmlns:a16="http://schemas.microsoft.com/office/drawing/2014/main" val="202784549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166017421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178808520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422001892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22522103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01293481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461366198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655338663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83000610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1x9 array2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4715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F564434-6C67-7D2B-5AB0-078E2BC192F1}"/>
              </a:ext>
            </a:extLst>
          </p:cNvPr>
          <p:cNvSpPr/>
          <p:nvPr/>
        </p:nvSpPr>
        <p:spPr>
          <a:xfrm>
            <a:off x="2349425" y="3219626"/>
            <a:ext cx="484632" cy="97840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0184C-CC23-9B44-69D3-6D27FB69B410}"/>
              </a:ext>
            </a:extLst>
          </p:cNvPr>
          <p:cNvSpPr txBox="1"/>
          <p:nvPr/>
        </p:nvSpPr>
        <p:spPr>
          <a:xfrm>
            <a:off x="4824412" y="1196752"/>
            <a:ext cx="4099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평탄화 되어있는 </a:t>
            </a:r>
            <a:r>
              <a:rPr lang="en-US" altLang="ko-KR" sz="2000" dirty="0"/>
              <a:t>list</a:t>
            </a:r>
            <a:r>
              <a:rPr lang="ko-KR" altLang="en-US" sz="2000" dirty="0"/>
              <a:t>를 </a:t>
            </a:r>
            <a:r>
              <a:rPr lang="en-US" altLang="ko-KR" sz="2000" dirty="0"/>
              <a:t>array</a:t>
            </a:r>
            <a:r>
              <a:rPr lang="ko-KR" altLang="en-US" sz="2000" dirty="0"/>
              <a:t>로 변환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0DC366-81C5-373D-6682-3410DD2A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926908"/>
            <a:ext cx="2933700" cy="466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1AAA79-D954-E6A5-76FB-887A1303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12" y="2603592"/>
            <a:ext cx="3609414" cy="27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72492-2723-9635-9A16-A6E2DFA7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메모리 공유 과정 </a:t>
            </a:r>
            <a:r>
              <a:rPr lang="en-US" altLang="ko-KR" sz="3600" dirty="0"/>
              <a:t>2 – </a:t>
            </a:r>
            <a:r>
              <a:rPr lang="ko-KR" altLang="en-US" sz="3600" dirty="0"/>
              <a:t>메모리 연동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6C1696-66EF-E7AF-5B42-0E793E030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268760"/>
            <a:ext cx="4810125" cy="438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D4E1D-22D9-71FE-BE20-7E6E12612780}"/>
              </a:ext>
            </a:extLst>
          </p:cNvPr>
          <p:cNvSpPr txBox="1"/>
          <p:nvPr/>
        </p:nvSpPr>
        <p:spPr>
          <a:xfrm>
            <a:off x="755576" y="1988840"/>
            <a:ext cx="7892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from_buffer</a:t>
            </a:r>
            <a:r>
              <a:rPr lang="en-US" altLang="ko-KR" sz="2000" dirty="0"/>
              <a:t> : </a:t>
            </a:r>
            <a:r>
              <a:rPr lang="ko-KR" altLang="en-US" sz="2000" dirty="0"/>
              <a:t>파이썬 객체와 </a:t>
            </a:r>
            <a:r>
              <a:rPr lang="en-US" altLang="ko-KR" sz="2000" dirty="0"/>
              <a:t>C</a:t>
            </a:r>
            <a:r>
              <a:rPr lang="ko-KR" altLang="en-US" sz="2000" dirty="0"/>
              <a:t>언어의 메모리 버퍼를 연결하는 메서드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                     </a:t>
            </a:r>
            <a:r>
              <a:rPr lang="ko-KR" altLang="en-US" sz="2000" dirty="0"/>
              <a:t>이 메서드를 사용하면</a:t>
            </a:r>
            <a:r>
              <a:rPr lang="en-US" altLang="ko-KR" sz="2000" dirty="0"/>
              <a:t>, C</a:t>
            </a:r>
            <a:r>
              <a:rPr lang="ko-KR" altLang="en-US" sz="2000" dirty="0"/>
              <a:t>언어에서 할당된 메모리 버퍼를</a:t>
            </a:r>
            <a:br>
              <a:rPr lang="en-US" altLang="ko-KR" sz="2000" dirty="0"/>
            </a:br>
            <a:r>
              <a:rPr lang="en-US" altLang="ko-KR" sz="2000" dirty="0"/>
              <a:t>                     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직접 연동할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915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34262-77B1-111C-4C5C-F6B18FB0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함수 </a:t>
            </a:r>
            <a:r>
              <a:rPr lang="ko-KR" altLang="en-US" dirty="0" err="1"/>
              <a:t>파이썬에</a:t>
            </a:r>
            <a:r>
              <a:rPr lang="ko-KR" altLang="en-US" dirty="0"/>
              <a:t> 연동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A9EEE0-085B-DCBD-6801-1A99436E6883}"/>
              </a:ext>
            </a:extLst>
          </p:cNvPr>
          <p:cNvGrpSpPr/>
          <p:nvPr/>
        </p:nvGrpSpPr>
        <p:grpSpPr>
          <a:xfrm>
            <a:off x="805297" y="1127261"/>
            <a:ext cx="4638675" cy="1797684"/>
            <a:chOff x="805297" y="1127261"/>
            <a:chExt cx="4638675" cy="17976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C9C1517-FCDC-B21D-5432-AECC82FA2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297" y="1127261"/>
              <a:ext cx="4638675" cy="179768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CC35B13-8576-D47C-A7C8-F155D63E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297" y="1964982"/>
              <a:ext cx="4638675" cy="4191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B545B3F-BAC2-6DE1-2617-17B411D0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297" y="1585333"/>
              <a:ext cx="3048000" cy="381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826DA96-E530-14A8-6A66-37C140BF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297" y="1127261"/>
              <a:ext cx="3819525" cy="46672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E1AD40B-425F-047B-749E-1875529D7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296" y="3411434"/>
            <a:ext cx="5134855" cy="33299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87604E-842B-0ED1-1ABF-8B267980E584}"/>
              </a:ext>
            </a:extLst>
          </p:cNvPr>
          <p:cNvSpPr txBox="1"/>
          <p:nvPr/>
        </p:nvSpPr>
        <p:spPr>
          <a:xfrm>
            <a:off x="805296" y="3167390"/>
            <a:ext cx="909223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CPython4.so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C8CC96-9695-3F12-1B82-686BD74A3240}"/>
              </a:ext>
            </a:extLst>
          </p:cNvPr>
          <p:cNvSpPr txBox="1"/>
          <p:nvPr/>
        </p:nvSpPr>
        <p:spPr>
          <a:xfrm>
            <a:off x="5724128" y="2004294"/>
            <a:ext cx="2941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아래의 코드를 컴파일 후</a:t>
            </a:r>
            <a:endParaRPr lang="en-US" altLang="ko-KR" sz="2000" dirty="0"/>
          </a:p>
          <a:p>
            <a:r>
              <a:rPr lang="en-US" altLang="ko-KR" sz="2000" dirty="0"/>
              <a:t>python </a:t>
            </a:r>
            <a:r>
              <a:rPr lang="ko-KR" altLang="en-US" sz="2000" dirty="0"/>
              <a:t>파일에 로드</a:t>
            </a:r>
          </a:p>
        </p:txBody>
      </p:sp>
    </p:spTree>
    <p:extLst>
      <p:ext uri="{BB962C8B-B14F-4D97-AF65-F5344CB8AC3E}">
        <p14:creationId xmlns:p14="http://schemas.microsoft.com/office/powerpoint/2010/main" val="823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5F887-97C0-9675-687C-43B7D875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 wrap="square" anchor="ctr">
            <a:normAutofit/>
          </a:bodyPr>
          <a:lstStyle/>
          <a:p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코드 설명</a:t>
            </a:r>
          </a:p>
        </p:txBody>
      </p:sp>
      <p:pic>
        <p:nvPicPr>
          <p:cNvPr id="5" name="내용 개체 틀 4" descr="텍스트, 모니터, 실내, 화면이(가) 표시된 사진&#10;&#10;자동 생성된 설명">
            <a:extLst>
              <a:ext uri="{FF2B5EF4-FFF2-40B4-BE49-F238E27FC236}">
                <a16:creationId xmlns:a16="http://schemas.microsoft.com/office/drawing/2014/main" id="{9A7678BE-FDB9-78DA-E4E4-FFFCA0D6C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6" y="1099981"/>
            <a:ext cx="6151578" cy="3985203"/>
          </a:xfr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4359C-8642-96A8-44EB-84AF1DD7008A}"/>
              </a:ext>
            </a:extLst>
          </p:cNvPr>
          <p:cNvSpPr txBox="1"/>
          <p:nvPr/>
        </p:nvSpPr>
        <p:spPr>
          <a:xfrm>
            <a:off x="500151" y="5318459"/>
            <a:ext cx="864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두 개의 리스트를 불러와서 동적할당으로 반환할 포인터를 공간을 생성한다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24317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11328</TotalTime>
  <Words>380</Words>
  <Application>Microsoft Office PowerPoint</Application>
  <PresentationFormat>화면 슬라이드 쇼(4:3)</PresentationFormat>
  <Paragraphs>146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Cpython 4</vt:lpstr>
      <vt:lpstr>목차</vt:lpstr>
      <vt:lpstr>두 언어간 메모리 공유 방안</vt:lpstr>
      <vt:lpstr>파이썬 list 와 array 의 차이점</vt:lpstr>
      <vt:lpstr>메모리 공유 과정 1 – list to array 변환</vt:lpstr>
      <vt:lpstr>메모리 공유 과정 1 – list to array 변환</vt:lpstr>
      <vt:lpstr>메모리 공유 과정 2 – 메모리 연동</vt:lpstr>
      <vt:lpstr>C언어 함수 파이썬에 연동</vt:lpstr>
      <vt:lpstr>Cpp 코드 설명</vt:lpstr>
      <vt:lpstr>Python 코드 설명</vt:lpstr>
      <vt:lpstr>프로그램 출력</vt:lpstr>
      <vt:lpstr>다음 개선 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Lee In Gyu</cp:lastModifiedBy>
  <cp:revision>722</cp:revision>
  <cp:lastPrinted>2016-11-01T07:29:09Z</cp:lastPrinted>
  <dcterms:created xsi:type="dcterms:W3CDTF">2013-09-09T21:16:08Z</dcterms:created>
  <dcterms:modified xsi:type="dcterms:W3CDTF">2023-05-05T17:59:53Z</dcterms:modified>
</cp:coreProperties>
</file>