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443" r:id="rId3"/>
    <p:sldId id="430" r:id="rId4"/>
    <p:sldId id="432" r:id="rId5"/>
    <p:sldId id="428" r:id="rId6"/>
    <p:sldId id="429" r:id="rId7"/>
    <p:sldId id="431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2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이 인규" initials="이인" lastIdx="1" clrIdx="2">
    <p:extLst>
      <p:ext uri="{19B8F6BF-5375-455C-9EA6-DF929625EA0E}">
        <p15:presenceInfo xmlns:p15="http://schemas.microsoft.com/office/powerpoint/2012/main" userId="c298e5a1a2787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3" d="100"/>
          <a:sy n="113" d="100"/>
        </p:scale>
        <p:origin x="11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강민서</a:t>
            </a:r>
            <a:r>
              <a:rPr lang="en-US" altLang="ko-KR" sz="1800" b="1" dirty="0">
                <a:latin typeface="HY헤드라인M"/>
                <a:ea typeface="HY헤드라인M"/>
              </a:rPr>
              <a:t>, </a:t>
            </a:r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옅은, 레이저, 흐림이(가) 표시된 사진&#10;&#10;자동 생성된 설명">
            <a:extLst>
              <a:ext uri="{FF2B5EF4-FFF2-40B4-BE49-F238E27FC236}">
                <a16:creationId xmlns:a16="http://schemas.microsoft.com/office/drawing/2014/main" id="{CA5D5E66-D27D-4FFA-8B26-2C6B9906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71" y="0"/>
            <a:ext cx="916834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1: </a:t>
            </a:r>
            <a:r>
              <a:rPr lang="ko-KR" altLang="en-US" dirty="0"/>
              <a:t>정책반복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강민서</a:t>
            </a:r>
            <a:r>
              <a:rPr lang="en-US" altLang="ko-KR" dirty="0"/>
              <a:t>, </a:t>
            </a:r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22.02.17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D79F3C2-0250-4650-A9E5-BA03A4A8D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9" y="1268760"/>
            <a:ext cx="8137524" cy="51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9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39D6758-A1F9-46D6-AB1E-6BDB0443D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2" y="2120662"/>
            <a:ext cx="7961093" cy="32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B68DDA-3634-4151-B4A9-F90D3A5B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32" y="1150677"/>
            <a:ext cx="6840760" cy="55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778EF-830C-4E61-BA79-1C78017C3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20857"/>
            <a:ext cx="4816257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23063-AE99-41E3-9D0B-74DDDCC1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51256"/>
            <a:ext cx="4801016" cy="5547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66285E-5F95-41E6-B271-449C3BBF3DB6}"/>
              </a:ext>
            </a:extLst>
          </p:cNvPr>
          <p:cNvSpPr txBox="1"/>
          <p:nvPr/>
        </p:nvSpPr>
        <p:spPr>
          <a:xfrm>
            <a:off x="5700608" y="1556792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정책 개선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회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목표 지점까지 도달 불가</a:t>
            </a:r>
          </a:p>
        </p:txBody>
      </p:sp>
    </p:spTree>
    <p:extLst>
      <p:ext uri="{BB962C8B-B14F-4D97-AF65-F5344CB8AC3E}">
        <p14:creationId xmlns:p14="http://schemas.microsoft.com/office/powerpoint/2010/main" val="348305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778F8-F1BD-4204-A952-7193D6527F0A}"/>
              </a:ext>
            </a:extLst>
          </p:cNvPr>
          <p:cNvSpPr txBox="1"/>
          <p:nvPr/>
        </p:nvSpPr>
        <p:spPr>
          <a:xfrm>
            <a:off x="5700608" y="1556792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정책 개선 </a:t>
            </a:r>
            <a:r>
              <a:rPr lang="en-US" altLang="ko-KR" dirty="0">
                <a:highlight>
                  <a:srgbClr val="FFFF00"/>
                </a:highlight>
              </a:rPr>
              <a:t>5</a:t>
            </a:r>
            <a:r>
              <a:rPr lang="ko-KR" altLang="en-US" dirty="0">
                <a:highlight>
                  <a:srgbClr val="FFFF00"/>
                </a:highlight>
              </a:rPr>
              <a:t>회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목표 지점까지 도달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CB6C3F-ADE0-466C-A9D7-40380817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45811"/>
            <a:ext cx="4782217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0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1: </a:t>
            </a:r>
            <a:r>
              <a:rPr lang="ko-KR" altLang="en-US" dirty="0"/>
              <a:t>정책반복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강민서</a:t>
            </a:r>
            <a:r>
              <a:rPr lang="en-US" altLang="ko-KR" dirty="0"/>
              <a:t>, </a:t>
            </a:r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22.02.17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2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정리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327209" cy="3255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◆ </a:t>
            </a:r>
            <a:r>
              <a:rPr lang="ko-KR" altLang="en-US" sz="2000" dirty="0">
                <a:latin typeface="+mn-ea"/>
                <a:ea typeface="+mn-ea"/>
              </a:rPr>
              <a:t>보상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ko-KR" altLang="en-US" sz="1800" dirty="0">
                <a:latin typeface="+mn-ea"/>
                <a:ea typeface="+mn-ea"/>
              </a:rPr>
              <a:t>장애물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녹색 삼각형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  <a:r>
              <a:rPr lang="ko-KR" altLang="en-US" sz="1800" dirty="0">
                <a:latin typeface="+mn-ea"/>
                <a:ea typeface="+mn-ea"/>
              </a:rPr>
              <a:t>에 이동 시 </a:t>
            </a:r>
            <a:r>
              <a:rPr lang="en-US" altLang="ko-KR" sz="1800" dirty="0">
                <a:latin typeface="+mn-ea"/>
                <a:ea typeface="+mn-ea"/>
              </a:rPr>
              <a:t>-1 </a:t>
            </a:r>
            <a:r>
              <a:rPr lang="ko-KR" altLang="en-US" sz="1800" dirty="0">
                <a:latin typeface="+mn-ea"/>
                <a:ea typeface="+mn-ea"/>
              </a:rPr>
              <a:t>보상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  <a:ea typeface="+mn-ea"/>
              </a:rPr>
              <a:t>나머지 상태는 </a:t>
            </a:r>
            <a:r>
              <a:rPr lang="en-US" altLang="ko-KR" sz="1800" dirty="0">
                <a:highlight>
                  <a:srgbClr val="FFFF00"/>
                </a:highlight>
                <a:latin typeface="+mn-ea"/>
                <a:ea typeface="+mn-ea"/>
              </a:rPr>
              <a:t>0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  <a:ea typeface="+mn-ea"/>
              </a:rPr>
              <a:t>보상</a:t>
            </a:r>
            <a:endParaRPr lang="en-US" altLang="ko-KR" sz="1800" dirty="0">
              <a:highlight>
                <a:srgbClr val="FFFF00"/>
              </a:highlight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+mn-ea"/>
                <a:ea typeface="+mn-ea"/>
              </a:rPr>
              <a:t>목표지점을 도착 시 </a:t>
            </a:r>
            <a:r>
              <a:rPr lang="en-US" altLang="ko-KR" sz="1800" dirty="0">
                <a:latin typeface="+mn-ea"/>
                <a:ea typeface="+mn-ea"/>
              </a:rPr>
              <a:t>+1 </a:t>
            </a:r>
            <a:r>
              <a:rPr lang="ko-KR" altLang="en-US" sz="1800" dirty="0">
                <a:latin typeface="+mn-ea"/>
                <a:ea typeface="+mn-ea"/>
              </a:rPr>
              <a:t>보상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8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◆ </a:t>
            </a:r>
            <a:r>
              <a:rPr lang="ko-KR" altLang="en-US" sz="1800" dirty="0">
                <a:latin typeface="+mn-ea"/>
                <a:ea typeface="+mn-ea"/>
              </a:rPr>
              <a:t>상태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그리드 위치 </a:t>
            </a:r>
            <a:r>
              <a:rPr lang="en-US" altLang="ko-KR" sz="1400" dirty="0">
                <a:latin typeface="+mn-ea"/>
                <a:ea typeface="+mn-ea"/>
              </a:rPr>
              <a:t>-&gt; [</a:t>
            </a:r>
            <a:r>
              <a:rPr lang="ko-KR" altLang="en-US" sz="1400" dirty="0">
                <a:latin typeface="+mn-ea"/>
                <a:ea typeface="+mn-ea"/>
              </a:rPr>
              <a:t>행</a:t>
            </a:r>
            <a:r>
              <a:rPr lang="en-US" altLang="ko-KR" sz="1400" dirty="0">
                <a:latin typeface="+mn-ea"/>
                <a:ea typeface="+mn-ea"/>
              </a:rPr>
              <a:t>(x), </a:t>
            </a:r>
            <a:r>
              <a:rPr lang="ko-KR" altLang="en-US" sz="1400" dirty="0">
                <a:latin typeface="+mn-ea"/>
                <a:ea typeface="+mn-ea"/>
              </a:rPr>
              <a:t>열</a:t>
            </a:r>
            <a:r>
              <a:rPr lang="en-US" altLang="ko-KR" sz="1400" dirty="0">
                <a:latin typeface="+mn-ea"/>
                <a:ea typeface="+mn-ea"/>
              </a:rPr>
              <a:t>(y)]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ko-KR" altLang="en-US" sz="1800" dirty="0">
                <a:latin typeface="+mn-ea"/>
                <a:ea typeface="+mn-ea"/>
              </a:rPr>
              <a:t>가치함수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테이블 </a:t>
            </a:r>
            <a:r>
              <a:rPr lang="en-US" altLang="ko-KR" sz="1800" dirty="0" err="1">
                <a:latin typeface="+mn-ea"/>
                <a:ea typeface="+mn-ea"/>
              </a:rPr>
              <a:t>value_table</a:t>
            </a:r>
            <a:r>
              <a:rPr lang="en-US" altLang="ko-KR" sz="1800" dirty="0">
                <a:latin typeface="+mn-ea"/>
                <a:ea typeface="+mn-ea"/>
              </a:rPr>
              <a:t>, (5,5)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B63DEAE-FFDF-4A2E-9377-B121AB66C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48619" r="3657" b="38698"/>
          <a:stretch/>
        </p:blipFill>
        <p:spPr>
          <a:xfrm>
            <a:off x="565966" y="6030013"/>
            <a:ext cx="7695421" cy="66916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64A9676-E4EB-4753-9075-49575B941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6" y="4438496"/>
            <a:ext cx="4432402" cy="158860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D01AF8D-5D17-4DB9-837F-C8C80E6A29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21"/>
          <a:stretch/>
        </p:blipFill>
        <p:spPr>
          <a:xfrm>
            <a:off x="721167" y="2348881"/>
            <a:ext cx="6156538" cy="36004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6753379-AC62-4763-ACC9-C7E0A05A6E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2"/>
          <a:stretch/>
        </p:blipFill>
        <p:spPr>
          <a:xfrm>
            <a:off x="721166" y="2658054"/>
            <a:ext cx="6565163" cy="98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4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정리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8327209" cy="372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◆ </a:t>
            </a:r>
            <a:r>
              <a:rPr lang="ko-KR" altLang="en-US" sz="1800" dirty="0">
                <a:latin typeface="+mn-ea"/>
                <a:ea typeface="+mn-ea"/>
              </a:rPr>
              <a:t>행동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+mn-ea"/>
                <a:ea typeface="+mn-ea"/>
              </a:rPr>
              <a:t>각 상태에서의 행동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좌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우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상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하 </a:t>
            </a:r>
            <a:r>
              <a:rPr lang="en-US" altLang="ko-KR" sz="1800" dirty="0">
                <a:latin typeface="+mn-ea"/>
                <a:ea typeface="+mn-ea"/>
              </a:rPr>
              <a:t>-&gt; [0,1,2,3]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  <a:ea typeface="+mn-ea"/>
              </a:rPr>
              <a:t>로 매핑</a:t>
            </a:r>
            <a:endParaRPr lang="en-US" altLang="ko-KR" sz="1800" dirty="0">
              <a:highlight>
                <a:srgbClr val="FFFF00"/>
              </a:highlight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◆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  <a:ea typeface="+mn-ea"/>
              </a:rPr>
              <a:t>초기</a:t>
            </a:r>
            <a:r>
              <a:rPr lang="ko-KR" altLang="en-US" sz="1800" dirty="0">
                <a:latin typeface="+mn-ea"/>
                <a:ea typeface="+mn-ea"/>
              </a:rPr>
              <a:t> 정책</a:t>
            </a:r>
            <a:endParaRPr lang="en-US" altLang="ko-KR" sz="18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+mn-ea"/>
                <a:ea typeface="+mn-ea"/>
              </a:rPr>
              <a:t>각 상태에서의 행동의 확률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좌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우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상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하 </a:t>
            </a:r>
            <a:r>
              <a:rPr lang="en-US" altLang="ko-KR" sz="1800" dirty="0">
                <a:latin typeface="+mn-ea"/>
                <a:ea typeface="+mn-ea"/>
              </a:rPr>
              <a:t>-&gt;[0.25, 0.25, 0.25, 0.25]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+mn-ea"/>
                <a:ea typeface="+mn-ea"/>
              </a:rPr>
              <a:t>정책 테이블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en-US" altLang="ko-KR" sz="1800" dirty="0" err="1">
                <a:latin typeface="+mn-ea"/>
                <a:ea typeface="+mn-ea"/>
              </a:rPr>
              <a:t>policy_table</a:t>
            </a:r>
            <a:r>
              <a:rPr lang="en-US" altLang="ko-KR" sz="1800" dirty="0">
                <a:latin typeface="+mn-ea"/>
                <a:ea typeface="+mn-ea"/>
              </a:rPr>
              <a:t>, (4, 5, 5)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+mn-ea"/>
                <a:ea typeface="+mn-ea"/>
              </a:rPr>
              <a:t>결정론적 환경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600" dirty="0">
                <a:latin typeface="+mn-ea"/>
                <a:ea typeface="+mn-ea"/>
              </a:rPr>
              <a:t>&gt; </a:t>
            </a:r>
            <a:r>
              <a:rPr lang="ko-KR" altLang="en-US" sz="1600" dirty="0">
                <a:latin typeface="+mn-ea"/>
                <a:ea typeface="+mn-ea"/>
              </a:rPr>
              <a:t>에이전트가 특정 상태에서 특정 행동을 취할 때 전이될 상태의 확률은 </a:t>
            </a:r>
            <a:r>
              <a:rPr lang="en-US" altLang="ko-KR" sz="1600" dirty="0">
                <a:latin typeface="+mn-ea"/>
                <a:ea typeface="+mn-ea"/>
              </a:rPr>
              <a:t>1,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   </a:t>
            </a:r>
            <a:r>
              <a:rPr lang="ko-KR" altLang="en-US" sz="1600" dirty="0">
                <a:latin typeface="+mn-ea"/>
                <a:ea typeface="+mn-ea"/>
              </a:rPr>
              <a:t>나머지 행동의 전이 확률은 </a:t>
            </a:r>
            <a:r>
              <a:rPr lang="en-US" altLang="ko-KR" sz="1600" dirty="0">
                <a:latin typeface="+mn-ea"/>
                <a:ea typeface="+mn-ea"/>
              </a:rPr>
              <a:t>0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3BC031E-9F94-4633-8C7F-8B38FC2F9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3" t="59199" r="11949" b="13708"/>
          <a:stretch/>
        </p:blipFill>
        <p:spPr>
          <a:xfrm>
            <a:off x="565966" y="4981188"/>
            <a:ext cx="7946618" cy="1616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AE89A6-ED15-4644-A080-863CC94FC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4" y="2060848"/>
            <a:ext cx="7049248" cy="4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0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정리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6" y="1194531"/>
            <a:ext cx="3429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 </a:t>
            </a:r>
            <a:r>
              <a:rPr lang="ko-KR" altLang="en-US" dirty="0" err="1">
                <a:latin typeface="+mn-ea"/>
                <a:ea typeface="+mn-ea"/>
              </a:rPr>
              <a:t>벨만</a:t>
            </a:r>
            <a:r>
              <a:rPr lang="ko-KR" altLang="en-US" dirty="0">
                <a:latin typeface="+mn-ea"/>
                <a:ea typeface="+mn-ea"/>
              </a:rPr>
              <a:t> 기대 방정식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18680-A931-4350-ADA8-F9F9B33E5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49"/>
          <a:stretch/>
        </p:blipFill>
        <p:spPr>
          <a:xfrm>
            <a:off x="755650" y="1844825"/>
            <a:ext cx="6192614" cy="112303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DAE6F17-A33F-402D-8BC9-06207AD852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5"/>
          <a:stretch/>
        </p:blipFill>
        <p:spPr>
          <a:xfrm>
            <a:off x="589663" y="3675324"/>
            <a:ext cx="8303512" cy="3053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80A34B-E2C7-4327-BD21-58F8A945DF19}"/>
              </a:ext>
            </a:extLst>
          </p:cNvPr>
          <p:cNvSpPr txBox="1"/>
          <p:nvPr/>
        </p:nvSpPr>
        <p:spPr>
          <a:xfrm>
            <a:off x="2856365" y="2852936"/>
            <a:ext cx="2736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1. 0 / </a:t>
            </a:r>
            <a:r>
              <a:rPr lang="ko-KR" altLang="en-US" sz="1800" dirty="0">
                <a:latin typeface="+mn-ea"/>
                <a:ea typeface="+mn-ea"/>
              </a:rPr>
              <a:t>받을 보상이 최대인 행동 개수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AB0BD-4093-4F55-AACB-B0BF8F497235}"/>
              </a:ext>
            </a:extLst>
          </p:cNvPr>
          <p:cNvSpPr txBox="1"/>
          <p:nvPr/>
        </p:nvSpPr>
        <p:spPr>
          <a:xfrm>
            <a:off x="3668024" y="1428334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보상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AE1FD-B9C5-44BE-A028-D808C3EA7820}"/>
              </a:ext>
            </a:extLst>
          </p:cNvPr>
          <p:cNvSpPr txBox="1"/>
          <p:nvPr/>
        </p:nvSpPr>
        <p:spPr>
          <a:xfrm>
            <a:off x="4333558" y="1405867"/>
            <a:ext cx="112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+mn-ea"/>
                <a:ea typeface="+mn-ea"/>
              </a:rPr>
              <a:t>할인률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95D58-DF86-4403-8F79-DF3FCC7602E0}"/>
              </a:ext>
            </a:extLst>
          </p:cNvPr>
          <p:cNvSpPr txBox="1"/>
          <p:nvPr/>
        </p:nvSpPr>
        <p:spPr>
          <a:xfrm>
            <a:off x="5592706" y="1405867"/>
            <a:ext cx="21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다음 상태 값</a:t>
            </a:r>
            <a:endParaRPr lang="en-US" altLang="ko-KR" sz="1800" dirty="0">
              <a:latin typeface="+mn-ea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FEA35B-1C9C-4B94-B7AF-404020BD07CE}"/>
              </a:ext>
            </a:extLst>
          </p:cNvPr>
          <p:cNvCxnSpPr/>
          <p:nvPr/>
        </p:nvCxnSpPr>
        <p:spPr>
          <a:xfrm>
            <a:off x="2955700" y="2636912"/>
            <a:ext cx="7920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AB2583F-0F53-41CB-8854-FDCB5200AD09}"/>
              </a:ext>
            </a:extLst>
          </p:cNvPr>
          <p:cNvCxnSpPr>
            <a:cxnSpLocks/>
          </p:cNvCxnSpPr>
          <p:nvPr/>
        </p:nvCxnSpPr>
        <p:spPr>
          <a:xfrm>
            <a:off x="3937514" y="2047893"/>
            <a:ext cx="3960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19CFF8-8EE6-4482-AE6F-345E6D864A7F}"/>
              </a:ext>
            </a:extLst>
          </p:cNvPr>
          <p:cNvCxnSpPr>
            <a:cxnSpLocks/>
          </p:cNvCxnSpPr>
          <p:nvPr/>
        </p:nvCxnSpPr>
        <p:spPr>
          <a:xfrm>
            <a:off x="4572000" y="2050347"/>
            <a:ext cx="3960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7AF02F-997F-4BA1-9743-396ACB635D2A}"/>
              </a:ext>
            </a:extLst>
          </p:cNvPr>
          <p:cNvCxnSpPr>
            <a:cxnSpLocks/>
          </p:cNvCxnSpPr>
          <p:nvPr/>
        </p:nvCxnSpPr>
        <p:spPr>
          <a:xfrm>
            <a:off x="5958345" y="2050347"/>
            <a:ext cx="3960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E03924-E6E3-40D5-A08A-425C6A038AEE}"/>
              </a:ext>
            </a:extLst>
          </p:cNvPr>
          <p:cNvCxnSpPr/>
          <p:nvPr/>
        </p:nvCxnSpPr>
        <p:spPr>
          <a:xfrm>
            <a:off x="3351744" y="2636912"/>
            <a:ext cx="0" cy="2325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5368C9-6432-4696-8097-5EB2785BB284}"/>
              </a:ext>
            </a:extLst>
          </p:cNvPr>
          <p:cNvCxnSpPr>
            <a:cxnSpLocks/>
          </p:cNvCxnSpPr>
          <p:nvPr/>
        </p:nvCxnSpPr>
        <p:spPr>
          <a:xfrm flipH="1" flipV="1">
            <a:off x="4015488" y="1777596"/>
            <a:ext cx="120" cy="2832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A43424-BAFA-48A8-BCCA-392D004873CA}"/>
              </a:ext>
            </a:extLst>
          </p:cNvPr>
          <p:cNvCxnSpPr>
            <a:cxnSpLocks/>
          </p:cNvCxnSpPr>
          <p:nvPr/>
        </p:nvCxnSpPr>
        <p:spPr>
          <a:xfrm flipH="1" flipV="1">
            <a:off x="4641531" y="1764641"/>
            <a:ext cx="120" cy="2832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1D9B65-52BE-4593-B77E-A588B028CCDA}"/>
              </a:ext>
            </a:extLst>
          </p:cNvPr>
          <p:cNvCxnSpPr>
            <a:cxnSpLocks/>
          </p:cNvCxnSpPr>
          <p:nvPr/>
        </p:nvCxnSpPr>
        <p:spPr>
          <a:xfrm flipH="1" flipV="1">
            <a:off x="6087087" y="1750507"/>
            <a:ext cx="120" cy="2832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05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정리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BEC7D-9E18-4A67-AFB4-91193F8F9058}"/>
              </a:ext>
            </a:extLst>
          </p:cNvPr>
          <p:cNvSpPr txBox="1"/>
          <p:nvPr/>
        </p:nvSpPr>
        <p:spPr>
          <a:xfrm>
            <a:off x="565967" y="1194531"/>
            <a:ext cx="2592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◆ </a:t>
            </a:r>
            <a:r>
              <a:rPr lang="ko-KR" altLang="en-US" dirty="0">
                <a:latin typeface="+mn-ea"/>
                <a:ea typeface="+mn-ea"/>
              </a:rPr>
              <a:t>탐욕정책 발전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18680-A931-4350-ADA8-F9F9B33E5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0" t="80603"/>
          <a:stretch/>
        </p:blipFill>
        <p:spPr>
          <a:xfrm>
            <a:off x="2231777" y="1935777"/>
            <a:ext cx="4680445" cy="79764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B195904-FB2C-4140-BF05-69473EF50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35"/>
          <a:stretch/>
        </p:blipFill>
        <p:spPr>
          <a:xfrm>
            <a:off x="683568" y="3212976"/>
            <a:ext cx="8137526" cy="28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DCA643C-6C59-4720-981C-AFD2709F5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460484" cy="49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3F2EE48C-9609-42CF-A6EB-652C2364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9" y="1412776"/>
            <a:ext cx="8124583" cy="49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6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E02B7FA-9A8F-41CE-9A3E-137C7DE8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6" y="1916832"/>
            <a:ext cx="82395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191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11131</TotalTime>
  <Words>210</Words>
  <Application>Microsoft Office PowerPoint</Application>
  <PresentationFormat>화면 슬라이드 쇼(4:3)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과제1: 정책반복</vt:lpstr>
      <vt:lpstr>과제1: 정책반복</vt:lpstr>
      <vt:lpstr>개념 정리</vt:lpstr>
      <vt:lpstr>개념 정리</vt:lpstr>
      <vt:lpstr>개념 정리</vt:lpstr>
      <vt:lpstr>개념 정리</vt:lpstr>
      <vt:lpstr>코드 분석</vt:lpstr>
      <vt:lpstr>코드 분석</vt:lpstr>
      <vt:lpstr>코드 분석</vt:lpstr>
      <vt:lpstr>코드 분석</vt:lpstr>
      <vt:lpstr>코드 분석</vt:lpstr>
      <vt:lpstr>코드 분석</vt:lpstr>
      <vt:lpstr>결과</vt:lpstr>
      <vt:lpstr>결과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 인규</cp:lastModifiedBy>
  <cp:revision>723</cp:revision>
  <cp:lastPrinted>2016-11-01T07:29:09Z</cp:lastPrinted>
  <dcterms:created xsi:type="dcterms:W3CDTF">2013-09-09T21:16:08Z</dcterms:created>
  <dcterms:modified xsi:type="dcterms:W3CDTF">2022-02-17T05:06:00Z</dcterms:modified>
</cp:coreProperties>
</file>