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0"/>
  </p:notesMasterIdLst>
  <p:sldIdLst>
    <p:sldId id="256" r:id="rId2"/>
    <p:sldId id="264" r:id="rId3"/>
    <p:sldId id="265" r:id="rId4"/>
    <p:sldId id="268" r:id="rId5"/>
    <p:sldId id="266" r:id="rId6"/>
    <p:sldId id="267" r:id="rId7"/>
    <p:sldId id="269" r:id="rId8"/>
    <p:sldId id="270" r:id="rId9"/>
    <p:sldId id="272" r:id="rId10"/>
    <p:sldId id="274" r:id="rId11"/>
    <p:sldId id="276" r:id="rId12"/>
    <p:sldId id="277" r:id="rId13"/>
    <p:sldId id="275" r:id="rId14"/>
    <p:sldId id="278" r:id="rId15"/>
    <p:sldId id="279" r:id="rId16"/>
    <p:sldId id="280" r:id="rId17"/>
    <p:sldId id="263" r:id="rId18"/>
    <p:sldId id="257" r:id="rId1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3617" autoAdjust="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저번 세미나에 이어서 </a:t>
            </a:r>
            <a:r>
              <a:rPr lang="ko-KR" altLang="en-US" dirty="0" err="1"/>
              <a:t>브라이언투의</a:t>
            </a:r>
            <a:r>
              <a:rPr lang="ko-KR" altLang="en-US" dirty="0"/>
              <a:t> 튜토리얼 두번째 내용을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24.05.13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F90FB-FE33-02CB-3C30-932B9E85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전류의 변화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4E9FF-3AE3-F0F0-A3BB-961E1E43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348880"/>
            <a:ext cx="7991475" cy="3975720"/>
          </a:xfrm>
        </p:spPr>
        <p:txBody>
          <a:bodyPr/>
          <a:lstStyle/>
          <a:p>
            <a:r>
              <a:rPr kumimoji="1" lang="ko-KR" altLang="en-US" dirty="0"/>
              <a:t>시간에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따른 전류의 변화량을 표현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646FBA-E62C-141A-BE5C-C2D05FE48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1052736"/>
            <a:ext cx="621833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0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F90FB-FE33-02CB-3C30-932B9E85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전류의 변화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14E9FF-3AE3-F0F0-A3BB-961E1E437D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675" y="2348880"/>
                <a:ext cx="7991475" cy="3975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: </a:t>
                </a:r>
                <a:r>
                  <a:rPr kumimoji="1" lang="ko-KR" altLang="en-US" dirty="0"/>
                  <a:t>시냅스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가중치 행렬</a:t>
                </a:r>
                <a:endParaRPr lang="en-US" altLang="ko-KR" dirty="0"/>
              </a:p>
              <a:p>
                <a:pPr lvl="1"/>
                <a:r>
                  <a:rPr kumimoji="1" lang="en-US" altLang="ko-KR" dirty="0"/>
                  <a:t>feed-forward(</a:t>
                </a:r>
                <a:r>
                  <a:rPr kumimoji="1" lang="ko-KR" altLang="en-US" dirty="0"/>
                  <a:t>순방향</a:t>
                </a:r>
                <a:r>
                  <a:rPr kumimoji="1"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: </a:t>
                </a:r>
                <a:r>
                  <a:rPr kumimoji="1" lang="ko-KR" altLang="en-US" dirty="0"/>
                  <a:t>시냅스 가중치 행렬</a:t>
                </a:r>
                <a:endParaRPr lang="en-US" altLang="ko-KR" dirty="0"/>
              </a:p>
              <a:p>
                <a:pPr lvl="1"/>
                <a:r>
                  <a:rPr kumimoji="1" lang="en-US" altLang="ko-KR" dirty="0"/>
                  <a:t>recurrent(</a:t>
                </a:r>
                <a:r>
                  <a:rPr kumimoji="1" lang="ko-KR" altLang="en-US" dirty="0"/>
                  <a:t>순환</a:t>
                </a:r>
                <a:r>
                  <a:rPr kumimoji="1"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이전 출력을 현재 단계의 입력으로 사용</a:t>
                </a:r>
                <a:endParaRPr kumimoji="1"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14E9FF-3AE3-F0F0-A3BB-961E1E437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2348880"/>
                <a:ext cx="7991475" cy="3975720"/>
              </a:xfrm>
              <a:blipFill>
                <a:blip r:embed="rId2"/>
                <a:stretch>
                  <a:fillRect t="-19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2646FBA-E62C-141A-BE5C-C2D05FE48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" y="1052736"/>
            <a:ext cx="621833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76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F90FB-FE33-02CB-3C30-932B9E85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전류의 변화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14E9FF-3AE3-F0F0-A3BB-961E1E437D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675" y="2348880"/>
                <a:ext cx="7991475" cy="3975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𝑠𝑦𝑛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: </a:t>
                </a:r>
                <a:r>
                  <a:rPr kumimoji="1" lang="ko-KR" altLang="en-US" sz="2400" dirty="0"/>
                  <a:t>시냅스 </a:t>
                </a:r>
                <a:r>
                  <a:rPr kumimoji="1" lang="ko-KR" altLang="en-US" sz="2400" dirty="0" err="1"/>
                  <a:t>붕괘</a:t>
                </a:r>
                <a:r>
                  <a:rPr kumimoji="1" lang="ko-KR" altLang="en-US" sz="2400" dirty="0"/>
                  <a:t> 상수</a:t>
                </a:r>
                <a:r>
                  <a:rPr kumimoji="1" lang="en-US" altLang="ko-KR" sz="2400" dirty="0"/>
                  <a:t>, </a:t>
                </a:r>
                <a:r>
                  <a:rPr kumimoji="1" lang="ko-KR" altLang="en-US" sz="2400" dirty="0"/>
                  <a:t>전류의 변화 속도를 조절</a:t>
                </a:r>
                <a:endParaRPr kumimoji="1" lang="en-US" altLang="ko-KR" sz="2400" dirty="0"/>
              </a:p>
              <a:p>
                <a:pPr lvl="1"/>
                <a:r>
                  <a:rPr kumimoji="1" lang="ko-KR" altLang="en-US" sz="2000" dirty="0"/>
                  <a:t>증가</a:t>
                </a:r>
                <a:r>
                  <a:rPr kumimoji="1" lang="en-US" altLang="ko-KR" sz="2000" dirty="0"/>
                  <a:t>: </a:t>
                </a:r>
                <a:r>
                  <a:rPr kumimoji="1" lang="ko-KR" altLang="en-US" sz="2000" dirty="0"/>
                  <a:t>전류 변화 속도 감소</a:t>
                </a:r>
                <a:endParaRPr kumimoji="1" lang="en-US" altLang="ko-KR" sz="2000" dirty="0"/>
              </a:p>
              <a:p>
                <a:pPr lvl="1"/>
                <a:r>
                  <a:rPr kumimoji="1" lang="ko-KR" altLang="en-US" sz="2000" dirty="0"/>
                  <a:t>감소</a:t>
                </a:r>
                <a:r>
                  <a:rPr kumimoji="1" lang="en-US" altLang="ko-KR" sz="2000" dirty="0"/>
                  <a:t>: </a:t>
                </a:r>
                <a:r>
                  <a:rPr kumimoji="1" lang="ko-KR" altLang="en-US" sz="2000" dirty="0"/>
                  <a:t>전류 변화 속도 증가</a:t>
                </a:r>
                <a:endParaRPr kumimoji="1"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: </a:t>
                </a:r>
                <a:r>
                  <a:rPr kumimoji="1" lang="ko-KR" altLang="en-US" sz="2400" dirty="0"/>
                  <a:t>입력전류</a:t>
                </a:r>
                <a:endParaRPr kumimoji="1" lang="en-US" altLang="ko-KR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: </a:t>
                </a:r>
                <a:r>
                  <a:rPr kumimoji="1" lang="ko-KR" altLang="en-US" sz="2400" dirty="0"/>
                  <a:t>스파이크 발생에 대한 수식 </a:t>
                </a:r>
                <a:r>
                  <a:rPr kumimoji="1" lang="en-US" altLang="ko-KR" sz="2400" dirty="0"/>
                  <a:t>– reset</a:t>
                </a:r>
              </a:p>
              <a:p>
                <a:pPr lvl="1"/>
                <a:r>
                  <a:rPr kumimoji="1" lang="en-US" altLang="ko-KR" sz="2000" dirty="0"/>
                  <a:t>*</a:t>
                </a:r>
                <a:r>
                  <a:rPr kumimoji="1" lang="ko-KR" altLang="en-US" sz="2000" dirty="0"/>
                  <a:t>스파이크 발생시 </a:t>
                </a:r>
                <a:r>
                  <a:rPr kumimoji="1" lang="en-US" altLang="ko-KR" sz="2000" dirty="0"/>
                  <a:t>1, </a:t>
                </a:r>
                <a:r>
                  <a:rPr kumimoji="1" lang="ko-KR" altLang="en-US" sz="2000" dirty="0"/>
                  <a:t>아니면 </a:t>
                </a:r>
                <a:r>
                  <a:rPr kumimoji="1" lang="en-US" altLang="ko-KR" sz="2000" dirty="0"/>
                  <a:t>0</a:t>
                </a:r>
                <a:endParaRPr kumimoji="1"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14E9FF-3AE3-F0F0-A3BB-961E1E437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2348880"/>
                <a:ext cx="7991475" cy="3975720"/>
              </a:xfrm>
              <a:blipFill>
                <a:blip r:embed="rId2"/>
                <a:stretch>
                  <a:fillRect l="-610" t="-16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2646FBA-E62C-141A-BE5C-C2D05FE48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" y="1052736"/>
            <a:ext cx="621833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3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CC236-9026-D4E3-911C-892C3AF0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800" dirty="0"/>
              <a:t>이산시간으로 표현된 </a:t>
            </a:r>
            <a:r>
              <a:rPr kumimoji="1" lang="en-US" altLang="ko-KR" sz="2800" dirty="0"/>
              <a:t>RNN </a:t>
            </a:r>
            <a:r>
              <a:rPr kumimoji="1" lang="ko-KR" altLang="en-US" sz="2800" dirty="0"/>
              <a:t>방정식 </a:t>
            </a:r>
            <a:r>
              <a:rPr kumimoji="1" lang="en-US" altLang="ko-KR" sz="2800" dirty="0"/>
              <a:t>-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reset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743593-A5DF-9BB9-D0F2-4E8D21BD2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3501008"/>
                <a:ext cx="8064500" cy="2823592"/>
              </a:xfrm>
            </p:spPr>
            <p:txBody>
              <a:bodyPr/>
              <a:lstStyle/>
              <a:p>
                <a:r>
                  <a:rPr lang="en-US" altLang="ko-KR" dirty="0"/>
                  <a:t>RNN</a:t>
                </a:r>
                <a:r>
                  <a:rPr lang="ko-KR" altLang="en-US" dirty="0"/>
                  <a:t>으로 구현을 위해 이산 시간으로 표현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이산 시간이란</a:t>
                </a:r>
                <a:r>
                  <a:rPr lang="en-US" altLang="ko-KR" dirty="0"/>
                  <a:t>?</a:t>
                </a:r>
              </a:p>
              <a:p>
                <a:pPr lvl="2"/>
                <a:r>
                  <a:rPr lang="ko-KR" altLang="en-US" dirty="0"/>
                  <a:t>연속적이지 않은 일정한 간격의 시간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ko-KR" altLang="en-US" dirty="0"/>
                  <a:t>스파이크의 비선형 특성을 강조하기 위한 설정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𝑟𝑠𝑒𝑡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 err="1"/>
                  <a:t>리셋전위</a:t>
                </a:r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저항</a:t>
                </a:r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발화 </a:t>
                </a:r>
                <a:r>
                  <a:rPr lang="ko-KR" altLang="en-US" dirty="0" err="1"/>
                  <a:t>임계값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설정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743593-A5DF-9BB9-D0F2-4E8D21BD2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3501008"/>
                <a:ext cx="8064500" cy="2823592"/>
              </a:xfrm>
              <a:blipFill>
                <a:blip r:embed="rId2"/>
                <a:stretch>
                  <a:fillRect l="-907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내용 개체 틀 4" descr="폰트, 친필, 텍스트, 그래픽이(가) 표시된 사진&#10;&#10;자동 생성된 설명">
            <a:extLst>
              <a:ext uri="{FF2B5EF4-FFF2-40B4-BE49-F238E27FC236}">
                <a16:creationId xmlns:a16="http://schemas.microsoft.com/office/drawing/2014/main" id="{44073FA6-5F65-02DC-CE52-7AB189A64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24743"/>
            <a:ext cx="3384302" cy="938691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88A92F-C5B0-087C-FE3C-FCECD72B0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728" y="1124743"/>
            <a:ext cx="3417423" cy="93869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FF05ECA-D715-1315-A4D1-D2161236570A}"/>
              </a:ext>
            </a:extLst>
          </p:cNvPr>
          <p:cNvSpPr/>
          <p:nvPr/>
        </p:nvSpPr>
        <p:spPr>
          <a:xfrm>
            <a:off x="4375296" y="1334553"/>
            <a:ext cx="792088" cy="504056"/>
          </a:xfrm>
          <a:prstGeom prst="rightArrow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i="0" u="none" strike="noStrike" normalizeH="0" baseline="0">
              <a:latin typeface="Times New Roman"/>
              <a:ea typeface="굴림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716922-FB06-9870-626E-46D6EABBB495}"/>
                  </a:ext>
                </a:extLst>
              </p:cNvPr>
              <p:cNvSpPr txBox="1"/>
              <p:nvPr/>
            </p:nvSpPr>
            <p:spPr>
              <a:xfrm>
                <a:off x="7512677" y="2115811"/>
                <a:ext cx="1307474" cy="11079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𝑟𝑠𝑒𝑡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716922-FB06-9870-626E-46D6EABBB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677" y="2115811"/>
                <a:ext cx="1307474" cy="1107996"/>
              </a:xfrm>
              <a:prstGeom prst="rect">
                <a:avLst/>
              </a:prstGeom>
              <a:blipFill>
                <a:blip r:embed="rId5"/>
                <a:stretch>
                  <a:fillRect l="-3636" r="-3636" b="-53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1091D1-31BD-13E7-FFD5-F7C810C57CD7}"/>
              </a:ext>
            </a:extLst>
          </p:cNvPr>
          <p:cNvCxnSpPr>
            <a:endCxn id="8" idx="1"/>
          </p:cNvCxnSpPr>
          <p:nvPr/>
        </p:nvCxnSpPr>
        <p:spPr>
          <a:xfrm flipV="1">
            <a:off x="6372200" y="2669809"/>
            <a:ext cx="1140477" cy="1111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B98CEB-967F-A06E-4DBC-AB06974941E1}"/>
              </a:ext>
            </a:extLst>
          </p:cNvPr>
          <p:cNvSpPr txBox="1"/>
          <p:nvPr/>
        </p:nvSpPr>
        <p:spPr>
          <a:xfrm>
            <a:off x="4225458" y="2457762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물리적 단위로 값이</a:t>
            </a:r>
            <a:br>
              <a:rPr lang="en-US" altLang="ko-KR" sz="1800" dirty="0"/>
            </a:br>
            <a:r>
              <a:rPr lang="ko-KR" altLang="en-US" sz="1800" dirty="0"/>
              <a:t>조정될 수 있음</a:t>
            </a:r>
          </a:p>
        </p:txBody>
      </p:sp>
    </p:spTree>
    <p:extLst>
      <p:ext uri="{BB962C8B-B14F-4D97-AF65-F5344CB8AC3E}">
        <p14:creationId xmlns:p14="http://schemas.microsoft.com/office/powerpoint/2010/main" val="407836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CC236-9026-D4E3-911C-892C3AF0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800" dirty="0"/>
              <a:t>이산시간으로 표현된 </a:t>
            </a:r>
            <a:r>
              <a:rPr kumimoji="1" lang="en-US" altLang="ko-KR" sz="2800" dirty="0"/>
              <a:t>RNN </a:t>
            </a:r>
            <a:r>
              <a:rPr kumimoji="1" lang="ko-KR" altLang="en-US" sz="2800" dirty="0"/>
              <a:t>방정식 </a:t>
            </a:r>
            <a:r>
              <a:rPr kumimoji="1" lang="en-US" altLang="ko-KR" sz="2800" dirty="0"/>
              <a:t>-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reset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743593-A5DF-9BB9-D0F2-4E8D21BD2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560" y="2206836"/>
                <a:ext cx="8064500" cy="2823592"/>
              </a:xfrm>
            </p:spPr>
            <p:txBody>
              <a:bodyPr>
                <a:normAutofit/>
              </a:bodyPr>
              <a:lstStyle/>
              <a:p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헤비사이드</a:t>
                </a:r>
                <a:r>
                  <a:rPr lang="ko-KR" altLang="en-US" dirty="0"/>
                  <a:t> 계단 함수</a:t>
                </a:r>
                <a:br>
                  <a:rPr lang="en-US" altLang="ko-KR" dirty="0"/>
                </a:br>
                <a:r>
                  <a:rPr lang="en-US" altLang="ko-KR" dirty="0"/>
                  <a:t>(Heaviside step function)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모두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같은 표현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스파이크 같은 갑작스런 변화의 표현에 유용한 함수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743593-A5DF-9BB9-D0F2-4E8D21BD2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2206836"/>
                <a:ext cx="8064500" cy="282359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내용 개체 틀 4" descr="폰트, 친필, 텍스트, 그래픽이(가) 표시된 사진&#10;&#10;자동 생성된 설명">
            <a:extLst>
              <a:ext uri="{FF2B5EF4-FFF2-40B4-BE49-F238E27FC236}">
                <a16:creationId xmlns:a16="http://schemas.microsoft.com/office/drawing/2014/main" id="{44073FA6-5F65-02DC-CE52-7AB189A64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24743"/>
            <a:ext cx="3384302" cy="938691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88A92F-C5B0-087C-FE3C-FCECD72B0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728" y="1124743"/>
            <a:ext cx="3417423" cy="93869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FF05ECA-D715-1315-A4D1-D2161236570A}"/>
              </a:ext>
            </a:extLst>
          </p:cNvPr>
          <p:cNvSpPr/>
          <p:nvPr/>
        </p:nvSpPr>
        <p:spPr>
          <a:xfrm>
            <a:off x="4375296" y="1334553"/>
            <a:ext cx="792088" cy="504056"/>
          </a:xfrm>
          <a:prstGeom prst="rightArrow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i="0" u="none" strike="noStrike" normalizeH="0" baseline="0">
              <a:latin typeface="Times New Roman"/>
              <a:ea typeface="굴림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C23053-76AC-A38C-0A27-7AC3DF6B5538}"/>
                  </a:ext>
                </a:extLst>
              </p:cNvPr>
              <p:cNvSpPr txBox="1"/>
              <p:nvPr/>
            </p:nvSpPr>
            <p:spPr>
              <a:xfrm>
                <a:off x="6012160" y="2307492"/>
                <a:ext cx="2358937" cy="17571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C23053-76AC-A38C-0A27-7AC3DF6B5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307492"/>
                <a:ext cx="2358937" cy="1757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99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BB97A-18FB-650C-7997-126D2ACA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시냅스 역할 근사화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968E877-6052-9C2A-317D-6A461E8EF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49" y="2174870"/>
                <a:ext cx="8064501" cy="4149730"/>
              </a:xfrm>
            </p:spPr>
            <p:txBody>
              <a:bodyPr/>
              <a:lstStyle/>
              <a:p>
                <a:r>
                  <a:rPr lang="ko-KR" altLang="en-US" dirty="0"/>
                  <a:t>입력 전류 시뮬레이션에서 사용할 수 있게</a:t>
                </a:r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ko-KR" altLang="en-US" dirty="0" err="1"/>
                  <a:t>근사화한</a:t>
                </a:r>
                <a:r>
                  <a:rPr lang="ko-KR" altLang="en-US" dirty="0"/>
                  <a:t> 수식</a:t>
                </a:r>
                <a:endParaRPr lang="en-US" altLang="ko-KR" dirty="0"/>
              </a:p>
              <a:p>
                <a:r>
                  <a:rPr lang="en-US" altLang="ko-KR" dirty="0"/>
                  <a:t>*</a:t>
                </a:r>
                <a:r>
                  <a:rPr lang="ko-KR" altLang="en-US" dirty="0"/>
                  <a:t>다음 전류 값을 예측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ko-KR" dirty="0"/>
                  <a:t>t : </a:t>
                </a:r>
                <a:r>
                  <a:rPr lang="ko-KR" altLang="en-US" dirty="0"/>
                  <a:t>시뮬레이션 시간 간격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t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𝑠𝑦𝑛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ko-KR" altLang="en-US" dirty="0"/>
                  <a:t>상수로 지정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968E877-6052-9C2A-317D-6A461E8EF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49" y="2174870"/>
                <a:ext cx="8064501" cy="4149730"/>
              </a:xfrm>
              <a:blipFill>
                <a:blip r:embed="rId2"/>
                <a:stretch>
                  <a:fillRect l="-907" t="-1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F60A634-7473-2412-5D08-C385BDD8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49" y="1052736"/>
            <a:ext cx="7059147" cy="9361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786FBE-CC11-AC35-72A2-FB96AEE7B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7848183" y="1055535"/>
            <a:ext cx="971967" cy="51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4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E21FD-85B2-20E1-D750-8D2320E1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</a:t>
            </a:r>
            <a:r>
              <a:rPr lang="ko-KR" altLang="en-US" dirty="0"/>
              <a:t> 시뮬레이션 모델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6A6085-F993-7E79-20E4-92FB6F0F2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675" y="4153916"/>
                <a:ext cx="7991475" cy="2170684"/>
              </a:xfrm>
            </p:spPr>
            <p:txBody>
              <a:bodyPr/>
              <a:lstStyle/>
              <a:p>
                <a:r>
                  <a:rPr lang="ko-KR" altLang="en-US" dirty="0" err="1"/>
                  <a:t>막전위</a:t>
                </a:r>
                <a:r>
                  <a:rPr lang="ko-KR" altLang="en-US" dirty="0"/>
                  <a:t> 예측</a:t>
                </a:r>
                <a:endParaRPr lang="en-US" altLang="ko-KR" dirty="0"/>
              </a:p>
              <a:p>
                <a:r>
                  <a:rPr lang="en-US" altLang="ko-KR" dirty="0"/>
                  <a:t>LIF </a:t>
                </a:r>
                <a:r>
                  <a:rPr lang="ko-KR" altLang="en-US" dirty="0"/>
                  <a:t>시뮬레이션 수식 구현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t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𝑚𝑒𝑚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ko-KR" altLang="en-US" dirty="0"/>
                  <a:t>상수로 지정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6A6085-F993-7E79-20E4-92FB6F0F2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4153916"/>
                <a:ext cx="7991475" cy="2170684"/>
              </a:xfrm>
              <a:blipFill>
                <a:blip r:embed="rId2"/>
                <a:stretch>
                  <a:fillRect l="-915" t="-2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3C7A926-DBAC-45AC-BDBC-6EBA5B2E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060758"/>
            <a:ext cx="4823446" cy="10639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BC1B9F-5512-BEA2-6852-4227E257E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2252370"/>
            <a:ext cx="3268960" cy="5953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DAA5CB-86E0-0470-485B-4A38D20EE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2916158"/>
            <a:ext cx="4372585" cy="5906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C881D6-CEAE-9101-AF47-9755AEDE4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67" y="3575272"/>
            <a:ext cx="2447181" cy="57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8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br>
              <a:rPr lang="en-US" altLang="ko-KR" sz="2400" dirty="0"/>
            </a:b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D4FA-70CF-A036-E8EF-28A47F8D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BE97-7473-9172-3401-469312CB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r>
              <a:rPr lang="en-US" altLang="ko-KR" dirty="0"/>
              <a:t> tutorial 1</a:t>
            </a:r>
          </a:p>
          <a:p>
            <a:pPr lvl="1"/>
            <a:r>
              <a:rPr lang="en-US" altLang="ko-KR" dirty="0"/>
              <a:t>LIF</a:t>
            </a:r>
            <a:r>
              <a:rPr lang="ko-KR" altLang="en-US" dirty="0"/>
              <a:t> 뉴런을 </a:t>
            </a:r>
            <a:r>
              <a:rPr lang="en-US" altLang="ko-KR" dirty="0"/>
              <a:t>RNN</a:t>
            </a:r>
            <a:r>
              <a:rPr lang="ko-KR" altLang="en-US" dirty="0"/>
              <a:t>에 매핑</a:t>
            </a:r>
          </a:p>
        </p:txBody>
      </p:sp>
    </p:spTree>
    <p:extLst>
      <p:ext uri="{BB962C8B-B14F-4D97-AF65-F5344CB8AC3E}">
        <p14:creationId xmlns:p14="http://schemas.microsoft.com/office/powerpoint/2010/main" val="5320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D4078-D3CC-150D-F0EA-9786DAC0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r>
              <a:rPr lang="en-US" altLang="ko-KR" dirty="0"/>
              <a:t> tutorial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5AB3F-897A-BC78-AA72-0CC0BC480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간단한 실제 문제를 해결하기 위한 신경망 구축</a:t>
            </a:r>
            <a:endParaRPr kumimoji="1" lang="en-US" altLang="ko-KR" dirty="0"/>
          </a:p>
          <a:p>
            <a:r>
              <a:rPr lang="ko-KR" altLang="en-US" dirty="0"/>
              <a:t>실제 분류 문제</a:t>
            </a:r>
            <a:r>
              <a:rPr lang="en-US" altLang="ko-KR" dirty="0"/>
              <a:t>(</a:t>
            </a:r>
            <a:r>
              <a:rPr lang="ko-KR" altLang="en-US" dirty="0"/>
              <a:t>지도 학습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다룸</a:t>
            </a:r>
            <a:endParaRPr lang="en-US" altLang="ko-KR" dirty="0"/>
          </a:p>
          <a:p>
            <a:r>
              <a:rPr kumimoji="1" lang="ko-KR" altLang="en-US" dirty="0"/>
              <a:t>스파이크</a:t>
            </a:r>
            <a:r>
              <a:rPr kumimoji="1" lang="en-US" altLang="ko-KR" dirty="0"/>
              <a:t>(Spike)</a:t>
            </a:r>
            <a:r>
              <a:rPr kumimoji="1" lang="ko-KR" altLang="en-US" dirty="0"/>
              <a:t>의 이진 특성에 의한 기울기 소실 문제 해결 방안 제시</a:t>
            </a:r>
            <a:endParaRPr kumimoji="1" lang="en-US" altLang="ko-KR" dirty="0"/>
          </a:p>
          <a:p>
            <a:r>
              <a:rPr kumimoji="1" lang="en-US" altLang="ko-KR" dirty="0" err="1"/>
              <a:t>PyTorch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kumimoji="1" lang="en-US" altLang="ko-KR" dirty="0"/>
              <a:t>LIF(Leaky Integration</a:t>
            </a:r>
            <a:r>
              <a:rPr lang="en-US" altLang="ko-KR" dirty="0"/>
              <a:t>-and-Fire) </a:t>
            </a:r>
            <a:r>
              <a:rPr lang="ko-KR" altLang="en-US" dirty="0" err="1"/>
              <a:t>순전파</a:t>
            </a:r>
            <a:r>
              <a:rPr lang="ko-KR" altLang="en-US" dirty="0"/>
              <a:t> 신경망을 </a:t>
            </a:r>
            <a:r>
              <a:rPr lang="en-US" altLang="ko-KR" dirty="0"/>
              <a:t>RNN(Recurrent Neural Network)</a:t>
            </a:r>
            <a:r>
              <a:rPr lang="ko-KR" altLang="en-US" dirty="0"/>
              <a:t>에 매핑</a:t>
            </a:r>
            <a:endParaRPr kumimoji="1" lang="ko-KR" altLang="en-US" dirty="0"/>
          </a:p>
          <a:p>
            <a:endParaRPr kumimoji="1" lang="en-US" altLang="ko-KR" dirty="0"/>
          </a:p>
          <a:p>
            <a:endParaRPr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58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03B7A-6711-8C1C-CCDC-BCCB7D5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LIF </a:t>
            </a:r>
            <a:r>
              <a:rPr kumimoji="1" lang="ko-KR" altLang="en-US" dirty="0"/>
              <a:t>모델의 기본 동작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leak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237CB-E1BE-3B36-705D-6EF5A52C5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3068960"/>
            <a:ext cx="7920806" cy="325564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LIF </a:t>
            </a:r>
            <a:r>
              <a:rPr lang="ko-KR" altLang="en-US" sz="2400" dirty="0"/>
              <a:t>모델의 기본 동작을 수식으로 나타냄</a:t>
            </a:r>
            <a:endParaRPr lang="en-US" altLang="ko-KR" sz="2400" dirty="0"/>
          </a:p>
          <a:p>
            <a:r>
              <a:rPr lang="ko-KR" altLang="en-US" sz="2400" dirty="0"/>
              <a:t>뉴런의 </a:t>
            </a:r>
            <a:r>
              <a:rPr kumimoji="1" lang="ko-KR" altLang="en-US" sz="2400" dirty="0" err="1"/>
              <a:t>막전위</a:t>
            </a:r>
            <a:r>
              <a:rPr kumimoji="1" lang="ko-KR" altLang="en-US" sz="2400" dirty="0"/>
              <a:t> 변화를 나타냄</a:t>
            </a:r>
            <a:endParaRPr kumimoji="1" lang="en-US" altLang="ko-KR" sz="2400" dirty="0"/>
          </a:p>
        </p:txBody>
      </p:sp>
      <p:pic>
        <p:nvPicPr>
          <p:cNvPr id="10" name="그림 9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CC1EEE1E-063E-F9B2-FB51-0F7B3F96D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96751"/>
            <a:ext cx="7920806" cy="16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03B7A-6711-8C1C-CCDC-BCCB7D5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LIF </a:t>
            </a:r>
            <a:r>
              <a:rPr kumimoji="1" lang="ko-KR" altLang="en-US" dirty="0"/>
              <a:t>모델의 기본 동작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leak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6237CB-E1BE-3B36-705D-6EF5A52C57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3068960"/>
                <a:ext cx="7920806" cy="32556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ko-KR" sz="2400" dirty="0"/>
                  <a:t> : l</a:t>
                </a:r>
                <a:r>
                  <a:rPr kumimoji="1" lang="ko-KR" altLang="en-US" sz="2400" dirty="0"/>
                  <a:t>층에 있는 뉴런 </a:t>
                </a:r>
                <a:r>
                  <a:rPr kumimoji="1" lang="en-US" altLang="ko-KR" sz="2400" dirty="0" err="1"/>
                  <a:t>i</a:t>
                </a:r>
                <a:r>
                  <a:rPr kumimoji="1" lang="ko-KR" altLang="en-US" sz="2400" dirty="0"/>
                  <a:t>의 </a:t>
                </a:r>
                <a:r>
                  <a:rPr kumimoji="1" lang="ko-KR" altLang="en-US" sz="2400" dirty="0" err="1"/>
                  <a:t>막전위</a:t>
                </a:r>
                <a:endParaRPr lang="en-US" altLang="ko-KR" sz="2400" dirty="0"/>
              </a:p>
              <a:p>
                <a:pPr lvl="1"/>
                <a:r>
                  <a:rPr kumimoji="1" lang="ko-KR" altLang="en-US" sz="2000" dirty="0"/>
                  <a:t>임계치 도달 시 스파이크 발생</a:t>
                </a:r>
                <a:endParaRPr kumimoji="1" lang="en-US" altLang="ko-KR" sz="2000" dirty="0"/>
              </a:p>
              <a:p>
                <a:pPr lvl="1"/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𝑟𝑠𝑒𝑡</m:t>
                        </m:r>
                      </m:sub>
                    </m:sSub>
                  </m:oMath>
                </a14:m>
                <a:r>
                  <a:rPr kumimoji="1" lang="en-US" altLang="ko-KR" sz="2400" dirty="0"/>
                  <a:t> : </a:t>
                </a:r>
                <a:r>
                  <a:rPr kumimoji="1" lang="ko-KR" altLang="en-US" sz="2400" dirty="0"/>
                  <a:t>휴지 전위</a:t>
                </a:r>
                <a:r>
                  <a:rPr lang="ko-KR" altLang="en-US" sz="2400" dirty="0"/>
                  <a:t> 또는</a:t>
                </a:r>
                <a:r>
                  <a:rPr kumimoji="1" lang="ko-KR" altLang="en-US" sz="2400" dirty="0"/>
                  <a:t> 리셋 전위</a:t>
                </a:r>
                <a:endParaRPr lang="en-US" altLang="ko-KR" sz="2400" dirty="0"/>
              </a:p>
              <a:p>
                <a:pPr lvl="1"/>
                <a:r>
                  <a:rPr kumimoji="1" lang="ko-KR" altLang="en-US" sz="2000" dirty="0"/>
                  <a:t>스파이크 발생 후 초기화되는 </a:t>
                </a:r>
                <a:r>
                  <a:rPr kumimoji="1" lang="ko-KR" altLang="en-US" sz="2000" dirty="0" err="1"/>
                  <a:t>막전위</a:t>
                </a:r>
                <a:endParaRPr kumimoji="1" lang="en-US" altLang="ko-KR" sz="2000" dirty="0"/>
              </a:p>
              <a:p>
                <a:pPr lvl="1"/>
                <a:endParaRPr kumimoji="1"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막 시간 상수</a:t>
                </a:r>
                <a:endParaRPr kumimoji="1" lang="en-US" altLang="ko-KR" sz="2400" dirty="0"/>
              </a:p>
              <a:p>
                <a:pPr lvl="1"/>
                <a:r>
                  <a:rPr kumimoji="1" lang="ko-KR" altLang="en-US" sz="2000" dirty="0"/>
                  <a:t>값이 클 수록 막전위는 느리게 변화</a:t>
                </a:r>
                <a:endParaRPr kumimoji="1"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6237CB-E1BE-3B36-705D-6EF5A52C5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3068960"/>
                <a:ext cx="7920806" cy="3255640"/>
              </a:xfrm>
              <a:blipFill>
                <a:blip r:embed="rId2"/>
                <a:stretch>
                  <a:fillRect l="-480" t="-388" b="-1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CC1EEE1E-063E-F9B2-FB51-0F7B3F96D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96751"/>
            <a:ext cx="7920806" cy="16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03B7A-6711-8C1C-CCDC-BCCB7D5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LIF </a:t>
            </a:r>
            <a:r>
              <a:rPr kumimoji="1" lang="ko-KR" altLang="en-US" dirty="0"/>
              <a:t>모델의 기본 동작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leak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6237CB-E1BE-3B36-705D-6EF5A52C57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3068960"/>
                <a:ext cx="7920806" cy="32556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입력 저항</a:t>
                </a:r>
                <a:endParaRPr kumimoji="1" lang="en-US" altLang="ko-KR" sz="2400" dirty="0"/>
              </a:p>
              <a:p>
                <a:pPr lvl="1"/>
                <a:r>
                  <a:rPr kumimoji="1" lang="ko-KR" altLang="en-US" sz="2000" dirty="0"/>
                  <a:t>*값이 클 수록 막전위가 빠르게 변화</a:t>
                </a:r>
                <a:endParaRPr kumimoji="1" lang="en-US" altLang="ko-KR" sz="2000" dirty="0"/>
              </a:p>
              <a:p>
                <a:pPr lvl="1"/>
                <a:endParaRPr kumimoji="1"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입력 전류</a:t>
                </a:r>
                <a:endParaRPr lang="en-US" altLang="ko-KR" sz="2400" dirty="0"/>
              </a:p>
              <a:p>
                <a:pPr lvl="1"/>
                <a:r>
                  <a:rPr kumimoji="1" lang="ko-KR" altLang="en-US" sz="2000" dirty="0"/>
                  <a:t>외부에서 뉴런에 입력되는 전류를 의미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6237CB-E1BE-3B36-705D-6EF5A52C5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3068960"/>
                <a:ext cx="7920806" cy="3255640"/>
              </a:xfrm>
              <a:blipFill>
                <a:blip r:embed="rId2"/>
                <a:stretch>
                  <a:fillRect l="-480" t="-1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CC1EEE1E-063E-F9B2-FB51-0F7B3F96D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96751"/>
            <a:ext cx="7920806" cy="16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1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91B2E-2972-9F2E-E491-5FBD6606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스파이크 발생 수식</a:t>
            </a:r>
            <a:r>
              <a:rPr kumimoji="1" lang="en-US" altLang="ko-KR" dirty="0"/>
              <a:t> - reset</a:t>
            </a:r>
            <a:endParaRPr kumimoji="1" lang="ko-KR" altLang="en-US" dirty="0"/>
          </a:p>
        </p:txBody>
      </p:sp>
      <p:pic>
        <p:nvPicPr>
          <p:cNvPr id="5" name="내용 개체 틀 4" descr="폰트, 친필, 텍스트, 그래픽이(가) 표시된 사진&#10;&#10;자동 생성된 설명">
            <a:extLst>
              <a:ext uri="{FF2B5EF4-FFF2-40B4-BE49-F238E27FC236}">
                <a16:creationId xmlns:a16="http://schemas.microsoft.com/office/drawing/2014/main" id="{3DB86A01-9413-9F65-FCDE-DC878B5AD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24743"/>
            <a:ext cx="6552654" cy="1817485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F5A7186-BEDE-1883-3FBC-6225D271A5F6}"/>
              </a:ext>
            </a:extLst>
          </p:cNvPr>
          <p:cNvSpPr txBox="1">
            <a:spLocks/>
          </p:cNvSpPr>
          <p:nvPr/>
        </p:nvSpPr>
        <p:spPr>
          <a:xfrm>
            <a:off x="755576" y="3068960"/>
            <a:ext cx="7920806" cy="32556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400" kern="0" dirty="0"/>
              <a:t>스파이크 발생의 합을 계산하는 수식</a:t>
            </a:r>
            <a:endParaRPr lang="en-US" altLang="ko-KR" sz="2400" kern="0" dirty="0"/>
          </a:p>
          <a:p>
            <a:r>
              <a:rPr lang="ko-KR" altLang="en-US" sz="2400" kern="0" dirty="0"/>
              <a:t>이후에 입력 전류를 계산하는 곳에 쓰임</a:t>
            </a:r>
            <a:endParaRPr lang="en-US" altLang="ko-KR" sz="2400" kern="0" dirty="0"/>
          </a:p>
        </p:txBody>
      </p:sp>
    </p:spTree>
    <p:extLst>
      <p:ext uri="{BB962C8B-B14F-4D97-AF65-F5344CB8AC3E}">
        <p14:creationId xmlns:p14="http://schemas.microsoft.com/office/powerpoint/2010/main" val="106588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91B2E-2972-9F2E-E491-5FBD6606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스파이크 발생 수식</a:t>
            </a:r>
            <a:r>
              <a:rPr kumimoji="1" lang="en-US" altLang="ko-KR" dirty="0"/>
              <a:t> - reset</a:t>
            </a:r>
            <a:endParaRPr kumimoji="1" lang="ko-KR" altLang="en-US" dirty="0"/>
          </a:p>
        </p:txBody>
      </p:sp>
      <p:pic>
        <p:nvPicPr>
          <p:cNvPr id="5" name="내용 개체 틀 4" descr="폰트, 친필, 텍스트, 그래픽이(가) 표시된 사진&#10;&#10;자동 생성된 설명">
            <a:extLst>
              <a:ext uri="{FF2B5EF4-FFF2-40B4-BE49-F238E27FC236}">
                <a16:creationId xmlns:a16="http://schemas.microsoft.com/office/drawing/2014/main" id="{3DB86A01-9413-9F65-FCDE-DC878B5AD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24743"/>
            <a:ext cx="6552654" cy="18174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1F5A7186-BEDE-1883-3FBC-6225D271A5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576" y="3068960"/>
                <a:ext cx="7920806" cy="32556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vert="horz" wrap="square" lIns="91440" tIns="45720" rIns="91440" bIns="45720" anchor="t" anchorCtr="0">
                <a:normAutofit/>
              </a:bodyPr>
              <a:lstStyle>
                <a:lvl1pPr marL="342900" indent="-3429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/>
                  <a:buChar char="u"/>
                  <a:defRPr kumimoji="1"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SzPct val="110000"/>
                  <a:buFont typeface="Wingdings"/>
                  <a:buChar char="ü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Font typeface="Wingdings"/>
                  <a:buChar char="Ø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400" b="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2400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sz="2400" kern="0" dirty="0"/>
                  <a:t> : </a:t>
                </a:r>
                <a:r>
                  <a:rPr lang="ko-KR" altLang="en-US" sz="2400" kern="0" dirty="0"/>
                  <a:t>스파이크 발생 시간</a:t>
                </a:r>
                <a:r>
                  <a:rPr lang="en-US" altLang="ko-KR" sz="2400" kern="0" dirty="0"/>
                  <a:t>(</a:t>
                </a:r>
                <a:r>
                  <a:rPr lang="ko-KR" altLang="en-US" sz="2400" kern="0" dirty="0"/>
                  <a:t>시점</a:t>
                </a:r>
                <a:r>
                  <a:rPr lang="en-US" altLang="ko-KR" sz="2400" kern="0" dirty="0"/>
                  <a:t>)</a:t>
                </a: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1F5A7186-BEDE-1883-3FBC-6225D271A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68960"/>
                <a:ext cx="7920806" cy="3255640"/>
              </a:xfrm>
              <a:prstGeom prst="rect">
                <a:avLst/>
              </a:prstGeom>
              <a:blipFill>
                <a:blip r:embed="rId3"/>
                <a:stretch>
                  <a:fillRect l="-480" t="-1163"/>
                </a:stretch>
              </a:blipFill>
              <a:ln w="9525">
                <a:noFill/>
                <a:miter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4" descr="{\displaystyle \delta (x)={\begin{cases}\infty ,&amp;x=0\\0,&amp;x\neq 0\end{cases}}}">
            <a:extLst>
              <a:ext uri="{FF2B5EF4-FFF2-40B4-BE49-F238E27FC236}">
                <a16:creationId xmlns:a16="http://schemas.microsoft.com/office/drawing/2014/main" id="{1B7EA6CD-F433-2DB6-A740-323B07DEA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0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91B2E-2972-9F2E-E491-5FBD6606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스파이크 발생 수식</a:t>
            </a:r>
            <a:r>
              <a:rPr kumimoji="1" lang="en-US" altLang="ko-KR" dirty="0"/>
              <a:t> - reset</a:t>
            </a:r>
            <a:endParaRPr kumimoji="1" lang="ko-KR" altLang="en-US" dirty="0"/>
          </a:p>
        </p:txBody>
      </p:sp>
      <p:pic>
        <p:nvPicPr>
          <p:cNvPr id="5" name="내용 개체 틀 4" descr="폰트, 친필, 텍스트, 그래픽이(가) 표시된 사진&#10;&#10;자동 생성된 설명">
            <a:extLst>
              <a:ext uri="{FF2B5EF4-FFF2-40B4-BE49-F238E27FC236}">
                <a16:creationId xmlns:a16="http://schemas.microsoft.com/office/drawing/2014/main" id="{3DB86A01-9413-9F65-FCDE-DC878B5AD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24743"/>
            <a:ext cx="6552654" cy="18174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1F5A7186-BEDE-1883-3FBC-6225D271A5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576" y="3068960"/>
                <a:ext cx="7920806" cy="32556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vert="horz" wrap="square" lIns="91440" tIns="45720" rIns="91440" bIns="45720" anchor="t" anchorCtr="0">
                <a:normAutofit/>
              </a:bodyPr>
              <a:lstStyle>
                <a:lvl1pPr marL="342900" indent="-3429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/>
                  <a:buChar char="u"/>
                  <a:defRPr kumimoji="1"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SzPct val="110000"/>
                  <a:buFont typeface="Wingdings"/>
                  <a:buChar char="ü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Font typeface="Wingdings"/>
                  <a:buChar char="Ø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ko-KR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2400" kern="0" dirty="0"/>
                  <a:t> </a:t>
                </a:r>
                <a:r>
                  <a:rPr lang="en-US" altLang="ko-KR" sz="2400" kern="0" dirty="0"/>
                  <a:t>:</a:t>
                </a:r>
                <a:r>
                  <a:rPr lang="ko-KR" altLang="en-US" sz="2400" kern="0" dirty="0"/>
                  <a:t> </a:t>
                </a:r>
                <a:r>
                  <a:rPr lang="ko-KR" altLang="en-US" sz="2400" kern="0" dirty="0" err="1"/>
                  <a:t>디렉</a:t>
                </a:r>
                <a:r>
                  <a:rPr lang="ko-KR" altLang="en-US" sz="2400" kern="0" dirty="0"/>
                  <a:t> 델타</a:t>
                </a:r>
                <a:r>
                  <a:rPr lang="en-US" altLang="ko-KR" sz="2400" kern="0" dirty="0"/>
                  <a:t>(</a:t>
                </a:r>
                <a:r>
                  <a:rPr lang="en-US" altLang="ko-KR" sz="2400" kern="0" dirty="0" err="1"/>
                  <a:t>Derac</a:t>
                </a:r>
                <a:r>
                  <a:rPr lang="en-US" altLang="ko-KR" sz="2400" kern="0" dirty="0"/>
                  <a:t> delta) </a:t>
                </a:r>
                <a:r>
                  <a:rPr lang="ko-KR" altLang="en-US" sz="2400" kern="0" dirty="0"/>
                  <a:t>함수</a:t>
                </a:r>
                <a:endParaRPr lang="en-US" altLang="ko-KR" sz="2400" kern="0" dirty="0"/>
              </a:p>
              <a:p>
                <a:pPr lvl="1"/>
                <a:r>
                  <a:rPr lang="ko-KR" altLang="en-US" sz="2000" kern="0" dirty="0"/>
                  <a:t>수식이 무한대 값을 가진다는 특징이 있음</a:t>
                </a:r>
                <a:endParaRPr lang="en-US" altLang="ko-KR" sz="2000" kern="0" dirty="0"/>
              </a:p>
              <a:p>
                <a:pPr lvl="1"/>
                <a:r>
                  <a:rPr lang="ko-KR" altLang="en-US" sz="2000" kern="0" dirty="0"/>
                  <a:t>길고 좁은 스파이크 모양으로 주로 쓰임</a:t>
                </a:r>
                <a:endParaRPr lang="en-US" altLang="ko-KR" sz="2000" kern="0" dirty="0"/>
              </a:p>
              <a:p>
                <a:pPr lvl="1"/>
                <a:r>
                  <a:rPr lang="ko-KR" altLang="en-US" sz="2000" kern="0" dirty="0"/>
                  <a:t>갑작스런 변화</a:t>
                </a:r>
                <a:r>
                  <a:rPr lang="en-US" altLang="ko-KR" sz="2000" kern="0" dirty="0"/>
                  <a:t>(Ex. </a:t>
                </a:r>
                <a:r>
                  <a:rPr lang="ko-KR" altLang="en-US" sz="2000" kern="0" dirty="0"/>
                  <a:t>공이 바닥에 닿는 순간 힘 계산</a:t>
                </a:r>
                <a:r>
                  <a:rPr lang="en-US" altLang="ko-KR" sz="2000" kern="0" dirty="0"/>
                  <a:t>)</a:t>
                </a:r>
                <a:r>
                  <a:rPr lang="ko-KR" altLang="en-US" sz="2000" kern="0" dirty="0"/>
                  <a:t>에 유용함</a:t>
                </a:r>
                <a:endParaRPr lang="en-US" altLang="ko-KR" sz="2000" kern="0" dirty="0"/>
              </a:p>
              <a:p>
                <a:endParaRPr lang="en-US" altLang="ko-KR" sz="2400" i="1" kern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4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400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sSubSup>
                          <m:sSubSupPr>
                            <m:ctrlPr>
                              <a:rPr lang="en-US" altLang="ko-KR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sub>
                      <m:sup/>
                      <m:e/>
                    </m:nary>
                  </m:oMath>
                </a14:m>
                <a:r>
                  <a:rPr lang="en-US" altLang="ko-KR" sz="2400" kern="0" dirty="0"/>
                  <a:t> : l </a:t>
                </a:r>
                <a:r>
                  <a:rPr lang="ko-KR" altLang="en-US" sz="2400" kern="0" dirty="0"/>
                  <a:t>레이어의 </a:t>
                </a:r>
                <a:r>
                  <a:rPr lang="en-US" altLang="ko-KR" sz="2400" kern="0" dirty="0" err="1"/>
                  <a:t>i</a:t>
                </a:r>
                <a:r>
                  <a:rPr lang="en-US" altLang="ko-KR" sz="2400" kern="0" dirty="0"/>
                  <a:t> </a:t>
                </a:r>
                <a:r>
                  <a:rPr lang="ko-KR" altLang="en-US" sz="2400" kern="0" dirty="0"/>
                  <a:t>뉴런이 방출하는 모든 스파이크의 합</a:t>
                </a:r>
                <a:endParaRPr lang="en-US" altLang="ko-KR" sz="2400" kern="0" dirty="0"/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1F5A7186-BEDE-1883-3FBC-6225D271A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68960"/>
                <a:ext cx="7920806" cy="3255640"/>
              </a:xfrm>
              <a:prstGeom prst="rect">
                <a:avLst/>
              </a:prstGeom>
              <a:blipFill>
                <a:blip r:embed="rId3"/>
                <a:stretch>
                  <a:fillRect l="-1600" t="-1938" b="-3488"/>
                </a:stretch>
              </a:blipFill>
              <a:ln w="9525">
                <a:noFill/>
                <a:miter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4" descr="{\displaystyle \delta (x)={\begin{cases}\infty ,&amp;x=0\\0,&amp;x\neq 0\end{cases}}}">
            <a:extLst>
              <a:ext uri="{FF2B5EF4-FFF2-40B4-BE49-F238E27FC236}">
                <a16:creationId xmlns:a16="http://schemas.microsoft.com/office/drawing/2014/main" id="{1B7EA6CD-F433-2DB6-A740-323B07DEA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E36552-EC90-CBC6-C512-88B0CD20F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2942228"/>
            <a:ext cx="2493554" cy="72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836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12389</TotalTime>
  <Words>479</Words>
  <Application>Microsoft Office PowerPoint</Application>
  <PresentationFormat>화면 슬라이드 쇼(4:3)</PresentationFormat>
  <Paragraphs>93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HY헤드라인M</vt:lpstr>
      <vt:lpstr>굴림</vt:lpstr>
      <vt:lpstr>맑은 고딕</vt:lpstr>
      <vt:lpstr>Arial</vt:lpstr>
      <vt:lpstr>Cambria Math</vt:lpstr>
      <vt:lpstr>Times New Roman</vt:lpstr>
      <vt:lpstr>Wingdings</vt:lpstr>
      <vt:lpstr>Default Theme</vt:lpstr>
      <vt:lpstr>SpyTorch</vt:lpstr>
      <vt:lpstr>목차</vt:lpstr>
      <vt:lpstr>SpyTorch tutorial</vt:lpstr>
      <vt:lpstr>LIF 모델의 기본 동작 – leak</vt:lpstr>
      <vt:lpstr>LIF 모델의 기본 동작 – leak</vt:lpstr>
      <vt:lpstr>LIF 모델의 기본 동작 – leak</vt:lpstr>
      <vt:lpstr>스파이크 발생 수식 - reset</vt:lpstr>
      <vt:lpstr>스파이크 발생 수식 - reset</vt:lpstr>
      <vt:lpstr>스파이크 발생 수식 - reset</vt:lpstr>
      <vt:lpstr>입력 전류의 변화 - input</vt:lpstr>
      <vt:lpstr>입력 전류의 변화 - input</vt:lpstr>
      <vt:lpstr>입력 전류의 변화 - input</vt:lpstr>
      <vt:lpstr>이산시간으로 표현된 RNN 방정식 - reset</vt:lpstr>
      <vt:lpstr>이산시간으로 표현된 RNN 방정식 - reset</vt:lpstr>
      <vt:lpstr>시냅스 역할 근사화 - input</vt:lpstr>
      <vt:lpstr>LIF 시뮬레이션 모델</vt:lpstr>
      <vt:lpstr>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1067</cp:revision>
  <cp:lastPrinted>2016-11-01T07:29:09Z</cp:lastPrinted>
  <dcterms:created xsi:type="dcterms:W3CDTF">2013-09-09T21:16:08Z</dcterms:created>
  <dcterms:modified xsi:type="dcterms:W3CDTF">2024-05-13T06:03:28Z</dcterms:modified>
</cp:coreProperties>
</file>