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8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8" autoAdjust="0"/>
    <p:restoredTop sz="75990" autoAdjust="0"/>
  </p:normalViewPr>
  <p:slideViewPr>
    <p:cSldViewPr>
      <p:cViewPr varScale="1">
        <p:scale>
          <a:sx n="85" d="100"/>
          <a:sy n="85" d="100"/>
        </p:scale>
        <p:origin x="24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스파이크 신경망은 </a:t>
            </a:r>
            <a:r>
              <a:rPr lang="en-US" altLang="ko-KR" dirty="0"/>
              <a:t>LIF(Leaky Integrate and Fire)</a:t>
            </a:r>
            <a:r>
              <a:rPr lang="ko-KR" altLang="en-US" dirty="0"/>
              <a:t> 모델을 기반으로 구현함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5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스파이크 신경망에 사용되는 데이터는 이진 </a:t>
            </a:r>
            <a:br>
              <a:rPr lang="en-US" altLang="ko-KR" dirty="0"/>
            </a:br>
            <a:r>
              <a:rPr lang="ko-KR" altLang="en-US" dirty="0"/>
              <a:t>형식</a:t>
            </a:r>
            <a:r>
              <a:rPr lang="en-US" altLang="ko-KR" dirty="0"/>
              <a:t>(</a:t>
            </a:r>
            <a:r>
              <a:rPr lang="ko-KR" altLang="en-US" dirty="0"/>
              <a:t>스파이크 발생 또는 </a:t>
            </a:r>
            <a:r>
              <a:rPr lang="ko-KR" altLang="en-US" dirty="0" err="1"/>
              <a:t>미발생</a:t>
            </a:r>
            <a:r>
              <a:rPr lang="en-US" altLang="ko-KR" dirty="0"/>
              <a:t>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스파이크 함수를 통해 이진 형식으로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방식으로 </a:t>
            </a:r>
            <a:r>
              <a:rPr lang="en-US" altLang="ko-KR" dirty="0"/>
              <a:t>TTFS(Time To First Spike)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알고리즘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TTFS</a:t>
            </a:r>
            <a:r>
              <a:rPr lang="ko-KR" altLang="en-US" dirty="0"/>
              <a:t>는 뉴런의 입력 강도에 </a:t>
            </a:r>
            <a:br>
              <a:rPr lang="en-US" altLang="ko-KR" dirty="0"/>
            </a:br>
            <a:r>
              <a:rPr lang="ko-KR" altLang="en-US" dirty="0"/>
              <a:t>따라 스파이크를 발생시키는 </a:t>
            </a:r>
            <a:br>
              <a:rPr lang="en-US" altLang="ko-KR" dirty="0"/>
            </a:br>
            <a:r>
              <a:rPr lang="ko-KR" altLang="en-US" dirty="0"/>
              <a:t>시간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5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결과 데이터의 특성 및 종류에 따라 각기 다른 파라미터 특징이 나타남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기반의 </a:t>
            </a:r>
            <a:br>
              <a:rPr lang="en-US" altLang="ko-KR" dirty="0"/>
            </a:br>
            <a:r>
              <a:rPr lang="ko-KR" altLang="en-US" dirty="0"/>
              <a:t>스파이크 신경망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24.11.12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7B068-E98A-5CDB-924D-56C67FAA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SHD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A3B48-3A4D-F680-0CF3-2E4C87E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여성이 </a:t>
            </a:r>
            <a:r>
              <a:rPr lang="en-US" altLang="ko-KR" dirty="0"/>
              <a:t>0~9</a:t>
            </a:r>
            <a:r>
              <a:rPr lang="ko-KR" altLang="en-US" dirty="0" err="1"/>
              <a:t>를</a:t>
            </a:r>
            <a:r>
              <a:rPr lang="ko-KR" altLang="en-US" dirty="0"/>
              <a:t> 발음하는 음성 데이터로 총 </a:t>
            </a:r>
            <a:r>
              <a:rPr lang="en-US" altLang="ko-KR" dirty="0"/>
              <a:t>20</a:t>
            </a:r>
            <a:r>
              <a:rPr lang="ko-KR" altLang="en-US" dirty="0"/>
              <a:t>개의 음성을 구분함</a:t>
            </a:r>
          </a:p>
        </p:txBody>
      </p:sp>
      <p:pic>
        <p:nvPicPr>
          <p:cNvPr id="5" name="그림 4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8E27DDE5-54B7-C077-1C3F-7FDCDF17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8" y="1988840"/>
            <a:ext cx="5771461" cy="471034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2ED219D-4F92-38F0-3B79-9BC3D93CA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54" y="2049928"/>
            <a:ext cx="3641712" cy="10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7BE65-1366-F55B-D721-F9E36D27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TBL </a:t>
            </a:r>
            <a:r>
              <a:rPr lang="ko-KR" altLang="en-US" dirty="0"/>
              <a:t>데이터 세트의 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40DA2-E9B4-12EE-8ED7-60A461E4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 위를 센서로 측정한 센서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원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D0396B8A-59E8-34B8-676C-C656F6BDF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28800"/>
            <a:ext cx="3024336" cy="2016224"/>
          </a:xfrm>
          <a:prstGeom prst="rect">
            <a:avLst/>
          </a:prstGeom>
        </p:spPr>
      </p:pic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21C63E-954D-49A0-6E1F-EA554F44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4" y="3548999"/>
            <a:ext cx="4166182" cy="3284875"/>
          </a:xfrm>
          <a:prstGeom prst="rect">
            <a:avLst/>
          </a:prstGeom>
        </p:spPr>
      </p:pic>
      <p:pic>
        <p:nvPicPr>
          <p:cNvPr id="12" name="그림 11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2D91B9F8-BDCA-10CC-69B0-645F7EA21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26" y="3645024"/>
            <a:ext cx="3960440" cy="3220088"/>
          </a:xfrm>
          <a:prstGeom prst="rect">
            <a:avLst/>
          </a:prstGeom>
        </p:spPr>
      </p:pic>
      <p:pic>
        <p:nvPicPr>
          <p:cNvPr id="14" name="그림 1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19FBEF4F-E8B6-6E70-9401-249F80F11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11" y="1703115"/>
            <a:ext cx="5040164" cy="13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0844-19E6-FE91-264B-40A486DF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3D6B8-579E-018F-D4B8-F9678E6C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세트별 최적의 파라미터 조합을 통해 약 </a:t>
            </a:r>
            <a:r>
              <a:rPr lang="en-US" altLang="ko-KR" dirty="0"/>
              <a:t>2~4% </a:t>
            </a:r>
            <a:r>
              <a:rPr lang="ko-KR" altLang="en-US" dirty="0"/>
              <a:t>정도 정확도 향상을 </a:t>
            </a:r>
            <a:r>
              <a:rPr lang="ko-KR" altLang="en-US" dirty="0" err="1"/>
              <a:t>이뤄냄</a:t>
            </a:r>
            <a:endParaRPr lang="ko-KR" altLang="en-US" dirty="0"/>
          </a:p>
        </p:txBody>
      </p:sp>
      <p:pic>
        <p:nvPicPr>
          <p:cNvPr id="4" name="그림 3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56996C3-68FB-25F2-8F88-1B3EAF39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717404"/>
            <a:ext cx="5281082" cy="1422254"/>
          </a:xfrm>
          <a:prstGeom prst="rect">
            <a:avLst/>
          </a:prstGeom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EECD184-E318-959B-631C-76AB60CC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2" y="5194132"/>
            <a:ext cx="5553720" cy="1663868"/>
          </a:xfrm>
          <a:prstGeom prst="rect">
            <a:avLst/>
          </a:prstGeom>
        </p:spPr>
      </p:pic>
      <p:pic>
        <p:nvPicPr>
          <p:cNvPr id="6" name="그림 5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EC855FF8-54B6-CEBD-23C7-550D22EC5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62151"/>
            <a:ext cx="5616550" cy="15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3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483B-E0DB-77BC-DB8D-AEC691C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EE31-812D-CD56-EF31-0E313413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1940</a:t>
            </a:r>
            <a:r>
              <a:rPr lang="ko-KR" altLang="en-US" dirty="0"/>
              <a:t>년대 컴퓨터 과학자들은 인간 뇌의 </a:t>
            </a:r>
            <a:br>
              <a:rPr lang="en-US" altLang="ko-KR" dirty="0"/>
            </a:br>
            <a:r>
              <a:rPr lang="ko-KR" altLang="en-US" dirty="0"/>
              <a:t>생물학적인 특성을 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탄생된 인공신경망</a:t>
            </a:r>
            <a:r>
              <a:rPr lang="en-US" altLang="ko-KR" dirty="0"/>
              <a:t>(Artificial Neural Network) </a:t>
            </a:r>
            <a:r>
              <a:rPr lang="ko-KR" altLang="en-US" dirty="0"/>
              <a:t>모델은 많은 분야에서 뛰어난 성능을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인공신경망의 에너지 효율 증가와 인간 뇌의 학습 방식과 더 유사한 모델로 스파이크 신경망이 개발됨</a:t>
            </a:r>
          </a:p>
        </p:txBody>
      </p:sp>
    </p:spTree>
    <p:extLst>
      <p:ext uri="{BB962C8B-B14F-4D97-AF65-F5344CB8AC3E}">
        <p14:creationId xmlns:p14="http://schemas.microsoft.com/office/powerpoint/2010/main" val="260910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5EC6-A717-385F-7218-A43CA60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DA52-7288-5CD4-D123-12EAF094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052513"/>
            <a:ext cx="8064500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생물학적 뉴런의 정보 전달 방식 그대로 </a:t>
            </a:r>
            <a:br>
              <a:rPr lang="en-US" altLang="ko-KR" dirty="0"/>
            </a:br>
            <a:r>
              <a:rPr lang="ko-KR" altLang="en-US" dirty="0"/>
              <a:t>모방함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스파이크라는 이진 정보만으로 학습을 하기 </a:t>
            </a:r>
            <a:br>
              <a:rPr lang="en-US" altLang="ko-KR" dirty="0"/>
            </a:br>
            <a:r>
              <a:rPr lang="ko-KR" altLang="en-US" dirty="0"/>
              <a:t>때문에 에너지 효율에 유리함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 신경망은 실제 인간 뇌의 학습 </a:t>
            </a:r>
            <a:br>
              <a:rPr lang="en-US" altLang="ko-KR" dirty="0"/>
            </a:br>
            <a:r>
              <a:rPr lang="ko-KR" altLang="en-US" dirty="0"/>
              <a:t>방법을 연구하는 분야로 확장될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9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3560E-2863-7C73-E282-123AE38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 특징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2618D-9A52-6C47-7506-C227461E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스파이크 전달</a:t>
            </a:r>
            <a:endParaRPr lang="en-US" altLang="ko-KR" dirty="0"/>
          </a:p>
          <a:p>
            <a:pPr lvl="1"/>
            <a:r>
              <a:rPr lang="ko-KR" altLang="en-US" dirty="0"/>
              <a:t>이전 시냅스 뉴런이 스파이크를 생성하여 다음 </a:t>
            </a:r>
            <a:br>
              <a:rPr lang="en-US" altLang="ko-KR" dirty="0"/>
            </a:br>
            <a:r>
              <a:rPr lang="ko-KR" altLang="en-US" dirty="0"/>
              <a:t>시냅스 뉴런에 스파이크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막 전위 전하 저장</a:t>
            </a:r>
            <a:endParaRPr lang="en-US" altLang="ko-KR" dirty="0"/>
          </a:p>
          <a:p>
            <a:pPr lvl="1"/>
            <a:r>
              <a:rPr lang="ko-KR" altLang="en-US" dirty="0"/>
              <a:t>이전 시냅스 뉴런에 전달된 이온을 뉴런에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임계 전위와 스파이크</a:t>
            </a:r>
            <a:endParaRPr lang="en-US" altLang="ko-KR" dirty="0"/>
          </a:p>
          <a:p>
            <a:pPr lvl="1"/>
            <a:r>
              <a:rPr lang="ko-KR" altLang="en-US" dirty="0"/>
              <a:t>막 전위에 따른 활동 전위 증가</a:t>
            </a:r>
            <a:endParaRPr lang="en-US" altLang="ko-KR" dirty="0"/>
          </a:p>
          <a:p>
            <a:pPr lvl="1"/>
            <a:r>
              <a:rPr lang="ko-KR" altLang="en-US" dirty="0"/>
              <a:t>임계 전위를 넘겼을 때</a:t>
            </a:r>
            <a:r>
              <a:rPr lang="en-US" altLang="ko-KR" dirty="0"/>
              <a:t>,</a:t>
            </a:r>
            <a:r>
              <a:rPr lang="ko-KR" altLang="en-US" dirty="0"/>
              <a:t> 스파이크 발생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누수에 의한 막 전위 감소</a:t>
            </a:r>
            <a:endParaRPr lang="en-US" altLang="ko-KR" dirty="0"/>
          </a:p>
          <a:p>
            <a:pPr lvl="1"/>
            <a:r>
              <a:rPr lang="ko-KR" altLang="en-US" dirty="0"/>
              <a:t>막 전위는 시간이 지날수록 감소</a:t>
            </a:r>
          </a:p>
        </p:txBody>
      </p:sp>
    </p:spTree>
    <p:extLst>
      <p:ext uri="{BB962C8B-B14F-4D97-AF65-F5344CB8AC3E}">
        <p14:creationId xmlns:p14="http://schemas.microsoft.com/office/powerpoint/2010/main" val="11866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007D-CAE7-48F4-2280-C04DD667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 </a:t>
            </a:r>
            <a:r>
              <a:rPr lang="ko-KR" altLang="en-US" dirty="0"/>
              <a:t>모델을 </a:t>
            </a:r>
            <a:r>
              <a:rPr lang="en-US" altLang="ko-KR" dirty="0"/>
              <a:t>RNN</a:t>
            </a:r>
            <a:r>
              <a:rPr lang="ko-KR" altLang="en-US" dirty="0"/>
              <a:t>에 대응</a:t>
            </a:r>
          </a:p>
        </p:txBody>
      </p:sp>
      <p:pic>
        <p:nvPicPr>
          <p:cNvPr id="5" name="내용 개체 틀 4" descr="텍스트, 폰트, 화이트, 영수증이(가) 표시된 사진&#10;&#10;자동 생성된 설명">
            <a:extLst>
              <a:ext uri="{FF2B5EF4-FFF2-40B4-BE49-F238E27FC236}">
                <a16:creationId xmlns:a16="http://schemas.microsoft.com/office/drawing/2014/main" id="{7663BEFC-2B9C-B177-98D6-5FAFC4D0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1028358"/>
            <a:ext cx="6718300" cy="1206500"/>
          </a:xfrm>
        </p:spPr>
      </p:pic>
      <p:pic>
        <p:nvPicPr>
          <p:cNvPr id="7" name="그림 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35A5DD51-B0B2-B85C-B706-62C67583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2347228"/>
            <a:ext cx="6781800" cy="1104900"/>
          </a:xfrm>
          <a:prstGeom prst="rect">
            <a:avLst/>
          </a:prstGeom>
        </p:spPr>
      </p:pic>
      <p:pic>
        <p:nvPicPr>
          <p:cNvPr id="9" name="그림 8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62D44417-B4A1-EC33-581A-21CA0C85B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0" y="3559408"/>
            <a:ext cx="6781800" cy="1282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4A400-FEF8-FE36-D2F0-26E76CAF8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5714619"/>
            <a:ext cx="5257800" cy="5842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DD6AF-BCE9-AEEB-3664-607C4896E28F}"/>
              </a:ext>
            </a:extLst>
          </p:cNvPr>
          <p:cNvSpPr txBox="1">
            <a:spLocks/>
          </p:cNvSpPr>
          <p:nvPr/>
        </p:nvSpPr>
        <p:spPr>
          <a:xfrm>
            <a:off x="683568" y="5245442"/>
            <a:ext cx="7991475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시간 단위에 따른 </a:t>
            </a:r>
            <a:r>
              <a:rPr lang="ko-KR" altLang="en-US" kern="0" dirty="0" err="1"/>
              <a:t>막전위</a:t>
            </a:r>
            <a:r>
              <a:rPr lang="ko-KR" altLang="en-US" kern="0" dirty="0"/>
              <a:t> 변화량 추적 가능</a:t>
            </a:r>
          </a:p>
        </p:txBody>
      </p:sp>
    </p:spTree>
    <p:extLst>
      <p:ext uri="{BB962C8B-B14F-4D97-AF65-F5344CB8AC3E}">
        <p14:creationId xmlns:p14="http://schemas.microsoft.com/office/powerpoint/2010/main" val="134143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4F9A3-2835-5F9A-71AF-2EDF4D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스파이크 신경망의 기울기 소실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AF94-D843-E0B7-05A0-DEC7CE66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스파이크에서 사용하는 이진 형식 데이터는 비선형적 특징을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가중치 업데이트를 위해 미분 시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dirty="0"/>
              <a:t>0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기울기를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기울기 소실 문제가 발생하며 가중치가 업데이트 되지 않음</a:t>
            </a:r>
          </a:p>
        </p:txBody>
      </p:sp>
    </p:spTree>
    <p:extLst>
      <p:ext uri="{BB962C8B-B14F-4D97-AF65-F5344CB8AC3E}">
        <p14:creationId xmlns:p14="http://schemas.microsoft.com/office/powerpoint/2010/main" val="446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AC04-DAA4-EC1A-33AE-74E1637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BC0BE-DAA0-C61C-48E1-D4E0A5D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2348880"/>
            <a:ext cx="7991475" cy="43503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scale: </a:t>
            </a:r>
            <a:r>
              <a:rPr lang="ko-KR" altLang="en-US" dirty="0" err="1"/>
              <a:t>서로게이트</a:t>
            </a:r>
            <a:r>
              <a:rPr lang="ko-KR" altLang="en-US" dirty="0"/>
              <a:t> 기울기의 경사 값</a:t>
            </a:r>
            <a:br>
              <a:rPr lang="en-US" altLang="ko-KR" dirty="0"/>
            </a:br>
            <a:r>
              <a:rPr lang="ko-KR" altLang="en-US" dirty="0"/>
              <a:t>파라미터로 사용됨</a:t>
            </a:r>
            <a:br>
              <a:rPr lang="en-US" altLang="ko-KR" dirty="0"/>
            </a:br>
            <a:r>
              <a:rPr lang="en-US" altLang="ko-KR" dirty="0" err="1"/>
              <a:t>grad_input</a:t>
            </a:r>
            <a:r>
              <a:rPr lang="en-US" altLang="ko-KR" dirty="0"/>
              <a:t>: </a:t>
            </a:r>
            <a:r>
              <a:rPr lang="ko-KR" altLang="en-US" dirty="0"/>
              <a:t>입력 또는 다음층에 전달 될 기울기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서로게이트</a:t>
            </a:r>
            <a:r>
              <a:rPr lang="ko-KR" altLang="en-US" dirty="0"/>
              <a:t> 기울기 도입으로 기울기 계산을 </a:t>
            </a:r>
            <a:br>
              <a:rPr lang="en-US" altLang="ko-KR" dirty="0"/>
            </a:br>
            <a:r>
              <a:rPr lang="ko-KR" altLang="en-US" dirty="0"/>
              <a:t>달리하여 기울기 소실 문제 해결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참고자료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Emre O, </a:t>
            </a:r>
            <a:r>
              <a:rPr lang="en-US" altLang="ko-KR" sz="1600" dirty="0" err="1"/>
              <a:t>Neftci</a:t>
            </a:r>
            <a:r>
              <a:rPr lang="en-US" altLang="ko-KR" sz="1600" dirty="0"/>
              <a:t>, Mostafa, </a:t>
            </a:r>
            <a:r>
              <a:rPr lang="en-US" altLang="ko-KR" sz="1600" dirty="0" err="1"/>
              <a:t>Zenke</a:t>
            </a:r>
            <a:r>
              <a:rPr lang="en-US" altLang="ko-KR" sz="1600" dirty="0"/>
              <a:t>. Surrogate Gradient Learning in Spiking Neural Networks. 2019.</a:t>
            </a:r>
            <a:endParaRPr lang="ko-KR" altLang="en-US" sz="1600" dirty="0"/>
          </a:p>
        </p:txBody>
      </p:sp>
      <p:pic>
        <p:nvPicPr>
          <p:cNvPr id="7" name="그림 6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6A3C64A4-FEDD-4607-6B66-672AB160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052736"/>
            <a:ext cx="819497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6314-E5D5-0BB5-04F6-E2DD13CA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스파이크 신경망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283DE-6ACC-4261-FF81-0D9E35F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TTFS</a:t>
            </a:r>
            <a:r>
              <a:rPr lang="ko-KR" altLang="en-US" dirty="0"/>
              <a:t> 알고리즘으로 전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희소행렬로 전 처리 후 입력 데이터로 사용</a:t>
            </a:r>
          </a:p>
        </p:txBody>
      </p:sp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387C00AC-1A69-02AC-DF6A-B3DD0F71C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994965"/>
            <a:ext cx="3323159" cy="2693591"/>
          </a:xfrm>
          <a:prstGeom prst="rect">
            <a:avLst/>
          </a:prstGeom>
        </p:spPr>
      </p:pic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6331CC35-3013-3E0B-F45B-3265668C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199002"/>
            <a:ext cx="3383285" cy="2495313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8D6089-CD88-DABE-8884-172347963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357487"/>
            <a:ext cx="4119438" cy="2178342"/>
          </a:xfrm>
          <a:prstGeom prst="rect">
            <a:avLst/>
          </a:prstGeom>
        </p:spPr>
      </p:pic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BAFD8C0-107C-362E-B24C-4500E97A5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1" y="1641907"/>
            <a:ext cx="4909263" cy="1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6AE1-03DB-0D9D-353B-E275A48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Fashion-MNIST </a:t>
            </a:r>
            <a:r>
              <a:rPr lang="ko-KR" altLang="en-US" sz="3200" dirty="0"/>
              <a:t>데이터 세트 성능 분석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8D51850-AF32-8082-77CF-616A87E7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가지 옷</a:t>
            </a:r>
            <a:r>
              <a:rPr lang="en-US" altLang="ko-KR" dirty="0"/>
              <a:t>,</a:t>
            </a:r>
            <a:r>
              <a:rPr lang="ko-KR" altLang="en-US" dirty="0"/>
              <a:t> 신발 종류의 이미지 데이터를 가짐</a:t>
            </a:r>
          </a:p>
        </p:txBody>
      </p:sp>
      <p:pic>
        <p:nvPicPr>
          <p:cNvPr id="12" name="그림 11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F8B4DD1D-6A4D-B4FA-5FF8-74DDD101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504826" y="1553210"/>
            <a:ext cx="6171540" cy="4794216"/>
          </a:xfrm>
          <a:prstGeom prst="rect">
            <a:avLst/>
          </a:prstGeom>
        </p:spPr>
      </p:pic>
      <p:pic>
        <p:nvPicPr>
          <p:cNvPr id="13" name="그림 12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208BB8AE-9186-9AE2-9630-85D832F40E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00808"/>
            <a:ext cx="3563888" cy="9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48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12807</TotalTime>
  <Words>392</Words>
  <Application>Microsoft Office PowerPoint</Application>
  <PresentationFormat>화면 슬라이드 쇼(4:3)</PresentationFormat>
  <Paragraphs>76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서로게이트 기울기 기반의  스파이크 신경망 분석</vt:lpstr>
      <vt:lpstr>사회적 배경</vt:lpstr>
      <vt:lpstr>스파이크 신경망 모델</vt:lpstr>
      <vt:lpstr>LIF 모델 특징 4가지</vt:lpstr>
      <vt:lpstr>LIF 모델을 RNN에 대응</vt:lpstr>
      <vt:lpstr>스파이크 신경망의 기울기 소실 문제</vt:lpstr>
      <vt:lpstr>서로게이트 기울기 도입</vt:lpstr>
      <vt:lpstr>스파이크 신경망 데이터 전처리</vt:lpstr>
      <vt:lpstr>Fashion-MNIST 데이터 세트 성능 분석</vt:lpstr>
      <vt:lpstr>SHD 데이터 세트의 성능 분석</vt:lpstr>
      <vt:lpstr>TBL 데이터 세트의 성능 분석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홍지민</cp:lastModifiedBy>
  <cp:revision>1244</cp:revision>
  <cp:lastPrinted>2024-11-05T03:55:54Z</cp:lastPrinted>
  <dcterms:created xsi:type="dcterms:W3CDTF">2013-09-09T21:16:08Z</dcterms:created>
  <dcterms:modified xsi:type="dcterms:W3CDTF">2024-11-05T06:55:53Z</dcterms:modified>
</cp:coreProperties>
</file>