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1"/>
  </p:notesMasterIdLst>
  <p:sldIdLst>
    <p:sldId id="256" r:id="rId2"/>
    <p:sldId id="271" r:id="rId3"/>
    <p:sldId id="275" r:id="rId4"/>
    <p:sldId id="274" r:id="rId5"/>
    <p:sldId id="284" r:id="rId6"/>
    <p:sldId id="283" r:id="rId7"/>
    <p:sldId id="277" r:id="rId8"/>
    <p:sldId id="278" r:id="rId9"/>
    <p:sldId id="276" r:id="rId10"/>
    <p:sldId id="273" r:id="rId11"/>
    <p:sldId id="272" r:id="rId12"/>
    <p:sldId id="279" r:id="rId13"/>
    <p:sldId id="285" r:id="rId14"/>
    <p:sldId id="280" r:id="rId15"/>
    <p:sldId id="281" r:id="rId16"/>
    <p:sldId id="282" r:id="rId17"/>
    <p:sldId id="286" r:id="rId18"/>
    <p:sldId id="269" r:id="rId19"/>
    <p:sldId id="257" r:id="rId20"/>
    <p:sldId id="258" r:id="rId21"/>
    <p:sldId id="260" r:id="rId22"/>
    <p:sldId id="261" r:id="rId23"/>
    <p:sldId id="262" r:id="rId24"/>
    <p:sldId id="263" r:id="rId25"/>
    <p:sldId id="265" r:id="rId26"/>
    <p:sldId id="266" r:id="rId27"/>
    <p:sldId id="267" r:id="rId28"/>
    <p:sldId id="270" r:id="rId29"/>
    <p:sldId id="268" r:id="rId3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23" autoAdjust="0"/>
    <p:restoredTop sz="96966" autoAdjust="0"/>
  </p:normalViewPr>
  <p:slideViewPr>
    <p:cSldViewPr>
      <p:cViewPr varScale="1">
        <p:scale>
          <a:sx n="111" d="100"/>
          <a:sy n="111" d="100"/>
        </p:scale>
        <p:origin x="121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0" y="4715388"/>
            <a:ext cx="5438759" cy="4467455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A8260-BEF5-6E3B-735B-36A2AFFEC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274B702-9CFF-BEAA-B80C-92596A9D00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7B0330F-6749-3AE2-447E-108C0919A6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스파이크 신경망에 사용되는 데이터는 이진 </a:t>
            </a:r>
            <a:br>
              <a:rPr lang="en-US" altLang="ko-KR" dirty="0"/>
            </a:br>
            <a:r>
              <a:rPr lang="ko-KR" altLang="en-US" dirty="0"/>
              <a:t>형식</a:t>
            </a:r>
            <a:r>
              <a:rPr lang="en-US" altLang="ko-KR" dirty="0"/>
              <a:t>(</a:t>
            </a:r>
            <a:r>
              <a:rPr lang="ko-KR" altLang="en-US" dirty="0"/>
              <a:t>스파이크 발생 또는 </a:t>
            </a:r>
            <a:r>
              <a:rPr lang="ko-KR" altLang="en-US" dirty="0" err="1"/>
              <a:t>미발생</a:t>
            </a:r>
            <a:r>
              <a:rPr lang="en-US" altLang="ko-KR" dirty="0"/>
              <a:t>)</a:t>
            </a:r>
            <a:r>
              <a:rPr lang="ko-KR" altLang="en-US" dirty="0"/>
              <a:t>으로 표현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데이터는 스파이크 함수를 통해 이진 형식으로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전처리</a:t>
            </a:r>
            <a:r>
              <a:rPr lang="ko-KR" altLang="en-US" dirty="0"/>
              <a:t> 방식으로 </a:t>
            </a:r>
            <a:r>
              <a:rPr lang="en-US" altLang="ko-KR" dirty="0"/>
              <a:t>TTFS(Time To First Spike)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알고리즘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TTFS</a:t>
            </a:r>
            <a:r>
              <a:rPr lang="ko-KR" altLang="en-US" dirty="0"/>
              <a:t>는 뉴런의 입력 강도에 </a:t>
            </a:r>
            <a:br>
              <a:rPr lang="en-US" altLang="ko-KR" dirty="0"/>
            </a:br>
            <a:r>
              <a:rPr lang="ko-KR" altLang="en-US" dirty="0"/>
              <a:t>따라 스파이크를 발생시키는 </a:t>
            </a:r>
            <a:br>
              <a:rPr lang="en-US" altLang="ko-KR" dirty="0"/>
            </a:br>
            <a:r>
              <a:rPr lang="ko-KR" altLang="en-US" dirty="0"/>
              <a:t>시간 결정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77AC1F-C4E1-DD67-ED98-33D8CA5A9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325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A3DA0-E621-02F4-EF91-6BFFBFC78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B6D4149-121E-A966-5E9E-34C05ABE28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03B53B3-5497-EE59-9AFF-47CC146DD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 결과 데이터의 특성 및 종류에 따라 각기 다른 파라미터 특징이 나타남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E2ED63-0FC2-1E38-E9C9-E90A75E30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15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스파이크 신경망은 </a:t>
            </a:r>
            <a:r>
              <a:rPr lang="en-US" altLang="ko-KR" dirty="0"/>
              <a:t>LIF(Leaky Integrate and Fire)</a:t>
            </a:r>
            <a:r>
              <a:rPr lang="ko-KR" altLang="en-US" dirty="0"/>
              <a:t> 모델을 기반으로 구현함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5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스파이크 신경망에 사용되는 데이터는 이진 </a:t>
            </a:r>
            <a:br>
              <a:rPr lang="en-US" altLang="ko-KR" dirty="0"/>
            </a:br>
            <a:r>
              <a:rPr lang="ko-KR" altLang="en-US" dirty="0"/>
              <a:t>형식</a:t>
            </a:r>
            <a:r>
              <a:rPr lang="en-US" altLang="ko-KR" dirty="0"/>
              <a:t>(</a:t>
            </a:r>
            <a:r>
              <a:rPr lang="ko-KR" altLang="en-US" dirty="0"/>
              <a:t>스파이크 발생 또는 </a:t>
            </a:r>
            <a:r>
              <a:rPr lang="ko-KR" altLang="en-US" dirty="0" err="1"/>
              <a:t>미발생</a:t>
            </a:r>
            <a:r>
              <a:rPr lang="en-US" altLang="ko-KR" dirty="0"/>
              <a:t>)</a:t>
            </a:r>
            <a:r>
              <a:rPr lang="ko-KR" altLang="en-US" dirty="0"/>
              <a:t>으로 표현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데이터는 스파이크 함수를 통해 이진 형식으로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전처리</a:t>
            </a:r>
            <a:r>
              <a:rPr lang="ko-KR" altLang="en-US" dirty="0"/>
              <a:t> 방식으로 </a:t>
            </a:r>
            <a:r>
              <a:rPr lang="en-US" altLang="ko-KR" dirty="0"/>
              <a:t>TTFS(Time To First Spike)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알고리즘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TTFS</a:t>
            </a:r>
            <a:r>
              <a:rPr lang="ko-KR" altLang="en-US" dirty="0"/>
              <a:t>는 뉴런의 입력 강도에 </a:t>
            </a:r>
            <a:br>
              <a:rPr lang="en-US" altLang="ko-KR" dirty="0"/>
            </a:br>
            <a:r>
              <a:rPr lang="ko-KR" altLang="en-US" dirty="0"/>
              <a:t>따라 스파이크를 발생시키는 </a:t>
            </a:r>
            <a:br>
              <a:rPr lang="en-US" altLang="ko-KR" dirty="0"/>
            </a:br>
            <a:r>
              <a:rPr lang="ko-KR" altLang="en-US" dirty="0"/>
              <a:t>시간 결정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51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 결과 데이터의 특성 및 종류에 따라 각기 다른 파라미터 특징이 나타남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1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/>
              <a:t>서로게이트</a:t>
            </a:r>
            <a:r>
              <a:rPr lang="ko-KR" altLang="en-US" sz="3600" dirty="0"/>
              <a:t> 기울기 기반의 </a:t>
            </a:r>
            <a:br>
              <a:rPr lang="en-US" altLang="ko-KR" sz="3600" dirty="0"/>
            </a:br>
            <a:r>
              <a:rPr lang="ko-KR" altLang="en-US" sz="3600" dirty="0"/>
              <a:t>스파이크 신경망</a:t>
            </a:r>
            <a:r>
              <a:rPr lang="en-US" altLang="ko-KR" sz="3600" dirty="0"/>
              <a:t> </a:t>
            </a:r>
            <a:r>
              <a:rPr lang="ko-KR" altLang="en-US" sz="3600" dirty="0"/>
              <a:t>구현 및 성능분석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컴퓨터공학과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24.11.12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14AD9-BE19-4F0F-B410-FB0A6676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3600" dirty="0"/>
              <a:t>스파이크 신경망의 기울기 소실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F3EBCD-54AC-4506-7D07-840FCC375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25" y="3795050"/>
            <a:ext cx="8137525" cy="290413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스파이크 신경망은 오차역전파 사용</a:t>
            </a:r>
            <a:endParaRPr lang="en-US" altLang="ko-KR" dirty="0"/>
          </a:p>
          <a:p>
            <a:r>
              <a:rPr lang="ko-KR" altLang="en-US" dirty="0"/>
              <a:t>오차역전파는 비선형 함수를 사용시 기울기 </a:t>
            </a:r>
            <a:br>
              <a:rPr lang="en-US" altLang="ko-KR" dirty="0"/>
            </a:br>
            <a:r>
              <a:rPr lang="ko-KR" altLang="en-US" dirty="0"/>
              <a:t>소실 문제발생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비선형 함수인 </a:t>
            </a:r>
            <a:r>
              <a:rPr lang="ko-KR" altLang="en-US" dirty="0" err="1"/>
              <a:t>헤비사이드</a:t>
            </a:r>
            <a:r>
              <a:rPr lang="ko-KR" altLang="en-US" dirty="0"/>
              <a:t> 함수는 사용될 수 </a:t>
            </a:r>
            <a:br>
              <a:rPr lang="en-US" altLang="ko-KR" dirty="0"/>
            </a:br>
            <a:r>
              <a:rPr lang="ko-KR" altLang="en-US" dirty="0"/>
              <a:t>없음</a:t>
            </a:r>
            <a:endParaRPr kumimoji="1" lang="ko-KR" altLang="en-US" dirty="0"/>
          </a:p>
        </p:txBody>
      </p:sp>
      <p:pic>
        <p:nvPicPr>
          <p:cNvPr id="2050" name="Picture 2" descr="단위 계단 함수 - 위키백과, 우리 모두의 백과사전">
            <a:extLst>
              <a:ext uri="{FF2B5EF4-FFF2-40B4-BE49-F238E27FC236}">
                <a16:creationId xmlns:a16="http://schemas.microsoft.com/office/drawing/2014/main" id="{6BF31C46-4213-4E59-2314-78A5F8F5C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83431"/>
            <a:ext cx="3600400" cy="27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92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837C7-CCBE-68DE-94CB-09941C35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서로게이트</a:t>
            </a:r>
            <a:r>
              <a:rPr kumimoji="1" lang="ko-KR" altLang="en-US" dirty="0"/>
              <a:t> 기울기 도입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E1B9C-8553-7E91-60FE-21EFAB703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4797152"/>
            <a:ext cx="7991475" cy="1937367"/>
          </a:xfrm>
        </p:spPr>
        <p:txBody>
          <a:bodyPr>
            <a:normAutofit lnSpcReduction="10000"/>
          </a:bodyPr>
          <a:lstStyle/>
          <a:p>
            <a:r>
              <a:rPr lang="el-GR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서로게이트</a:t>
            </a:r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기울기</a:t>
            </a:r>
            <a:endParaRPr lang="en-US" altLang="ko-KR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scale: </a:t>
            </a:r>
            <a:r>
              <a:rPr lang="ko-KR" alt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서로게이트</a:t>
            </a:r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기울기 경사</a:t>
            </a:r>
            <a:endParaRPr lang="en-US" altLang="ko-KR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kumimoji="1" lang="ko-KR" altLang="en-US" dirty="0" err="1"/>
              <a:t>서로게이트</a:t>
            </a:r>
            <a:r>
              <a:rPr kumimoji="1" lang="ko-KR" altLang="en-US" dirty="0"/>
              <a:t> 기울기를 통해 기울기 소실 문제 해결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C71E64B-E510-FC8B-A1EB-C4BE4D090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1122501"/>
            <a:ext cx="4756229" cy="28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, 폰트, 화이트, 라인이(가) 표시된 사진&#10;&#10;자동 생성된 설명">
            <a:extLst>
              <a:ext uri="{FF2B5EF4-FFF2-40B4-BE49-F238E27FC236}">
                <a16:creationId xmlns:a16="http://schemas.microsoft.com/office/drawing/2014/main" id="{FE3A286C-50B4-5523-989C-2707955F8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3822381"/>
            <a:ext cx="5544616" cy="87695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2075A59-7F4A-9B1F-509C-A070A9B3E296}"/>
              </a:ext>
            </a:extLst>
          </p:cNvPr>
          <p:cNvSpPr/>
          <p:nvPr/>
        </p:nvSpPr>
        <p:spPr>
          <a:xfrm>
            <a:off x="1835696" y="4243373"/>
            <a:ext cx="576064" cy="26574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14790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A0EC7-27E1-2B5A-BD40-6295C5F8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EEF17-E076-5EEC-6C2D-1EF881D7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스파이크 신경망 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48BFD-15AF-AB64-8AD6-658B71C46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TTFS</a:t>
            </a:r>
            <a:r>
              <a:rPr lang="ko-KR" altLang="en-US" dirty="0"/>
              <a:t> 알고리즘으로 전 처리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희소행렬로 전 처리 후 입력 데이터로 사용</a:t>
            </a:r>
          </a:p>
        </p:txBody>
      </p:sp>
      <p:pic>
        <p:nvPicPr>
          <p:cNvPr id="4" name="그림 3" descr="라인, 도표, 텍스트, 그래프이(가) 표시된 사진&#10;&#10;자동 생성된 설명">
            <a:extLst>
              <a:ext uri="{FF2B5EF4-FFF2-40B4-BE49-F238E27FC236}">
                <a16:creationId xmlns:a16="http://schemas.microsoft.com/office/drawing/2014/main" id="{701E9F5C-9EC9-33C0-1D85-B47A073DB0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994965"/>
            <a:ext cx="3323159" cy="2693591"/>
          </a:xfrm>
          <a:prstGeom prst="rect">
            <a:avLst/>
          </a:prstGeom>
        </p:spPr>
      </p:pic>
      <p:pic>
        <p:nvPicPr>
          <p:cNvPr id="6" name="그림 5" descr="텍스트, 스크린샷, 번호, 도표이(가) 표시된 사진&#10;&#10;자동 생성된 설명">
            <a:extLst>
              <a:ext uri="{FF2B5EF4-FFF2-40B4-BE49-F238E27FC236}">
                <a16:creationId xmlns:a16="http://schemas.microsoft.com/office/drawing/2014/main" id="{84DE0EA8-939F-F32E-B4D5-AEBE8562E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4199002"/>
            <a:ext cx="3383285" cy="2495313"/>
          </a:xfrm>
          <a:prstGeom prst="rect">
            <a:avLst/>
          </a:prstGeom>
        </p:spPr>
      </p:pic>
      <p:pic>
        <p:nvPicPr>
          <p:cNvPr id="8" name="그림 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1B2EB26-3D25-789F-2060-2EE8A39CD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357487"/>
            <a:ext cx="4119438" cy="2178342"/>
          </a:xfrm>
          <a:prstGeom prst="rect">
            <a:avLst/>
          </a:prstGeom>
        </p:spPr>
      </p:pic>
      <p:pic>
        <p:nvPicPr>
          <p:cNvPr id="10" name="그림 9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460DE60F-19D0-5E3A-4BCB-062C317953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41" y="1641907"/>
            <a:ext cx="4909263" cy="139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35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13EB5-15F7-5C6F-2307-4676B0EF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정규화 손실률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C9B9A0-3B7A-5D95-D8A2-6687C086F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3429000"/>
            <a:ext cx="7991475" cy="3384376"/>
          </a:xfrm>
        </p:spPr>
        <p:txBody>
          <a:bodyPr>
            <a:normAutofit/>
          </a:bodyPr>
          <a:lstStyle/>
          <a:p>
            <a:r>
              <a:rPr lang="ko-KR" altLang="en-US" dirty="0"/>
              <a:t>스파이크의 발생이 많을 수록 희소 행렬의 </a:t>
            </a:r>
            <a:br>
              <a:rPr lang="en-US" altLang="ko-KR" dirty="0"/>
            </a:br>
            <a:r>
              <a:rPr lang="ko-KR" altLang="en-US" dirty="0"/>
              <a:t>크기 증가 및 연산 증가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스파이크 발생의 억제를 위해 정규화 손실률 추가</a:t>
            </a:r>
            <a:endParaRPr lang="en-US" altLang="ko-KR" dirty="0"/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8049CEE-4BDF-68E5-6C50-4CE715C2A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56" y="1062373"/>
            <a:ext cx="4119438" cy="2178342"/>
          </a:xfrm>
          <a:prstGeom prst="rect">
            <a:avLst/>
          </a:prstGeom>
        </p:spPr>
      </p:pic>
      <p:pic>
        <p:nvPicPr>
          <p:cNvPr id="6" name="그림 5" descr="폰트, 텍스트, 서예, 화이트이(가) 표시된 사진&#10;&#10;자동 생성된 설명">
            <a:extLst>
              <a:ext uri="{FF2B5EF4-FFF2-40B4-BE49-F238E27FC236}">
                <a16:creationId xmlns:a16="http://schemas.microsoft.com/office/drawing/2014/main" id="{CC503500-2CE7-97E6-2004-51952A7E6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50" y="4581128"/>
            <a:ext cx="4762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6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D84FA-C561-D2B3-B0DA-43939BCF3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13E99-25EB-4832-5583-4B1BE616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Fashion-MNIST </a:t>
            </a:r>
            <a:r>
              <a:rPr lang="ko-KR" altLang="en-US" sz="3200" dirty="0"/>
              <a:t>데이터 세트 성능 분석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7F8055D-8CD6-E99C-7839-7556F2BE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가지 옷</a:t>
            </a:r>
            <a:r>
              <a:rPr lang="en-US" altLang="ko-KR" dirty="0"/>
              <a:t>,</a:t>
            </a:r>
            <a:r>
              <a:rPr lang="ko-KR" altLang="en-US" dirty="0"/>
              <a:t> 신발 종류의 이미지 데이터를 가짐</a:t>
            </a:r>
          </a:p>
        </p:txBody>
      </p:sp>
      <p:pic>
        <p:nvPicPr>
          <p:cNvPr id="12" name="그림 11" descr="라인, 그래프, 도표, 텍스트이(가) 표시된 사진&#10;&#10;자동 생성된 설명">
            <a:extLst>
              <a:ext uri="{FF2B5EF4-FFF2-40B4-BE49-F238E27FC236}">
                <a16:creationId xmlns:a16="http://schemas.microsoft.com/office/drawing/2014/main" id="{60B6D74F-7354-98AE-61C9-515AC65AD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"/>
          <a:stretch/>
        </p:blipFill>
        <p:spPr>
          <a:xfrm>
            <a:off x="504826" y="1553210"/>
            <a:ext cx="6171540" cy="4794216"/>
          </a:xfrm>
          <a:prstGeom prst="rect">
            <a:avLst/>
          </a:prstGeom>
        </p:spPr>
      </p:pic>
      <p:pic>
        <p:nvPicPr>
          <p:cNvPr id="13" name="그림 12" descr="텍스트, 폰트, 라인, 영수증이(가) 표시된 사진&#10;&#10;자동 생성된 설명">
            <a:extLst>
              <a:ext uri="{FF2B5EF4-FFF2-40B4-BE49-F238E27FC236}">
                <a16:creationId xmlns:a16="http://schemas.microsoft.com/office/drawing/2014/main" id="{729E9BA4-5B82-63AC-B7DD-C26F65C6E4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700808"/>
            <a:ext cx="3563888" cy="9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46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1B5A3-BCA3-1ECB-A28A-5051E4CAB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1A281-E969-3B74-75A4-EF09FE70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SHD </a:t>
            </a:r>
            <a:r>
              <a:rPr lang="ko-KR" altLang="en-US" dirty="0"/>
              <a:t>데이터 세트의 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144F6-5129-709A-5A8D-704C271E3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남성과 여성이 </a:t>
            </a:r>
            <a:r>
              <a:rPr lang="en-US" altLang="ko-KR" dirty="0"/>
              <a:t>0~9</a:t>
            </a:r>
            <a:r>
              <a:rPr lang="ko-KR" altLang="en-US" dirty="0" err="1"/>
              <a:t>를</a:t>
            </a:r>
            <a:r>
              <a:rPr lang="ko-KR" altLang="en-US" dirty="0"/>
              <a:t> 발음하는 음성 데이터로 총 </a:t>
            </a:r>
            <a:r>
              <a:rPr lang="en-US" altLang="ko-KR" dirty="0"/>
              <a:t>20</a:t>
            </a:r>
            <a:r>
              <a:rPr lang="ko-KR" altLang="en-US" dirty="0"/>
              <a:t>개의 음성을 구분함</a:t>
            </a:r>
          </a:p>
        </p:txBody>
      </p:sp>
      <p:pic>
        <p:nvPicPr>
          <p:cNvPr id="5" name="그림 4" descr="라인, 텍스트, 도표, 그래프이(가) 표시된 사진&#10;&#10;자동 생성된 설명">
            <a:extLst>
              <a:ext uri="{FF2B5EF4-FFF2-40B4-BE49-F238E27FC236}">
                <a16:creationId xmlns:a16="http://schemas.microsoft.com/office/drawing/2014/main" id="{F8E2D95F-C288-3AF5-386C-E23501C13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8" y="1988840"/>
            <a:ext cx="5771461" cy="4710340"/>
          </a:xfrm>
          <a:prstGeom prst="rect">
            <a:avLst/>
          </a:prstGeom>
        </p:spPr>
      </p:pic>
      <p:pic>
        <p:nvPicPr>
          <p:cNvPr id="7" name="그림 6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64542F70-0BCA-C01A-15DB-DF731F021F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654" y="2049928"/>
            <a:ext cx="3641712" cy="109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33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9BCE6-5F57-FD9D-86E5-39C682534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C74EB-A403-A0CA-C8AC-45C1D83A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TBL </a:t>
            </a:r>
            <a:r>
              <a:rPr lang="ko-KR" altLang="en-US" dirty="0"/>
              <a:t>데이터 세트의 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DE36E-1BA2-F941-0FD9-0869B93E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점자 위를 센서로 측정한 센서 데이터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 descr="원, 스크린샷, 디자인, 패턴이(가) 표시된 사진&#10;&#10;자동 생성된 설명">
            <a:extLst>
              <a:ext uri="{FF2B5EF4-FFF2-40B4-BE49-F238E27FC236}">
                <a16:creationId xmlns:a16="http://schemas.microsoft.com/office/drawing/2014/main" id="{BA0A2301-9C7D-7341-CAC3-F8EDF8FEC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628800"/>
            <a:ext cx="3024336" cy="2016224"/>
          </a:xfrm>
          <a:prstGeom prst="rect">
            <a:avLst/>
          </a:prstGeom>
        </p:spPr>
      </p:pic>
      <p:pic>
        <p:nvPicPr>
          <p:cNvPr id="10" name="그림 9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65CE648E-B70E-0B52-0F4A-D743045297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4" y="3548999"/>
            <a:ext cx="4166182" cy="3284875"/>
          </a:xfrm>
          <a:prstGeom prst="rect">
            <a:avLst/>
          </a:prstGeom>
        </p:spPr>
      </p:pic>
      <p:pic>
        <p:nvPicPr>
          <p:cNvPr id="12" name="그림 11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0286A0F4-BD46-9079-2A6D-7339CDBAAF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726" y="3645024"/>
            <a:ext cx="3960440" cy="3220088"/>
          </a:xfrm>
          <a:prstGeom prst="rect">
            <a:avLst/>
          </a:prstGeom>
        </p:spPr>
      </p:pic>
      <p:pic>
        <p:nvPicPr>
          <p:cNvPr id="14" name="그림 13" descr="텍스트, 폰트, 라인, 영수증이(가) 표시된 사진&#10;&#10;자동 생성된 설명">
            <a:extLst>
              <a:ext uri="{FF2B5EF4-FFF2-40B4-BE49-F238E27FC236}">
                <a16:creationId xmlns:a16="http://schemas.microsoft.com/office/drawing/2014/main" id="{2D1656B1-AAD6-B66F-4B3F-1DFE1B9CFD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011" y="1703115"/>
            <a:ext cx="5040164" cy="13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82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ED565-64B1-6D34-209C-83C58077C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31544-ED78-DBAB-E1DF-81857B8E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94E7F-B00A-F02E-7AE8-6C8A92E3D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세트별 최적의 파라미터 조합을 찾아내었고</a:t>
            </a:r>
            <a:r>
              <a:rPr lang="en-US" altLang="ko-KR" dirty="0"/>
              <a:t>,</a:t>
            </a:r>
            <a:r>
              <a:rPr lang="ko-KR" altLang="en-US" dirty="0"/>
              <a:t> 이를 통해 약 </a:t>
            </a:r>
            <a:r>
              <a:rPr lang="en-US" altLang="ko-KR" dirty="0"/>
              <a:t>2~4% </a:t>
            </a:r>
            <a:r>
              <a:rPr lang="ko-KR" altLang="en-US" dirty="0"/>
              <a:t>정도 정확도 향상을 </a:t>
            </a:r>
            <a:r>
              <a:rPr lang="ko-KR" altLang="en-US" dirty="0" err="1"/>
              <a:t>이뤄냄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F470C9A-6781-8856-D2FA-4897CBB92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804995"/>
              </p:ext>
            </p:extLst>
          </p:nvPr>
        </p:nvGraphicFramePr>
        <p:xfrm>
          <a:off x="828678" y="2708920"/>
          <a:ext cx="7991472" cy="177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1912">
                  <a:extLst>
                    <a:ext uri="{9D8B030D-6E8A-4147-A177-3AD203B41FA5}">
                      <a16:colId xmlns:a16="http://schemas.microsoft.com/office/drawing/2014/main" val="1583486640"/>
                    </a:ext>
                  </a:extLst>
                </a:gridCol>
                <a:gridCol w="1331912">
                  <a:extLst>
                    <a:ext uri="{9D8B030D-6E8A-4147-A177-3AD203B41FA5}">
                      <a16:colId xmlns:a16="http://schemas.microsoft.com/office/drawing/2014/main" val="3013167194"/>
                    </a:ext>
                  </a:extLst>
                </a:gridCol>
                <a:gridCol w="1331912">
                  <a:extLst>
                    <a:ext uri="{9D8B030D-6E8A-4147-A177-3AD203B41FA5}">
                      <a16:colId xmlns:a16="http://schemas.microsoft.com/office/drawing/2014/main" val="3772452934"/>
                    </a:ext>
                  </a:extLst>
                </a:gridCol>
                <a:gridCol w="1331912">
                  <a:extLst>
                    <a:ext uri="{9D8B030D-6E8A-4147-A177-3AD203B41FA5}">
                      <a16:colId xmlns:a16="http://schemas.microsoft.com/office/drawing/2014/main" val="622882259"/>
                    </a:ext>
                  </a:extLst>
                </a:gridCol>
                <a:gridCol w="1331912">
                  <a:extLst>
                    <a:ext uri="{9D8B030D-6E8A-4147-A177-3AD203B41FA5}">
                      <a16:colId xmlns:a16="http://schemas.microsoft.com/office/drawing/2014/main" val="1499855307"/>
                    </a:ext>
                  </a:extLst>
                </a:gridCol>
                <a:gridCol w="1331912">
                  <a:extLst>
                    <a:ext uri="{9D8B030D-6E8A-4147-A177-3AD203B41FA5}">
                      <a16:colId xmlns:a16="http://schemas.microsoft.com/office/drawing/2014/main" val="3751918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은닉층</a:t>
                      </a:r>
                      <a:r>
                        <a:rPr lang="ko-KR" altLang="en-US" sz="1400" dirty="0"/>
                        <a:t> 노드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시간 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서로게이트</a:t>
                      </a:r>
                      <a:r>
                        <a:rPr lang="ko-KR" altLang="en-US" sz="1400" dirty="0"/>
                        <a:t> 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기울기 경사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정규화 손실률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학습 정확도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923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Fashion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MNIST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150+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80.0-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1e-6 -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89.53%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293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SHD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200+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75-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2e-6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99.92%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78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TBL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300+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76-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0.01+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99.80%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99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366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483B-E0DB-77BC-DB8D-AEC691CA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사회적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2EE31-812D-CD56-EF31-0E3134134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1940</a:t>
            </a:r>
            <a:r>
              <a:rPr lang="ko-KR" altLang="en-US" dirty="0"/>
              <a:t>년대 컴퓨터 과학자들은 인간 뇌의 </a:t>
            </a:r>
            <a:br>
              <a:rPr lang="en-US" altLang="ko-KR" dirty="0"/>
            </a:br>
            <a:r>
              <a:rPr lang="ko-KR" altLang="en-US" dirty="0"/>
              <a:t>생물학적인 특성을 모방함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이렇게 탄생된 인공신경망</a:t>
            </a:r>
            <a:r>
              <a:rPr lang="en-US" altLang="ko-KR" dirty="0"/>
              <a:t>(Artificial Neural Network) </a:t>
            </a:r>
            <a:r>
              <a:rPr lang="ko-KR" altLang="en-US" dirty="0"/>
              <a:t>모델은 많은 분야에서 뛰어난 성능을 보임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 인공신경망의 에너지 효율 증가와 인간 뇌의 학습 방식과 더 유사한 모델로 스파이크 신경망이 개발됨</a:t>
            </a:r>
          </a:p>
        </p:txBody>
      </p:sp>
    </p:spTree>
    <p:extLst>
      <p:ext uri="{BB962C8B-B14F-4D97-AF65-F5344CB8AC3E}">
        <p14:creationId xmlns:p14="http://schemas.microsoft.com/office/powerpoint/2010/main" val="2609103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05EC6-A717-385F-7218-A43CA60B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스파이크 신경망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9DA52-7288-5CD4-D123-12EAF0943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6" y="1052513"/>
            <a:ext cx="8064500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생물학적 뉴런의 정보 전달 방식 그대로 </a:t>
            </a:r>
            <a:br>
              <a:rPr lang="en-US" altLang="ko-KR" dirty="0"/>
            </a:br>
            <a:r>
              <a:rPr lang="ko-KR" altLang="en-US" dirty="0"/>
              <a:t>모방함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스파이크라는 이진 정보만으로 학습을 하기 </a:t>
            </a:r>
            <a:br>
              <a:rPr lang="en-US" altLang="ko-KR" dirty="0"/>
            </a:br>
            <a:r>
              <a:rPr lang="ko-KR" altLang="en-US" dirty="0"/>
              <a:t>때문에 에너지 효율에 유리함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스파이크 신경망은 실제 인간 뇌의 학습 </a:t>
            </a:r>
            <a:br>
              <a:rPr lang="en-US" altLang="ko-KR" dirty="0"/>
            </a:br>
            <a:r>
              <a:rPr lang="ko-KR" altLang="en-US" dirty="0"/>
              <a:t>방법을 연구하는 분야로 확장될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596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24AE53-D95E-DC01-2182-2E8E13DF7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805487"/>
          </a:xfrm>
        </p:spPr>
        <p:txBody>
          <a:bodyPr>
            <a:normAutofit lnSpcReduction="10000"/>
          </a:bodyPr>
          <a:lstStyle/>
          <a:p>
            <a:r>
              <a:rPr kumimoji="1" lang="ko-KR" altLang="en-US" dirty="0"/>
              <a:t>인공신경망</a:t>
            </a:r>
            <a:r>
              <a:rPr kumimoji="1" lang="en-US" altLang="ko-KR" dirty="0"/>
              <a:t>(Artificial Neural Network)</a:t>
            </a:r>
            <a:r>
              <a:rPr kumimoji="1" lang="ko-KR" altLang="en-US" dirty="0"/>
              <a:t> 모델보다 인간 뇌의 학습 방식과 더 유사한 스파이크 신경망</a:t>
            </a:r>
            <a:r>
              <a:rPr kumimoji="1" lang="en-US" altLang="ko-KR" dirty="0"/>
              <a:t>(Spiking Neural Network)</a:t>
            </a:r>
            <a:r>
              <a:rPr lang="ko-KR" altLang="en-US" dirty="0"/>
              <a:t>이</a:t>
            </a:r>
            <a:r>
              <a:rPr kumimoji="1" lang="ko-KR" altLang="en-US" dirty="0"/>
              <a:t> 개발됨</a:t>
            </a:r>
            <a:endParaRPr kumimoji="1" lang="en-US" altLang="ko-KR" dirty="0"/>
          </a:p>
          <a:p>
            <a:endParaRPr lang="en-US" altLang="ko-KR" dirty="0"/>
          </a:p>
          <a:p>
            <a:endParaRPr kumimoji="1" lang="en-US" altLang="ko-KR" dirty="0"/>
          </a:p>
          <a:p>
            <a:endParaRPr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스파이크 신경망은 스파이크라는 이진 정보로 학습하기 때문에 에너지 효율에 유리</a:t>
            </a:r>
            <a:endParaRPr kumimoji="1" lang="en-US" altLang="ko-KR" dirty="0"/>
          </a:p>
          <a:p>
            <a:endParaRPr lang="en-US" altLang="ko-KR" dirty="0"/>
          </a:p>
          <a:p>
            <a:r>
              <a:rPr lang="ko-KR" altLang="en-US" dirty="0"/>
              <a:t>신경망 최적의 파라미터</a:t>
            </a:r>
            <a:r>
              <a:rPr kumimoji="1" lang="ko-KR" altLang="en-US" dirty="0"/>
              <a:t> 조합을 제시해 더 </a:t>
            </a:r>
            <a:br>
              <a:rPr kumimoji="1" lang="en-US" altLang="ko-KR" dirty="0"/>
            </a:br>
            <a:r>
              <a:rPr kumimoji="1" lang="ko-KR" altLang="en-US" dirty="0"/>
              <a:t>효율적인 학습 가능</a:t>
            </a:r>
            <a:endParaRPr kumimoji="1"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345304-F89F-A3F4-28D0-6FE9ABCA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서론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1561AA63-5C35-91F9-FB31-DBF5EB4BC72C}"/>
              </a:ext>
            </a:extLst>
          </p:cNvPr>
          <p:cNvSpPr>
            <a:spLocks noChangeAspect="1"/>
          </p:cNvSpPr>
          <p:nvPr/>
        </p:nvSpPr>
        <p:spPr>
          <a:xfrm>
            <a:off x="4156501" y="2831633"/>
            <a:ext cx="830997" cy="830997"/>
          </a:xfrm>
          <a:prstGeom prst="flowChartConnector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F4D6084-DBF1-05D5-6F39-6C7D563DE0FB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1691680" y="2701660"/>
            <a:ext cx="1218854" cy="1808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CA6D5C8-BC43-AAD3-2AFF-2DFD5A1BD18D}"/>
              </a:ext>
            </a:extLst>
          </p:cNvPr>
          <p:cNvCxnSpPr>
            <a:cxnSpLocks/>
          </p:cNvCxnSpPr>
          <p:nvPr/>
        </p:nvCxnSpPr>
        <p:spPr>
          <a:xfrm>
            <a:off x="3248672" y="2725221"/>
            <a:ext cx="818181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49FFA2B-6961-D998-FAC3-9FF953108BCB}"/>
              </a:ext>
            </a:extLst>
          </p:cNvPr>
          <p:cNvCxnSpPr>
            <a:cxnSpLocks/>
          </p:cNvCxnSpPr>
          <p:nvPr/>
        </p:nvCxnSpPr>
        <p:spPr>
          <a:xfrm flipV="1">
            <a:off x="3293496" y="3429000"/>
            <a:ext cx="773357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655910C-ABE8-E0E1-C6CE-74A3CB1DC16F}"/>
              </a:ext>
            </a:extLst>
          </p:cNvPr>
          <p:cNvCxnSpPr>
            <a:cxnSpLocks/>
          </p:cNvCxnSpPr>
          <p:nvPr/>
        </p:nvCxnSpPr>
        <p:spPr>
          <a:xfrm>
            <a:off x="1847322" y="3697134"/>
            <a:ext cx="0" cy="18580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B786316-9129-9ED1-DDE0-7711FC8FD39F}"/>
              </a:ext>
            </a:extLst>
          </p:cNvPr>
          <p:cNvCxnSpPr>
            <a:cxnSpLocks/>
          </p:cNvCxnSpPr>
          <p:nvPr/>
        </p:nvCxnSpPr>
        <p:spPr>
          <a:xfrm>
            <a:off x="2299984" y="3697301"/>
            <a:ext cx="0" cy="18580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E0BB5EE-B876-057B-C079-629605E7D3F5}"/>
              </a:ext>
            </a:extLst>
          </p:cNvPr>
          <p:cNvCxnSpPr>
            <a:cxnSpLocks/>
          </p:cNvCxnSpPr>
          <p:nvPr/>
        </p:nvCxnSpPr>
        <p:spPr>
          <a:xfrm>
            <a:off x="1835696" y="2539414"/>
            <a:ext cx="0" cy="18580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2C0E075-E877-C28D-5FD7-171720258D2B}"/>
              </a:ext>
            </a:extLst>
          </p:cNvPr>
          <p:cNvCxnSpPr>
            <a:cxnSpLocks/>
          </p:cNvCxnSpPr>
          <p:nvPr/>
        </p:nvCxnSpPr>
        <p:spPr>
          <a:xfrm>
            <a:off x="2267744" y="2539413"/>
            <a:ext cx="0" cy="18580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E7A5354-8752-8532-58B0-281357365C3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987498" y="3247132"/>
            <a:ext cx="181675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7F3D0A-067B-B0EA-40C1-82AE8E9F682B}"/>
              </a:ext>
            </a:extLst>
          </p:cNvPr>
          <p:cNvCxnSpPr>
            <a:cxnSpLocks/>
          </p:cNvCxnSpPr>
          <p:nvPr/>
        </p:nvCxnSpPr>
        <p:spPr>
          <a:xfrm>
            <a:off x="5436096" y="3046449"/>
            <a:ext cx="0" cy="18580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CE37791-BC60-4D7C-19A8-BADB15672F84}"/>
              </a:ext>
            </a:extLst>
          </p:cNvPr>
          <p:cNvCxnSpPr>
            <a:cxnSpLocks/>
          </p:cNvCxnSpPr>
          <p:nvPr/>
        </p:nvCxnSpPr>
        <p:spPr>
          <a:xfrm>
            <a:off x="6228184" y="3061324"/>
            <a:ext cx="0" cy="18580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35012D2-E88D-F079-FE59-3D8B5BC36CE9}"/>
              </a:ext>
            </a:extLst>
          </p:cNvPr>
          <p:cNvSpPr txBox="1"/>
          <p:nvPr/>
        </p:nvSpPr>
        <p:spPr>
          <a:xfrm>
            <a:off x="1620486" y="2755489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입력 스파이크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AF070E-B7D1-704A-BBCB-87693933A62F}"/>
              </a:ext>
            </a:extLst>
          </p:cNvPr>
          <p:cNvSpPr txBox="1"/>
          <p:nvPr/>
        </p:nvSpPr>
        <p:spPr>
          <a:xfrm>
            <a:off x="5278077" y="3264174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출력 스파이크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937CC-1312-396F-1390-C6C842CC5FF0}"/>
              </a:ext>
            </a:extLst>
          </p:cNvPr>
          <p:cNvSpPr txBox="1"/>
          <p:nvPr/>
        </p:nvSpPr>
        <p:spPr>
          <a:xfrm>
            <a:off x="4309846" y="30852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뉴런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EB1730A-2195-64E3-0C7A-9A8677FCCD45}"/>
              </a:ext>
            </a:extLst>
          </p:cNvPr>
          <p:cNvCxnSpPr>
            <a:cxnSpLocks/>
          </p:cNvCxnSpPr>
          <p:nvPr/>
        </p:nvCxnSpPr>
        <p:spPr>
          <a:xfrm>
            <a:off x="2804040" y="3697301"/>
            <a:ext cx="0" cy="18580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D57BEE4-1ACA-A27A-6A98-3364ADB2095F}"/>
              </a:ext>
            </a:extLst>
          </p:cNvPr>
          <p:cNvCxnSpPr>
            <a:cxnSpLocks/>
          </p:cNvCxnSpPr>
          <p:nvPr/>
        </p:nvCxnSpPr>
        <p:spPr>
          <a:xfrm>
            <a:off x="2051720" y="2539413"/>
            <a:ext cx="0" cy="18580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A915F86-AF51-ED92-1427-57FD2D08A201}"/>
              </a:ext>
            </a:extLst>
          </p:cNvPr>
          <p:cNvSpPr txBox="1"/>
          <p:nvPr/>
        </p:nvSpPr>
        <p:spPr>
          <a:xfrm>
            <a:off x="2894743" y="2555488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W1</a:t>
            </a:r>
            <a:endParaRPr kumimoji="1" lang="ko-KR" altLang="en-US" sz="1200" dirty="0"/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7FC378B3-5FE4-5869-31FC-0EDA785B231A}"/>
              </a:ext>
            </a:extLst>
          </p:cNvPr>
          <p:cNvSpPr>
            <a:spLocks noChangeAspect="1"/>
          </p:cNvSpPr>
          <p:nvPr/>
        </p:nvSpPr>
        <p:spPr>
          <a:xfrm>
            <a:off x="2910534" y="2528029"/>
            <a:ext cx="347260" cy="347261"/>
          </a:xfrm>
          <a:prstGeom prst="flowChartConnector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BA25A59-AAF7-749A-0038-D886CFCAFA24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1716375" y="3886190"/>
            <a:ext cx="1218854" cy="1808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E01650E-9ED8-E7EF-B1A4-350A070CB1C6}"/>
              </a:ext>
            </a:extLst>
          </p:cNvPr>
          <p:cNvSpPr txBox="1"/>
          <p:nvPr/>
        </p:nvSpPr>
        <p:spPr>
          <a:xfrm>
            <a:off x="2910811" y="3757270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/>
              <a:t>W2</a:t>
            </a:r>
            <a:endParaRPr kumimoji="1" lang="ko-KR" altLang="en-US" sz="1200" dirty="0"/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21C82C56-C7C1-09E7-4A37-139822707809}"/>
              </a:ext>
            </a:extLst>
          </p:cNvPr>
          <p:cNvSpPr>
            <a:spLocks noChangeAspect="1"/>
          </p:cNvSpPr>
          <p:nvPr/>
        </p:nvSpPr>
        <p:spPr>
          <a:xfrm>
            <a:off x="2935229" y="3712559"/>
            <a:ext cx="347260" cy="347261"/>
          </a:xfrm>
          <a:prstGeom prst="flowChartConnector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507280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3560E-2863-7C73-E282-123AE382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</a:t>
            </a:r>
            <a:r>
              <a:rPr lang="ko-KR" altLang="en-US" dirty="0"/>
              <a:t>모델 특징 </a:t>
            </a:r>
            <a:r>
              <a:rPr lang="en-US" altLang="ko-KR" dirty="0"/>
              <a:t>4</a:t>
            </a:r>
            <a:r>
              <a:rPr lang="ko-KR" altLang="en-US" dirty="0"/>
              <a:t>가지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2618D-9A52-6C47-7506-C227461E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스파이크 전달</a:t>
            </a:r>
            <a:endParaRPr lang="en-US" altLang="ko-KR" dirty="0"/>
          </a:p>
          <a:p>
            <a:pPr lvl="1"/>
            <a:r>
              <a:rPr lang="ko-KR" altLang="en-US" dirty="0"/>
              <a:t>이전 시냅스 뉴런이 스파이크를 생성하여 다음 </a:t>
            </a:r>
            <a:br>
              <a:rPr lang="en-US" altLang="ko-KR" dirty="0"/>
            </a:br>
            <a:r>
              <a:rPr lang="ko-KR" altLang="en-US" dirty="0"/>
              <a:t>시냅스 뉴런에 스파이크 전달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막 전위 전하 저장</a:t>
            </a:r>
            <a:endParaRPr lang="en-US" altLang="ko-KR" dirty="0"/>
          </a:p>
          <a:p>
            <a:pPr lvl="1"/>
            <a:r>
              <a:rPr lang="ko-KR" altLang="en-US" dirty="0"/>
              <a:t>이전 시냅스 뉴런에 전달된 이온을 뉴런에 저장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임계 전위와 스파이크</a:t>
            </a:r>
            <a:endParaRPr lang="en-US" altLang="ko-KR" dirty="0"/>
          </a:p>
          <a:p>
            <a:pPr lvl="1"/>
            <a:r>
              <a:rPr lang="ko-KR" altLang="en-US" dirty="0"/>
              <a:t>막 전위에 따른 활동 전위 증가</a:t>
            </a:r>
            <a:endParaRPr lang="en-US" altLang="ko-KR" dirty="0"/>
          </a:p>
          <a:p>
            <a:pPr lvl="1"/>
            <a:r>
              <a:rPr lang="ko-KR" altLang="en-US" dirty="0"/>
              <a:t>임계 전위를 넘겼을 때</a:t>
            </a:r>
            <a:r>
              <a:rPr lang="en-US" altLang="ko-KR" dirty="0"/>
              <a:t>,</a:t>
            </a:r>
            <a:r>
              <a:rPr lang="ko-KR" altLang="en-US" dirty="0"/>
              <a:t> 스파이크 발생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누수에 의한 막 전위 감소</a:t>
            </a:r>
            <a:endParaRPr lang="en-US" altLang="ko-KR" dirty="0"/>
          </a:p>
          <a:p>
            <a:pPr lvl="1"/>
            <a:r>
              <a:rPr lang="ko-KR" altLang="en-US" dirty="0"/>
              <a:t>막 전위는 시간이 지날수록 감소</a:t>
            </a:r>
          </a:p>
        </p:txBody>
      </p:sp>
    </p:spTree>
    <p:extLst>
      <p:ext uri="{BB962C8B-B14F-4D97-AF65-F5344CB8AC3E}">
        <p14:creationId xmlns:p14="http://schemas.microsoft.com/office/powerpoint/2010/main" val="1186675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2007D-CAE7-48F4-2280-C04DD667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</a:t>
            </a:r>
            <a:r>
              <a:rPr lang="ko-KR" altLang="en-US" dirty="0"/>
              <a:t>모델을 </a:t>
            </a:r>
            <a:r>
              <a:rPr lang="en-US" altLang="ko-KR" dirty="0"/>
              <a:t>RNN</a:t>
            </a:r>
            <a:r>
              <a:rPr lang="ko-KR" altLang="en-US" dirty="0"/>
              <a:t>에 대응</a:t>
            </a:r>
          </a:p>
        </p:txBody>
      </p:sp>
      <p:pic>
        <p:nvPicPr>
          <p:cNvPr id="5" name="내용 개체 틀 4" descr="텍스트, 폰트, 화이트, 영수증이(가) 표시된 사진&#10;&#10;자동 생성된 설명">
            <a:extLst>
              <a:ext uri="{FF2B5EF4-FFF2-40B4-BE49-F238E27FC236}">
                <a16:creationId xmlns:a16="http://schemas.microsoft.com/office/drawing/2014/main" id="{7663BEFC-2B9C-B177-98D6-5FAFC4D07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0" y="1028358"/>
            <a:ext cx="6718300" cy="1206500"/>
          </a:xfrm>
        </p:spPr>
      </p:pic>
      <p:pic>
        <p:nvPicPr>
          <p:cNvPr id="7" name="그림 6" descr="텍스트, 폰트, 친필, 화이트이(가) 표시된 사진&#10;&#10;자동 생성된 설명">
            <a:extLst>
              <a:ext uri="{FF2B5EF4-FFF2-40B4-BE49-F238E27FC236}">
                <a16:creationId xmlns:a16="http://schemas.microsoft.com/office/drawing/2014/main" id="{35A5DD51-B0B2-B85C-B706-62C67583D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0" y="2347228"/>
            <a:ext cx="6781800" cy="1104900"/>
          </a:xfrm>
          <a:prstGeom prst="rect">
            <a:avLst/>
          </a:prstGeom>
        </p:spPr>
      </p:pic>
      <p:pic>
        <p:nvPicPr>
          <p:cNvPr id="9" name="그림 8" descr="텍스트, 폰트, 친필, 화이트이(가) 표시된 사진&#10;&#10;자동 생성된 설명">
            <a:extLst>
              <a:ext uri="{FF2B5EF4-FFF2-40B4-BE49-F238E27FC236}">
                <a16:creationId xmlns:a16="http://schemas.microsoft.com/office/drawing/2014/main" id="{62D44417-B4A1-EC33-581A-21CA0C85B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0" y="3559408"/>
            <a:ext cx="6781800" cy="1282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14A400-FEF8-FE36-D2F0-26E76CAF8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5714619"/>
            <a:ext cx="5257800" cy="5842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DD6AF-BCE9-AEEB-3664-607C4896E28F}"/>
              </a:ext>
            </a:extLst>
          </p:cNvPr>
          <p:cNvSpPr txBox="1">
            <a:spLocks/>
          </p:cNvSpPr>
          <p:nvPr/>
        </p:nvSpPr>
        <p:spPr>
          <a:xfrm>
            <a:off x="683568" y="5245442"/>
            <a:ext cx="7991475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시간 단위에 따른 </a:t>
            </a:r>
            <a:r>
              <a:rPr lang="ko-KR" altLang="en-US" kern="0" dirty="0" err="1"/>
              <a:t>막전위</a:t>
            </a:r>
            <a:r>
              <a:rPr lang="ko-KR" altLang="en-US" kern="0" dirty="0"/>
              <a:t> 변화량 추적 가능</a:t>
            </a:r>
          </a:p>
        </p:txBody>
      </p:sp>
    </p:spTree>
    <p:extLst>
      <p:ext uri="{BB962C8B-B14F-4D97-AF65-F5344CB8AC3E}">
        <p14:creationId xmlns:p14="http://schemas.microsoft.com/office/powerpoint/2010/main" val="1341432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4F9A3-2835-5F9A-71AF-2EDF4DDD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스파이크 신경망의 기울기 소실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EAF94-D843-E0B7-05A0-DEC7CE66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스파이크에서 사용하는 이진 형식 데이터는 비선형적 특징을 가짐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가중치 업데이트를 위해 미분 시 </a:t>
            </a:r>
            <a:r>
              <a:rPr lang="en-US" altLang="ko-KR" dirty="0"/>
              <a:t>1</a:t>
            </a:r>
            <a:r>
              <a:rPr lang="ko-KR" altLang="en-US" dirty="0"/>
              <a:t> 또는 </a:t>
            </a:r>
            <a:r>
              <a:rPr lang="en-US" altLang="ko-KR" dirty="0"/>
              <a:t>0</a:t>
            </a:r>
            <a:r>
              <a:rPr lang="ko-KR" altLang="en-US" dirty="0"/>
              <a:t>의 </a:t>
            </a:r>
            <a:br>
              <a:rPr lang="en-US" altLang="ko-KR" dirty="0"/>
            </a:br>
            <a:r>
              <a:rPr lang="ko-KR" altLang="en-US" dirty="0"/>
              <a:t>기울기를 가짐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기울기가 </a:t>
            </a:r>
            <a:r>
              <a:rPr lang="en-US" altLang="ko-KR" dirty="0"/>
              <a:t>0</a:t>
            </a:r>
            <a:r>
              <a:rPr lang="ko-KR" altLang="en-US" dirty="0"/>
              <a:t>일 때</a:t>
            </a:r>
            <a:r>
              <a:rPr lang="en-US" altLang="ko-KR" dirty="0"/>
              <a:t>,</a:t>
            </a:r>
            <a:r>
              <a:rPr lang="ko-KR" altLang="en-US" dirty="0"/>
              <a:t> 기울기 소실 문제가 발생하며 가중치가 업데이트 되지 않음</a:t>
            </a:r>
          </a:p>
        </p:txBody>
      </p:sp>
    </p:spTree>
    <p:extLst>
      <p:ext uri="{BB962C8B-B14F-4D97-AF65-F5344CB8AC3E}">
        <p14:creationId xmlns:p14="http://schemas.microsoft.com/office/powerpoint/2010/main" val="44619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EAC04-DAA4-EC1A-33AE-74E16374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서로게이트</a:t>
            </a:r>
            <a:r>
              <a:rPr lang="ko-KR" altLang="en-US" dirty="0"/>
              <a:t> 기울기 도입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BC0BE-DAA0-C61C-48E1-D4E0A5D0E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2348880"/>
            <a:ext cx="7991475" cy="43503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scale: </a:t>
            </a:r>
            <a:r>
              <a:rPr lang="ko-KR" altLang="en-US" dirty="0" err="1"/>
              <a:t>서로게이트</a:t>
            </a:r>
            <a:r>
              <a:rPr lang="ko-KR" altLang="en-US" dirty="0"/>
              <a:t> 기울기의 경사 값</a:t>
            </a:r>
            <a:br>
              <a:rPr lang="en-US" altLang="ko-KR" dirty="0"/>
            </a:br>
            <a:r>
              <a:rPr lang="ko-KR" altLang="en-US" dirty="0"/>
              <a:t>파라미터로 사용됨</a:t>
            </a:r>
            <a:br>
              <a:rPr lang="en-US" altLang="ko-KR" dirty="0"/>
            </a:br>
            <a:r>
              <a:rPr lang="en-US" altLang="ko-KR" dirty="0" err="1"/>
              <a:t>grad_input</a:t>
            </a:r>
            <a:r>
              <a:rPr lang="en-US" altLang="ko-KR" dirty="0"/>
              <a:t>: </a:t>
            </a:r>
            <a:r>
              <a:rPr lang="ko-KR" altLang="en-US" dirty="0"/>
              <a:t>입력 또는 다음층에 전달 될 기울기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서로게이트</a:t>
            </a:r>
            <a:r>
              <a:rPr lang="ko-KR" altLang="en-US" dirty="0"/>
              <a:t> 기울기 도입으로 기울기 계산을 </a:t>
            </a:r>
            <a:br>
              <a:rPr lang="en-US" altLang="ko-KR" dirty="0"/>
            </a:br>
            <a:r>
              <a:rPr lang="ko-KR" altLang="en-US" dirty="0"/>
              <a:t>달리하여 기울기 소실 문제 해결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</a:t>
            </a:r>
            <a:r>
              <a:rPr lang="ko-KR" altLang="en-US" sz="1600" dirty="0"/>
              <a:t>참고자료</a:t>
            </a:r>
            <a:r>
              <a:rPr lang="en-US" altLang="ko-KR" sz="1600" dirty="0"/>
              <a:t>]</a:t>
            </a:r>
            <a:r>
              <a:rPr lang="ko-KR" altLang="en-US" sz="1600" dirty="0"/>
              <a:t> </a:t>
            </a:r>
            <a:r>
              <a:rPr lang="en-US" altLang="ko-KR" sz="1600" dirty="0"/>
              <a:t>Emre O, </a:t>
            </a:r>
            <a:r>
              <a:rPr lang="en-US" altLang="ko-KR" sz="1600" dirty="0" err="1"/>
              <a:t>Neftci</a:t>
            </a:r>
            <a:r>
              <a:rPr lang="en-US" altLang="ko-KR" sz="1600" dirty="0"/>
              <a:t>, Mostafa, </a:t>
            </a:r>
            <a:r>
              <a:rPr lang="en-US" altLang="ko-KR" sz="1600" dirty="0" err="1"/>
              <a:t>Zenke</a:t>
            </a:r>
            <a:r>
              <a:rPr lang="en-US" altLang="ko-KR" sz="1600" dirty="0"/>
              <a:t>. Surrogate Gradient Learning in Spiking Neural Networks. 2019.</a:t>
            </a:r>
            <a:endParaRPr lang="ko-KR" altLang="en-US" sz="1600" dirty="0"/>
          </a:p>
        </p:txBody>
      </p:sp>
      <p:pic>
        <p:nvPicPr>
          <p:cNvPr id="7" name="그림 6" descr="텍스트, 폰트, 화이트, 라인이(가) 표시된 사진&#10;&#10;자동 생성된 설명">
            <a:extLst>
              <a:ext uri="{FF2B5EF4-FFF2-40B4-BE49-F238E27FC236}">
                <a16:creationId xmlns:a16="http://schemas.microsoft.com/office/drawing/2014/main" id="{6A3C64A4-FEDD-4607-6B66-672AB1600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052736"/>
            <a:ext cx="8194975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27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26314-E5D5-0BB5-04F6-E2DD13CA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스파이크 신경망 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283DE-6ACC-4261-FF81-0D9E35F99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TTFS</a:t>
            </a:r>
            <a:r>
              <a:rPr lang="ko-KR" altLang="en-US" dirty="0"/>
              <a:t> 알고리즘으로 전 처리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희소행렬로 전 처리 후 입력 데이터로 사용</a:t>
            </a:r>
          </a:p>
        </p:txBody>
      </p:sp>
      <p:pic>
        <p:nvPicPr>
          <p:cNvPr id="4" name="그림 3" descr="라인, 도표, 텍스트, 그래프이(가) 표시된 사진&#10;&#10;자동 생성된 설명">
            <a:extLst>
              <a:ext uri="{FF2B5EF4-FFF2-40B4-BE49-F238E27FC236}">
                <a16:creationId xmlns:a16="http://schemas.microsoft.com/office/drawing/2014/main" id="{387C00AC-1A69-02AC-DF6A-B3DD0F71C3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994965"/>
            <a:ext cx="3323159" cy="2693591"/>
          </a:xfrm>
          <a:prstGeom prst="rect">
            <a:avLst/>
          </a:prstGeom>
        </p:spPr>
      </p:pic>
      <p:pic>
        <p:nvPicPr>
          <p:cNvPr id="6" name="그림 5" descr="텍스트, 스크린샷, 번호, 도표이(가) 표시된 사진&#10;&#10;자동 생성된 설명">
            <a:extLst>
              <a:ext uri="{FF2B5EF4-FFF2-40B4-BE49-F238E27FC236}">
                <a16:creationId xmlns:a16="http://schemas.microsoft.com/office/drawing/2014/main" id="{6331CC35-3013-3E0B-F45B-3265668CD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4199002"/>
            <a:ext cx="3383285" cy="2495313"/>
          </a:xfrm>
          <a:prstGeom prst="rect">
            <a:avLst/>
          </a:prstGeom>
        </p:spPr>
      </p:pic>
      <p:pic>
        <p:nvPicPr>
          <p:cNvPr id="8" name="그림 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338D6089-CD88-DABE-8884-1723479633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357487"/>
            <a:ext cx="4119438" cy="2178342"/>
          </a:xfrm>
          <a:prstGeom prst="rect">
            <a:avLst/>
          </a:prstGeom>
        </p:spPr>
      </p:pic>
      <p:pic>
        <p:nvPicPr>
          <p:cNvPr id="10" name="그림 9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6BAFD8C0-107C-362E-B24C-4500E97A5D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41" y="1641907"/>
            <a:ext cx="4909263" cy="139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12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96AE1-03DB-0D9D-353B-E275A487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Fashion-MNIST </a:t>
            </a:r>
            <a:r>
              <a:rPr lang="ko-KR" altLang="en-US" sz="3200" dirty="0"/>
              <a:t>데이터 세트 성능 분석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8D51850-AF32-8082-77CF-616A87E7F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가지 옷</a:t>
            </a:r>
            <a:r>
              <a:rPr lang="en-US" altLang="ko-KR" dirty="0"/>
              <a:t>,</a:t>
            </a:r>
            <a:r>
              <a:rPr lang="ko-KR" altLang="en-US" dirty="0"/>
              <a:t> 신발 종류의 이미지 데이터를 가짐</a:t>
            </a:r>
          </a:p>
        </p:txBody>
      </p:sp>
      <p:pic>
        <p:nvPicPr>
          <p:cNvPr id="12" name="그림 11" descr="라인, 그래프, 도표, 텍스트이(가) 표시된 사진&#10;&#10;자동 생성된 설명">
            <a:extLst>
              <a:ext uri="{FF2B5EF4-FFF2-40B4-BE49-F238E27FC236}">
                <a16:creationId xmlns:a16="http://schemas.microsoft.com/office/drawing/2014/main" id="{F8B4DD1D-6A4D-B4FA-5FF8-74DDD101D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"/>
          <a:stretch/>
        </p:blipFill>
        <p:spPr>
          <a:xfrm>
            <a:off x="504826" y="1553210"/>
            <a:ext cx="6171540" cy="4794216"/>
          </a:xfrm>
          <a:prstGeom prst="rect">
            <a:avLst/>
          </a:prstGeom>
        </p:spPr>
      </p:pic>
      <p:pic>
        <p:nvPicPr>
          <p:cNvPr id="13" name="그림 12" descr="텍스트, 폰트, 라인, 영수증이(가) 표시된 사진&#10;&#10;자동 생성된 설명">
            <a:extLst>
              <a:ext uri="{FF2B5EF4-FFF2-40B4-BE49-F238E27FC236}">
                <a16:creationId xmlns:a16="http://schemas.microsoft.com/office/drawing/2014/main" id="{208BB8AE-9186-9AE2-9630-85D832F40E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700808"/>
            <a:ext cx="3563888" cy="9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94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7B068-E98A-5CDB-924D-56C67FAA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SHD </a:t>
            </a:r>
            <a:r>
              <a:rPr lang="ko-KR" altLang="en-US" dirty="0"/>
              <a:t>데이터 세트의 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EA3B48-3A4D-F680-0CF3-2E4C87E23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남성과 여성이 </a:t>
            </a:r>
            <a:r>
              <a:rPr lang="en-US" altLang="ko-KR" dirty="0"/>
              <a:t>0~9</a:t>
            </a:r>
            <a:r>
              <a:rPr lang="ko-KR" altLang="en-US" dirty="0" err="1"/>
              <a:t>를</a:t>
            </a:r>
            <a:r>
              <a:rPr lang="ko-KR" altLang="en-US" dirty="0"/>
              <a:t> 발음하는 음성 데이터로 총 </a:t>
            </a:r>
            <a:r>
              <a:rPr lang="en-US" altLang="ko-KR" dirty="0"/>
              <a:t>20</a:t>
            </a:r>
            <a:r>
              <a:rPr lang="ko-KR" altLang="en-US" dirty="0"/>
              <a:t>개의 음성을 구분함</a:t>
            </a:r>
          </a:p>
        </p:txBody>
      </p:sp>
      <p:pic>
        <p:nvPicPr>
          <p:cNvPr id="5" name="그림 4" descr="라인, 텍스트, 도표, 그래프이(가) 표시된 사진&#10;&#10;자동 생성된 설명">
            <a:extLst>
              <a:ext uri="{FF2B5EF4-FFF2-40B4-BE49-F238E27FC236}">
                <a16:creationId xmlns:a16="http://schemas.microsoft.com/office/drawing/2014/main" id="{8E27DDE5-54B7-C077-1C3F-7FDCDF178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8" y="1988840"/>
            <a:ext cx="5771461" cy="4710340"/>
          </a:xfrm>
          <a:prstGeom prst="rect">
            <a:avLst/>
          </a:prstGeom>
        </p:spPr>
      </p:pic>
      <p:pic>
        <p:nvPicPr>
          <p:cNvPr id="7" name="그림 6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02ED219D-4F92-38F0-3B79-9BC3D93CA1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654" y="2049928"/>
            <a:ext cx="3641712" cy="109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79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7BE65-1366-F55B-D721-F9E36D27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TBL </a:t>
            </a:r>
            <a:r>
              <a:rPr lang="ko-KR" altLang="en-US" dirty="0"/>
              <a:t>데이터 세트의 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40DA2-E9B4-12EE-8ED7-60A461E4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점자 위를 센서로 측정한 센서 데이터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 descr="원, 스크린샷, 디자인, 패턴이(가) 표시된 사진&#10;&#10;자동 생성된 설명">
            <a:extLst>
              <a:ext uri="{FF2B5EF4-FFF2-40B4-BE49-F238E27FC236}">
                <a16:creationId xmlns:a16="http://schemas.microsoft.com/office/drawing/2014/main" id="{D0396B8A-59E8-34B8-676C-C656F6BDF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628800"/>
            <a:ext cx="3024336" cy="2016224"/>
          </a:xfrm>
          <a:prstGeom prst="rect">
            <a:avLst/>
          </a:prstGeom>
        </p:spPr>
      </p:pic>
      <p:pic>
        <p:nvPicPr>
          <p:cNvPr id="10" name="그림 9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7F21C63E-954D-49A0-6E1F-EA554F44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4" y="3548999"/>
            <a:ext cx="4166182" cy="3284875"/>
          </a:xfrm>
          <a:prstGeom prst="rect">
            <a:avLst/>
          </a:prstGeom>
        </p:spPr>
      </p:pic>
      <p:pic>
        <p:nvPicPr>
          <p:cNvPr id="12" name="그림 11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2D91B9F8-BDCA-10CC-69B0-645F7EA21B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726" y="3645024"/>
            <a:ext cx="3960440" cy="3220088"/>
          </a:xfrm>
          <a:prstGeom prst="rect">
            <a:avLst/>
          </a:prstGeom>
        </p:spPr>
      </p:pic>
      <p:pic>
        <p:nvPicPr>
          <p:cNvPr id="14" name="그림 13" descr="텍스트, 폰트, 라인, 영수증이(가) 표시된 사진&#10;&#10;자동 생성된 설명">
            <a:extLst>
              <a:ext uri="{FF2B5EF4-FFF2-40B4-BE49-F238E27FC236}">
                <a16:creationId xmlns:a16="http://schemas.microsoft.com/office/drawing/2014/main" id="{19FBEF4F-E8B6-6E70-9401-249F80F11F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011" y="1703115"/>
            <a:ext cx="5040164" cy="13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64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F0844-19E6-FE91-264B-40A486DF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3D6B8-579E-018F-D4B8-F9678E6C1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세트별 최적의 파라미터 조합을 통해 약 </a:t>
            </a:r>
            <a:r>
              <a:rPr lang="en-US" altLang="ko-KR" dirty="0"/>
              <a:t>2~4% </a:t>
            </a:r>
            <a:r>
              <a:rPr lang="ko-KR" altLang="en-US" dirty="0"/>
              <a:t>정도 정확도 향상을 </a:t>
            </a:r>
            <a:r>
              <a:rPr lang="ko-KR" altLang="en-US" dirty="0" err="1"/>
              <a:t>이뤄냄</a:t>
            </a:r>
            <a:endParaRPr lang="ko-KR" altLang="en-US" dirty="0"/>
          </a:p>
        </p:txBody>
      </p:sp>
      <p:pic>
        <p:nvPicPr>
          <p:cNvPr id="4" name="그림 3" descr="텍스트, 폰트, 라인, 영수증이(가) 표시된 사진&#10;&#10;자동 생성된 설명">
            <a:extLst>
              <a:ext uri="{FF2B5EF4-FFF2-40B4-BE49-F238E27FC236}">
                <a16:creationId xmlns:a16="http://schemas.microsoft.com/office/drawing/2014/main" id="{E56996C3-68FB-25F2-8F88-1B3EAF396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3717404"/>
            <a:ext cx="5281082" cy="1422254"/>
          </a:xfrm>
          <a:prstGeom prst="rect">
            <a:avLst/>
          </a:prstGeom>
        </p:spPr>
      </p:pic>
      <p:pic>
        <p:nvPicPr>
          <p:cNvPr id="5" name="그림 4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EECD184-E318-959B-631C-76AB60CC2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22" y="5194132"/>
            <a:ext cx="5553720" cy="1663868"/>
          </a:xfrm>
          <a:prstGeom prst="rect">
            <a:avLst/>
          </a:prstGeom>
        </p:spPr>
      </p:pic>
      <p:pic>
        <p:nvPicPr>
          <p:cNvPr id="6" name="그림 5" descr="텍스트, 폰트, 라인, 영수증이(가) 표시된 사진&#10;&#10;자동 생성된 설명">
            <a:extLst>
              <a:ext uri="{FF2B5EF4-FFF2-40B4-BE49-F238E27FC236}">
                <a16:creationId xmlns:a16="http://schemas.microsoft.com/office/drawing/2014/main" id="{EC855FF8-54B6-CEBD-23C7-550D22EC5E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2162151"/>
            <a:ext cx="5616550" cy="150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34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27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21A30-6166-1922-4D05-3B5B6659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스파이크 신경망의 </a:t>
            </a:r>
            <a:r>
              <a:rPr kumimoji="1" lang="en-US" altLang="ko-KR" dirty="0"/>
              <a:t>LIF </a:t>
            </a:r>
            <a:r>
              <a:rPr kumimoji="1"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F98A0-C4BC-787A-19E1-FE532FD87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4556870"/>
            <a:ext cx="7991475" cy="1767730"/>
          </a:xfrm>
        </p:spPr>
        <p:txBody>
          <a:bodyPr/>
          <a:lstStyle/>
          <a:p>
            <a:r>
              <a:rPr kumimoji="1" lang="en-US" altLang="ko-KR" dirty="0"/>
              <a:t>LIF </a:t>
            </a:r>
            <a:r>
              <a:rPr kumimoji="1" lang="ko-KR" altLang="en-US" dirty="0"/>
              <a:t>모델은 스파이크 신경망의 스파이크 모델</a:t>
            </a:r>
            <a:endParaRPr kumimoji="1" lang="en-US" altLang="ko-KR" dirty="0"/>
          </a:p>
          <a:p>
            <a:r>
              <a:rPr kumimoji="1" lang="ko-KR" altLang="en-US" dirty="0"/>
              <a:t>입력</a:t>
            </a:r>
            <a:r>
              <a:rPr kumimoji="1" lang="en-US" altLang="ko-KR" dirty="0"/>
              <a:t>,</a:t>
            </a:r>
            <a:r>
              <a:rPr kumimoji="1" lang="ko-KR" altLang="en-US" dirty="0"/>
              <a:t> 누수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스파이크 발생 및 뉴런의 </a:t>
            </a:r>
            <a:r>
              <a:rPr kumimoji="1" lang="ko-KR" altLang="en-US" dirty="0" err="1"/>
              <a:t>막전위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ko-KR" altLang="en-US" dirty="0"/>
              <a:t>초기화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5B8DE54F-03BB-7772-2B54-0FD95C05E2EC}"/>
              </a:ext>
            </a:extLst>
          </p:cNvPr>
          <p:cNvSpPr/>
          <p:nvPr/>
        </p:nvSpPr>
        <p:spPr>
          <a:xfrm>
            <a:off x="4162919" y="2753174"/>
            <a:ext cx="966287" cy="374571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600" dirty="0"/>
              <a:t>뉴런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127795D-95C7-D377-73E4-DC770235E0B9}"/>
              </a:ext>
            </a:extLst>
          </p:cNvPr>
          <p:cNvCxnSpPr>
            <a:cxnSpLocks/>
          </p:cNvCxnSpPr>
          <p:nvPr/>
        </p:nvCxnSpPr>
        <p:spPr>
          <a:xfrm flipV="1">
            <a:off x="2483768" y="3050262"/>
            <a:ext cx="1679151" cy="116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6DFE1A7-0496-3403-9FEB-5BBECE6C8604}"/>
              </a:ext>
            </a:extLst>
          </p:cNvPr>
          <p:cNvSpPr txBox="1"/>
          <p:nvPr/>
        </p:nvSpPr>
        <p:spPr>
          <a:xfrm>
            <a:off x="2879112" y="310895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스파이크</a:t>
            </a:r>
            <a:endParaRPr kumimoji="1" lang="ko-KR" altLang="en-US" sz="14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6B29FD3-54DE-4B92-DBE2-BBA4FE876D27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4646063" y="3127745"/>
            <a:ext cx="718025" cy="73330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82ACC33-E2B9-A103-9A7F-49940885A27F}"/>
              </a:ext>
            </a:extLst>
          </p:cNvPr>
          <p:cNvCxnSpPr>
            <a:cxnSpLocks/>
          </p:cNvCxnSpPr>
          <p:nvPr/>
        </p:nvCxnSpPr>
        <p:spPr>
          <a:xfrm flipV="1">
            <a:off x="5138466" y="2916933"/>
            <a:ext cx="1679151" cy="116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E637206-BE91-FB32-0876-96C93602D372}"/>
              </a:ext>
            </a:extLst>
          </p:cNvPr>
          <p:cNvSpPr txBox="1"/>
          <p:nvPr/>
        </p:nvSpPr>
        <p:spPr>
          <a:xfrm>
            <a:off x="3035039" y="257459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입력</a:t>
            </a:r>
            <a:endParaRPr kumimoji="1" lang="ko-KR" altLang="en-US" sz="1400" dirty="0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50DD57C5-27A7-4301-826B-6D02F80C75A6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>
            <a:off x="4646063" y="2753174"/>
            <a:ext cx="1315544" cy="161224"/>
          </a:xfrm>
          <a:prstGeom prst="bentConnector4">
            <a:avLst>
              <a:gd name="adj1" fmla="val 818"/>
              <a:gd name="adj2" fmla="val 24179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E6545E3-728A-5029-D61E-DDC0EB7BD98E}"/>
              </a:ext>
            </a:extLst>
          </p:cNvPr>
          <p:cNvSpPr txBox="1"/>
          <p:nvPr/>
        </p:nvSpPr>
        <p:spPr>
          <a:xfrm>
            <a:off x="4740219" y="2188958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전위</a:t>
            </a:r>
            <a:r>
              <a:rPr lang="en-US" altLang="ko-KR" sz="1400" dirty="0"/>
              <a:t> </a:t>
            </a:r>
            <a:r>
              <a:rPr lang="ko-KR" altLang="en-US" sz="1400" dirty="0"/>
              <a:t>초기화</a:t>
            </a:r>
            <a:endParaRPr kumimoji="1" lang="ko-KR" alt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798DB22-1537-7F0C-8F86-D9D74924D299}"/>
              </a:ext>
            </a:extLst>
          </p:cNvPr>
          <p:cNvSpPr txBox="1"/>
          <p:nvPr/>
        </p:nvSpPr>
        <p:spPr>
          <a:xfrm>
            <a:off x="5416797" y="2940459"/>
            <a:ext cx="14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스파이크</a:t>
            </a:r>
            <a:endParaRPr kumimoji="1" lang="ko-KR" alt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310FDF0-B95F-8D34-92D8-874E64045C2B}"/>
              </a:ext>
            </a:extLst>
          </p:cNvPr>
          <p:cNvSpPr txBox="1"/>
          <p:nvPr/>
        </p:nvSpPr>
        <p:spPr>
          <a:xfrm>
            <a:off x="5303835" y="387571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누수</a:t>
            </a:r>
            <a:endParaRPr kumimoji="1" lang="ko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2971105-CC65-DEC0-CE58-C62C2FD6BC85}"/>
              </a:ext>
            </a:extLst>
          </p:cNvPr>
          <p:cNvCxnSpPr>
            <a:cxnSpLocks/>
          </p:cNvCxnSpPr>
          <p:nvPr/>
        </p:nvCxnSpPr>
        <p:spPr>
          <a:xfrm flipV="1">
            <a:off x="2483767" y="2876542"/>
            <a:ext cx="1679151" cy="116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6689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7F801-4798-3351-84E3-43E45F0D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순환신경망</a:t>
            </a:r>
            <a:r>
              <a:rPr kumimoji="1" lang="ko-KR" altLang="en-US" dirty="0"/>
              <a:t>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529A8-F96F-857A-F11E-6FD404F9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순환신경망</a:t>
            </a:r>
            <a:r>
              <a:rPr lang="en-US" altLang="ko-KR" dirty="0"/>
              <a:t>(Recurrent</a:t>
            </a:r>
            <a:r>
              <a:rPr lang="ko-KR" altLang="en-US" dirty="0"/>
              <a:t> </a:t>
            </a:r>
            <a:r>
              <a:rPr lang="en-US" altLang="ko-KR" dirty="0"/>
              <a:t>Neural Network)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ko-KR" altLang="en-US" dirty="0"/>
              <a:t>메모리 개념을 가짐</a:t>
            </a:r>
            <a:endParaRPr lang="en-US" altLang="ko-KR" dirty="0"/>
          </a:p>
          <a:p>
            <a:r>
              <a:rPr lang="ko-KR" altLang="en-US" dirty="0"/>
              <a:t>메모리는 다음 시간의 입력으로 사용</a:t>
            </a:r>
            <a:endParaRPr kumimoji="1" lang="ko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A9D2FF32-2D03-6C2F-EA13-9837D8275A4E}"/>
              </a:ext>
            </a:extLst>
          </p:cNvPr>
          <p:cNvSpPr/>
          <p:nvPr/>
        </p:nvSpPr>
        <p:spPr>
          <a:xfrm>
            <a:off x="2393118" y="4267937"/>
            <a:ext cx="966287" cy="374571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시간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t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DEA9304-79BE-432D-4C38-55B603168990}"/>
              </a:ext>
            </a:extLst>
          </p:cNvPr>
          <p:cNvSpPr/>
          <p:nvPr/>
        </p:nvSpPr>
        <p:spPr>
          <a:xfrm>
            <a:off x="5080695" y="4252896"/>
            <a:ext cx="966287" cy="374571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시간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t+1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DCA7B5-5021-D036-B368-C56809EE346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359405" y="4440182"/>
            <a:ext cx="1721290" cy="150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4917EBE-E0A8-1A6E-F968-53CAC77EB2E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876262" y="3485674"/>
            <a:ext cx="0" cy="7822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039A8E8-60C7-6BC8-E577-F32996BCAA50}"/>
              </a:ext>
            </a:extLst>
          </p:cNvPr>
          <p:cNvCxnSpPr>
            <a:cxnSpLocks/>
          </p:cNvCxnSpPr>
          <p:nvPr/>
        </p:nvCxnSpPr>
        <p:spPr>
          <a:xfrm flipV="1">
            <a:off x="2876262" y="4642508"/>
            <a:ext cx="0" cy="7141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B3CCDCD-238B-13DC-1981-4AC0561D8433}"/>
              </a:ext>
            </a:extLst>
          </p:cNvPr>
          <p:cNvSpPr txBox="1"/>
          <p:nvPr/>
        </p:nvSpPr>
        <p:spPr>
          <a:xfrm>
            <a:off x="3733689" y="4116669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memory</a:t>
            </a:r>
            <a:endParaRPr kumimoji="1"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692125-A492-29C8-E76A-5D6CA4AD032B}"/>
              </a:ext>
            </a:extLst>
          </p:cNvPr>
          <p:cNvSpPr txBox="1"/>
          <p:nvPr/>
        </p:nvSpPr>
        <p:spPr>
          <a:xfrm>
            <a:off x="2453388" y="3140968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output(</a:t>
            </a:r>
            <a:r>
              <a:rPr lang="en-US" altLang="ko-KR" sz="1600" dirty="0"/>
              <a:t>t)</a:t>
            </a:r>
            <a:endParaRPr kumimoji="1" lang="ko-KR" altLang="en-US" sz="16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008C03A-91C9-49FB-C008-7081CAAB4846}"/>
              </a:ext>
            </a:extLst>
          </p:cNvPr>
          <p:cNvCxnSpPr>
            <a:cxnSpLocks/>
          </p:cNvCxnSpPr>
          <p:nvPr/>
        </p:nvCxnSpPr>
        <p:spPr>
          <a:xfrm flipV="1">
            <a:off x="5582031" y="3538736"/>
            <a:ext cx="0" cy="7141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5C3AD8-726E-7126-6290-BAE50756FF61}"/>
              </a:ext>
            </a:extLst>
          </p:cNvPr>
          <p:cNvCxnSpPr>
            <a:cxnSpLocks/>
          </p:cNvCxnSpPr>
          <p:nvPr/>
        </p:nvCxnSpPr>
        <p:spPr>
          <a:xfrm flipV="1">
            <a:off x="5582031" y="4642508"/>
            <a:ext cx="0" cy="7141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4099F9B-A2F9-0724-DDF1-58A188EC78AD}"/>
              </a:ext>
            </a:extLst>
          </p:cNvPr>
          <p:cNvSpPr txBox="1"/>
          <p:nvPr/>
        </p:nvSpPr>
        <p:spPr>
          <a:xfrm>
            <a:off x="5020018" y="3183652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output(t+1)</a:t>
            </a:r>
            <a:endParaRPr kumimoji="1" lang="ko-KR" altLang="en-US" sz="16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397EEEA-0911-8C9F-EA34-C55C4E841797}"/>
              </a:ext>
            </a:extLst>
          </p:cNvPr>
          <p:cNvCxnSpPr>
            <a:cxnSpLocks/>
          </p:cNvCxnSpPr>
          <p:nvPr/>
        </p:nvCxnSpPr>
        <p:spPr>
          <a:xfrm>
            <a:off x="6046982" y="4440181"/>
            <a:ext cx="126132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C9E8CFE-F69F-A75B-3198-7831FA2DE19C}"/>
              </a:ext>
            </a:extLst>
          </p:cNvPr>
          <p:cNvSpPr txBox="1"/>
          <p:nvPr/>
        </p:nvSpPr>
        <p:spPr>
          <a:xfrm>
            <a:off x="6242267" y="4083619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memory</a:t>
            </a:r>
            <a:endParaRPr kumimoji="1" lang="ko-KR" altLang="en-US" sz="16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10E3585-20C6-4027-7C9C-ABCC1C054AC0}"/>
              </a:ext>
            </a:extLst>
          </p:cNvPr>
          <p:cNvGrpSpPr/>
          <p:nvPr/>
        </p:nvGrpSpPr>
        <p:grpSpPr>
          <a:xfrm>
            <a:off x="2459869" y="5355264"/>
            <a:ext cx="832784" cy="811797"/>
            <a:chOff x="1234324" y="4271472"/>
            <a:chExt cx="832784" cy="81179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E2A7C6-1D1B-2470-3277-A53D203D2746}"/>
                </a:ext>
              </a:extLst>
            </p:cNvPr>
            <p:cNvSpPr txBox="1"/>
            <p:nvPr/>
          </p:nvSpPr>
          <p:spPr>
            <a:xfrm>
              <a:off x="1252461" y="4508093"/>
              <a:ext cx="8146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/>
                <a:t>Input(t)</a:t>
              </a:r>
              <a:endParaRPr kumimoji="1" lang="ko-KR" altLang="en-US" sz="1600" dirty="0"/>
            </a:p>
          </p:txBody>
        </p:sp>
        <p:sp>
          <p:nvSpPr>
            <p:cNvPr id="36" name="순서도: 연결자 35">
              <a:extLst>
                <a:ext uri="{FF2B5EF4-FFF2-40B4-BE49-F238E27FC236}">
                  <a16:creationId xmlns:a16="http://schemas.microsoft.com/office/drawing/2014/main" id="{644809EF-C386-D743-2C5C-BCE4F65FC2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324" y="4271472"/>
              <a:ext cx="811685" cy="811797"/>
            </a:xfrm>
            <a:prstGeom prst="flowChartConnector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EDB1337-995A-5920-64E3-4B2AEA72686B}"/>
              </a:ext>
            </a:extLst>
          </p:cNvPr>
          <p:cNvGrpSpPr/>
          <p:nvPr/>
        </p:nvGrpSpPr>
        <p:grpSpPr>
          <a:xfrm>
            <a:off x="5120066" y="5371709"/>
            <a:ext cx="922047" cy="811797"/>
            <a:chOff x="1202744" y="4271472"/>
            <a:chExt cx="922047" cy="81179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AF99BAE-E7FA-0CCC-0121-BEE314920BAC}"/>
                </a:ext>
              </a:extLst>
            </p:cNvPr>
            <p:cNvSpPr txBox="1"/>
            <p:nvPr/>
          </p:nvSpPr>
          <p:spPr>
            <a:xfrm>
              <a:off x="1202744" y="4508934"/>
              <a:ext cx="9220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Input(t+1)</a:t>
              </a:r>
              <a:endParaRPr kumimoji="1" lang="ko-KR" altLang="en-US" sz="1400" dirty="0"/>
            </a:p>
          </p:txBody>
        </p:sp>
        <p:sp>
          <p:nvSpPr>
            <p:cNvPr id="39" name="순서도: 연결자 38">
              <a:extLst>
                <a:ext uri="{FF2B5EF4-FFF2-40B4-BE49-F238E27FC236}">
                  <a16:creationId xmlns:a16="http://schemas.microsoft.com/office/drawing/2014/main" id="{E9CD14B0-0909-FC5A-2689-E24769B4A4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324" y="4271472"/>
              <a:ext cx="811685" cy="811797"/>
            </a:xfrm>
            <a:prstGeom prst="flowChartConnector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219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1541F-D162-16BF-EED5-80F2D4E82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0E334-5809-3F2D-E409-065530EA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</a:t>
            </a:r>
            <a:r>
              <a:rPr lang="ko-KR" altLang="en-US" dirty="0"/>
              <a:t>모델을 순환신경망에 대응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6477AA-41B7-65A9-3902-CC0F454E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15" y="1012836"/>
            <a:ext cx="5022726" cy="2848212"/>
          </a:xfrm>
          <a:prstGeom prst="rect">
            <a:avLst/>
          </a:prstGeom>
        </p:spPr>
      </p:pic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AB11EE29-B4CB-C266-19DB-6CBF54B90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24" y="3972956"/>
            <a:ext cx="8137525" cy="2317422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노드 하나 기준 순환신경망에 대응된 </a:t>
            </a:r>
            <a:r>
              <a:rPr lang="en-US" altLang="ko-KR" dirty="0"/>
              <a:t>LIF </a:t>
            </a:r>
            <a:r>
              <a:rPr lang="ko-KR" altLang="en-US" dirty="0"/>
              <a:t>모델 그림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(0)</a:t>
            </a:r>
            <a:r>
              <a:rPr lang="ko-KR" altLang="en-US" dirty="0"/>
              <a:t>과 </a:t>
            </a:r>
            <a:r>
              <a:rPr lang="en-US" altLang="ko-KR" dirty="0"/>
              <a:t>(1)</a:t>
            </a:r>
            <a:r>
              <a:rPr lang="ko-KR" altLang="en-US" dirty="0"/>
              <a:t>은 신경망의 각 계층을 의미</a:t>
            </a:r>
            <a:br>
              <a:rPr lang="en-US" altLang="ko-KR" dirty="0"/>
            </a:br>
            <a:r>
              <a:rPr lang="en-US" altLang="ko-KR" dirty="0"/>
              <a:t>ex) </a:t>
            </a:r>
            <a:r>
              <a:rPr lang="ko-KR" altLang="en-US" dirty="0" err="1"/>
              <a:t>입력층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은닉층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출력층</a:t>
            </a:r>
            <a:endParaRPr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14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AC718-4D99-5861-2C1F-CFED8B37F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CEF44-E874-208B-4442-6B8FC818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</a:t>
            </a:r>
            <a:r>
              <a:rPr lang="ko-KR" altLang="en-US" dirty="0"/>
              <a:t>모델을 순환신경망에 대응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0E6BA8-D383-CC65-C7AB-21A603102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15" y="1012836"/>
            <a:ext cx="5022726" cy="2848212"/>
          </a:xfrm>
          <a:prstGeom prst="rect">
            <a:avLst/>
          </a:prstGeom>
        </p:spPr>
      </p:pic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68091A71-AFCD-80A7-968B-495EB9EAC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24" y="3972956"/>
            <a:ext cx="8137525" cy="2317422"/>
          </a:xfrm>
        </p:spPr>
        <p:txBody>
          <a:bodyPr/>
          <a:lstStyle/>
          <a:p>
            <a:r>
              <a:rPr lang="ko-KR" altLang="en-US" dirty="0"/>
              <a:t>이전 시간의 스파이크는 다음 시간의 입력으로 사용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618A40-F2E0-B1B4-A182-DA386E35BD1A}"/>
              </a:ext>
            </a:extLst>
          </p:cNvPr>
          <p:cNvSpPr>
            <a:spLocks/>
          </p:cNvSpPr>
          <p:nvPr/>
        </p:nvSpPr>
        <p:spPr>
          <a:xfrm>
            <a:off x="1136796" y="1805904"/>
            <a:ext cx="626891" cy="398959"/>
          </a:xfrm>
          <a:prstGeom prst="rect">
            <a:avLst/>
          </a:prstGeom>
          <a:solidFill>
            <a:srgbClr val="00CC99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26" name="그림 25" descr="텍스트, 폰트, 친필, 화이트이(가) 표시된 사진&#10;&#10;자동 생성된 설명">
            <a:extLst>
              <a:ext uri="{FF2B5EF4-FFF2-40B4-BE49-F238E27FC236}">
                <a16:creationId xmlns:a16="http://schemas.microsoft.com/office/drawing/2014/main" id="{5A069B51-FB6C-D7D7-EE5A-C0BB4AE21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44" y="5131667"/>
            <a:ext cx="6781800" cy="11049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6B882D-D790-9229-1556-7EC9AC6DDF1C}"/>
              </a:ext>
            </a:extLst>
          </p:cNvPr>
          <p:cNvSpPr>
            <a:spLocks/>
          </p:cNvSpPr>
          <p:nvPr/>
        </p:nvSpPr>
        <p:spPr>
          <a:xfrm>
            <a:off x="2162277" y="1805903"/>
            <a:ext cx="626891" cy="398959"/>
          </a:xfrm>
          <a:prstGeom prst="rect">
            <a:avLst/>
          </a:prstGeom>
          <a:solidFill>
            <a:srgbClr val="00CC99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B3E2D2-3ECB-141E-99BD-2D83BC7739A0}"/>
              </a:ext>
            </a:extLst>
          </p:cNvPr>
          <p:cNvSpPr>
            <a:spLocks/>
          </p:cNvSpPr>
          <p:nvPr/>
        </p:nvSpPr>
        <p:spPr>
          <a:xfrm>
            <a:off x="3174249" y="1805903"/>
            <a:ext cx="626891" cy="398959"/>
          </a:xfrm>
          <a:prstGeom prst="rect">
            <a:avLst/>
          </a:prstGeom>
          <a:solidFill>
            <a:srgbClr val="00CC99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77E7B5-E9E6-3759-9498-F8D8BA3675D4}"/>
              </a:ext>
            </a:extLst>
          </p:cNvPr>
          <p:cNvSpPr>
            <a:spLocks/>
          </p:cNvSpPr>
          <p:nvPr/>
        </p:nvSpPr>
        <p:spPr>
          <a:xfrm>
            <a:off x="4186221" y="1815791"/>
            <a:ext cx="626891" cy="398959"/>
          </a:xfrm>
          <a:prstGeom prst="rect">
            <a:avLst/>
          </a:prstGeom>
          <a:solidFill>
            <a:srgbClr val="00CC99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80DCFC-1B32-DF63-E1D8-9B210759D2F1}"/>
              </a:ext>
            </a:extLst>
          </p:cNvPr>
          <p:cNvSpPr>
            <a:spLocks/>
          </p:cNvSpPr>
          <p:nvPr/>
        </p:nvSpPr>
        <p:spPr>
          <a:xfrm>
            <a:off x="5198193" y="1834044"/>
            <a:ext cx="626891" cy="398959"/>
          </a:xfrm>
          <a:prstGeom prst="rect">
            <a:avLst/>
          </a:prstGeom>
          <a:solidFill>
            <a:srgbClr val="00CC99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155519-957A-2B4B-3D70-A73E93CB4C31}"/>
              </a:ext>
            </a:extLst>
          </p:cNvPr>
          <p:cNvSpPr>
            <a:spLocks/>
          </p:cNvSpPr>
          <p:nvPr/>
        </p:nvSpPr>
        <p:spPr>
          <a:xfrm>
            <a:off x="1136795" y="3229520"/>
            <a:ext cx="626891" cy="398959"/>
          </a:xfrm>
          <a:prstGeom prst="rect">
            <a:avLst/>
          </a:prstGeom>
          <a:solidFill>
            <a:srgbClr val="00CC99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27594D-3B30-CC0A-5E0D-7FF1B4EC862F}"/>
              </a:ext>
            </a:extLst>
          </p:cNvPr>
          <p:cNvSpPr>
            <a:spLocks/>
          </p:cNvSpPr>
          <p:nvPr/>
        </p:nvSpPr>
        <p:spPr>
          <a:xfrm>
            <a:off x="2148766" y="3229520"/>
            <a:ext cx="626891" cy="398959"/>
          </a:xfrm>
          <a:prstGeom prst="rect">
            <a:avLst/>
          </a:prstGeom>
          <a:solidFill>
            <a:srgbClr val="00CC99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8DA61A-7DB9-DC38-408E-E82B6DE83554}"/>
              </a:ext>
            </a:extLst>
          </p:cNvPr>
          <p:cNvSpPr>
            <a:spLocks/>
          </p:cNvSpPr>
          <p:nvPr/>
        </p:nvSpPr>
        <p:spPr>
          <a:xfrm>
            <a:off x="3160737" y="3229519"/>
            <a:ext cx="626891" cy="398959"/>
          </a:xfrm>
          <a:prstGeom prst="rect">
            <a:avLst/>
          </a:prstGeom>
          <a:solidFill>
            <a:srgbClr val="00CC99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72B3E6-F6D2-B788-6376-9DBE23D20C46}"/>
              </a:ext>
            </a:extLst>
          </p:cNvPr>
          <p:cNvSpPr>
            <a:spLocks/>
          </p:cNvSpPr>
          <p:nvPr/>
        </p:nvSpPr>
        <p:spPr>
          <a:xfrm>
            <a:off x="4185473" y="3229518"/>
            <a:ext cx="626891" cy="398959"/>
          </a:xfrm>
          <a:prstGeom prst="rect">
            <a:avLst/>
          </a:prstGeom>
          <a:solidFill>
            <a:srgbClr val="00CC99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A820D0-6685-2B2A-6F43-BA57ECA05740}"/>
              </a:ext>
            </a:extLst>
          </p:cNvPr>
          <p:cNvSpPr>
            <a:spLocks/>
          </p:cNvSpPr>
          <p:nvPr/>
        </p:nvSpPr>
        <p:spPr>
          <a:xfrm>
            <a:off x="5198193" y="3225854"/>
            <a:ext cx="626891" cy="398959"/>
          </a:xfrm>
          <a:prstGeom prst="rect">
            <a:avLst/>
          </a:prstGeom>
          <a:solidFill>
            <a:srgbClr val="00CC99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65697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BA0C6-8E3D-FB54-109B-73A2B7DA8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3D33E-64C0-0523-F855-D65A6B72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</a:t>
            </a:r>
            <a:r>
              <a:rPr lang="ko-KR" altLang="en-US" dirty="0"/>
              <a:t>모델을 순환신경망에 대응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1E5FBC-EEBE-C985-5233-5268BBF17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15" y="1012836"/>
            <a:ext cx="5022726" cy="2848212"/>
          </a:xfrm>
          <a:prstGeom prst="rect">
            <a:avLst/>
          </a:prstGeom>
        </p:spPr>
      </p:pic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F78467B6-BF10-F766-E8E6-FDE9589D5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24" y="3972956"/>
            <a:ext cx="8137525" cy="2317422"/>
          </a:xfrm>
        </p:spPr>
        <p:txBody>
          <a:bodyPr/>
          <a:lstStyle/>
          <a:p>
            <a:r>
              <a:rPr kumimoji="1" lang="ko-KR" altLang="en-US" dirty="0"/>
              <a:t>이전 시간 발생한 스파이크로 현재 시간 입력을 계산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5916AA-7FCE-B540-FD0A-EC018AE34879}"/>
              </a:ext>
            </a:extLst>
          </p:cNvPr>
          <p:cNvSpPr>
            <a:spLocks/>
          </p:cNvSpPr>
          <p:nvPr/>
        </p:nvSpPr>
        <p:spPr>
          <a:xfrm>
            <a:off x="2136706" y="2753569"/>
            <a:ext cx="623255" cy="372639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25" name="그림 24" descr="텍스트, 폰트, 친필, 화이트이(가) 표시된 사진&#10;&#10;자동 생성된 설명">
            <a:extLst>
              <a:ext uri="{FF2B5EF4-FFF2-40B4-BE49-F238E27FC236}">
                <a16:creationId xmlns:a16="http://schemas.microsoft.com/office/drawing/2014/main" id="{6278F2DE-4975-43FE-1E3A-E0A93718E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09"/>
          <a:stretch/>
        </p:blipFill>
        <p:spPr>
          <a:xfrm>
            <a:off x="878596" y="5377112"/>
            <a:ext cx="6781800" cy="88880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2FDBDE-24D7-502B-71A8-3D723E0ECE7F}"/>
              </a:ext>
            </a:extLst>
          </p:cNvPr>
          <p:cNvSpPr>
            <a:spLocks/>
          </p:cNvSpPr>
          <p:nvPr/>
        </p:nvSpPr>
        <p:spPr>
          <a:xfrm>
            <a:off x="3137266" y="2767976"/>
            <a:ext cx="623255" cy="372639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EE14E4-0BEA-B829-98CD-F9F69C815C74}"/>
              </a:ext>
            </a:extLst>
          </p:cNvPr>
          <p:cNvSpPr>
            <a:spLocks/>
          </p:cNvSpPr>
          <p:nvPr/>
        </p:nvSpPr>
        <p:spPr>
          <a:xfrm>
            <a:off x="4166505" y="2767976"/>
            <a:ext cx="623255" cy="372639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65F8BE-0A3C-02F2-2C49-A322E1683753}"/>
              </a:ext>
            </a:extLst>
          </p:cNvPr>
          <p:cNvSpPr>
            <a:spLocks/>
          </p:cNvSpPr>
          <p:nvPr/>
        </p:nvSpPr>
        <p:spPr>
          <a:xfrm>
            <a:off x="5195744" y="2767976"/>
            <a:ext cx="623255" cy="372639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9641F5-76F4-AAD7-AB72-2B0B68991A6A}"/>
              </a:ext>
            </a:extLst>
          </p:cNvPr>
          <p:cNvSpPr>
            <a:spLocks/>
          </p:cNvSpPr>
          <p:nvPr/>
        </p:nvSpPr>
        <p:spPr>
          <a:xfrm>
            <a:off x="1137004" y="2767976"/>
            <a:ext cx="623255" cy="372639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26893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20219-82DF-4D66-5537-EC23B5FEA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30BE967A-86CD-5362-66F3-DCF599C14C1D}"/>
              </a:ext>
            </a:extLst>
          </p:cNvPr>
          <p:cNvSpPr txBox="1">
            <a:spLocks/>
          </p:cNvSpPr>
          <p:nvPr/>
        </p:nvSpPr>
        <p:spPr>
          <a:xfrm>
            <a:off x="682624" y="3972956"/>
            <a:ext cx="8137525" cy="231742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LIF</a:t>
            </a:r>
            <a:r>
              <a:rPr lang="ko-KR" altLang="en-US" kern="0" dirty="0"/>
              <a:t>의 누수 표현 및 </a:t>
            </a:r>
            <a:r>
              <a:rPr lang="ko-KR" altLang="en-US" kern="0" dirty="0" err="1"/>
              <a:t>막전위</a:t>
            </a:r>
            <a:r>
              <a:rPr lang="ko-KR" altLang="en-US" kern="0" dirty="0"/>
              <a:t> 계산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137052-DE03-3DC3-B383-67273BCE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</a:t>
            </a:r>
            <a:r>
              <a:rPr lang="ko-KR" altLang="en-US" dirty="0"/>
              <a:t>모델을 순환신경망에 대응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31A01E-EBB7-620A-649A-0BDBC8BA2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15" y="1012836"/>
            <a:ext cx="5022726" cy="284821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45B614C-18EF-91E4-9D6E-34C618247BBB}"/>
              </a:ext>
            </a:extLst>
          </p:cNvPr>
          <p:cNvSpPr>
            <a:spLocks/>
          </p:cNvSpPr>
          <p:nvPr/>
        </p:nvSpPr>
        <p:spPr>
          <a:xfrm>
            <a:off x="1763688" y="1968890"/>
            <a:ext cx="360040" cy="216024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DB5925-DFDC-65DB-C873-D7F9BBD9C7C4}"/>
              </a:ext>
            </a:extLst>
          </p:cNvPr>
          <p:cNvSpPr>
            <a:spLocks/>
          </p:cNvSpPr>
          <p:nvPr/>
        </p:nvSpPr>
        <p:spPr>
          <a:xfrm>
            <a:off x="2789697" y="1968890"/>
            <a:ext cx="360040" cy="216024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3C59AC-A4B5-0017-7575-24B4355F5747}"/>
              </a:ext>
            </a:extLst>
          </p:cNvPr>
          <p:cNvSpPr>
            <a:spLocks/>
          </p:cNvSpPr>
          <p:nvPr/>
        </p:nvSpPr>
        <p:spPr>
          <a:xfrm>
            <a:off x="3815706" y="1968890"/>
            <a:ext cx="360040" cy="216024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8D19BD-7FB9-EE64-9A76-8098E04AD612}"/>
              </a:ext>
            </a:extLst>
          </p:cNvPr>
          <p:cNvSpPr>
            <a:spLocks/>
          </p:cNvSpPr>
          <p:nvPr/>
        </p:nvSpPr>
        <p:spPr>
          <a:xfrm>
            <a:off x="4849470" y="1968890"/>
            <a:ext cx="360040" cy="216024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15" name="내용 개체 틀 4" descr="텍스트, 폰트, 화이트, 영수증이(가) 표시된 사진&#10;&#10;자동 생성된 설명">
            <a:extLst>
              <a:ext uri="{FF2B5EF4-FFF2-40B4-BE49-F238E27FC236}">
                <a16:creationId xmlns:a16="http://schemas.microsoft.com/office/drawing/2014/main" id="{FB2B2797-C8E1-D2A9-50D1-95D1801C4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96" y="4687914"/>
            <a:ext cx="6718300" cy="1206500"/>
          </a:xfr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BD12F1-B44C-5762-62DB-4574D5D4855E}"/>
              </a:ext>
            </a:extLst>
          </p:cNvPr>
          <p:cNvSpPr>
            <a:spLocks/>
          </p:cNvSpPr>
          <p:nvPr/>
        </p:nvSpPr>
        <p:spPr>
          <a:xfrm>
            <a:off x="2128839" y="2296822"/>
            <a:ext cx="660858" cy="423563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94E3FF-C50C-5CCF-9004-85BAF54E179A}"/>
              </a:ext>
            </a:extLst>
          </p:cNvPr>
          <p:cNvSpPr>
            <a:spLocks/>
          </p:cNvSpPr>
          <p:nvPr/>
        </p:nvSpPr>
        <p:spPr>
          <a:xfrm>
            <a:off x="1099179" y="2274527"/>
            <a:ext cx="660858" cy="423563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752DEA-6230-54D6-106C-91DAE83A4F7C}"/>
              </a:ext>
            </a:extLst>
          </p:cNvPr>
          <p:cNvSpPr>
            <a:spLocks/>
          </p:cNvSpPr>
          <p:nvPr/>
        </p:nvSpPr>
        <p:spPr>
          <a:xfrm>
            <a:off x="3137161" y="2274527"/>
            <a:ext cx="660858" cy="423563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7E5DE1-C3D5-E9FD-4331-351948401607}"/>
              </a:ext>
            </a:extLst>
          </p:cNvPr>
          <p:cNvSpPr>
            <a:spLocks/>
          </p:cNvSpPr>
          <p:nvPr/>
        </p:nvSpPr>
        <p:spPr>
          <a:xfrm>
            <a:off x="4175746" y="2274526"/>
            <a:ext cx="660858" cy="423563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A40DA4C-9DE1-4B4A-CC24-F9BA3B026203}"/>
              </a:ext>
            </a:extLst>
          </p:cNvPr>
          <p:cNvSpPr>
            <a:spLocks/>
          </p:cNvSpPr>
          <p:nvPr/>
        </p:nvSpPr>
        <p:spPr>
          <a:xfrm>
            <a:off x="5205406" y="2274526"/>
            <a:ext cx="660858" cy="423563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87393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262FB-B393-57AE-2F73-80A4ADF6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</a:t>
            </a:r>
            <a:r>
              <a:rPr lang="ko-KR" altLang="en-US" dirty="0"/>
              <a:t>모델을 순환신경망에 대응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7E52E8-5257-BFA0-AFBE-6FFB79F7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15" y="1012836"/>
            <a:ext cx="5022726" cy="2848212"/>
          </a:xfrm>
          <a:prstGeom prst="rect">
            <a:avLst/>
          </a:prstGeom>
        </p:spPr>
      </p:pic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4E84F3CE-E46D-E61A-F1C0-F9561D73E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25" y="4007178"/>
            <a:ext cx="8137525" cy="2317422"/>
          </a:xfrm>
        </p:spPr>
        <p:txBody>
          <a:bodyPr/>
          <a:lstStyle/>
          <a:p>
            <a:r>
              <a:rPr lang="ko-KR" altLang="en-US" dirty="0"/>
              <a:t>시간 단계</a:t>
            </a:r>
            <a:endParaRPr lang="en-US" altLang="ko-KR" dirty="0"/>
          </a:p>
          <a:p>
            <a:r>
              <a:rPr kumimoji="1" lang="ko-KR" altLang="en-US" dirty="0"/>
              <a:t>시간 단계가 많을수록 더 많은 신경망 </a:t>
            </a:r>
            <a:br>
              <a:rPr kumimoji="1" lang="en-US" altLang="ko-KR" dirty="0"/>
            </a:br>
            <a:r>
              <a:rPr kumimoji="1" lang="ko-KR" altLang="en-US" dirty="0"/>
              <a:t>시뮬레이션을 진행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D70242-CF9C-3051-F5C4-4379847937F4}"/>
              </a:ext>
            </a:extLst>
          </p:cNvPr>
          <p:cNvSpPr>
            <a:spLocks/>
          </p:cNvSpPr>
          <p:nvPr/>
        </p:nvSpPr>
        <p:spPr>
          <a:xfrm>
            <a:off x="1115616" y="1268760"/>
            <a:ext cx="648072" cy="2376264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3FF4306-A15B-1E1E-D6C5-1FA5927E4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589240"/>
            <a:ext cx="52578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39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13074</TotalTime>
  <Words>839</Words>
  <Application>Microsoft Office PowerPoint</Application>
  <PresentationFormat>화면 슬라이드 쇼(4:3)</PresentationFormat>
  <Paragraphs>188</Paragraphs>
  <Slides>29</Slides>
  <Notes>6</Notes>
  <HiddenSlides>11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서로게이트 기울기 기반의  스파이크 신경망 구현 및 성능분석</vt:lpstr>
      <vt:lpstr>서론</vt:lpstr>
      <vt:lpstr>스파이크 신경망의 LIF 모델</vt:lpstr>
      <vt:lpstr>순환신경망 모델</vt:lpstr>
      <vt:lpstr>LIF 모델을 순환신경망에 대응</vt:lpstr>
      <vt:lpstr>LIF 모델을 순환신경망에 대응</vt:lpstr>
      <vt:lpstr>LIF 모델을 순환신경망에 대응</vt:lpstr>
      <vt:lpstr>LIF 모델을 순환신경망에 대응</vt:lpstr>
      <vt:lpstr>LIF 모델을 순환신경망에 대응</vt:lpstr>
      <vt:lpstr>스파이크 신경망의 기울기 소실 문제</vt:lpstr>
      <vt:lpstr>서로게이트 기울기 도입</vt:lpstr>
      <vt:lpstr>스파이크 신경망 데이터 전처리</vt:lpstr>
      <vt:lpstr>정규화 손실률</vt:lpstr>
      <vt:lpstr>Fashion-MNIST 데이터 세트 성능 분석</vt:lpstr>
      <vt:lpstr>SHD 데이터 세트의 성능 분석</vt:lpstr>
      <vt:lpstr>TBL 데이터 세트의 성능 분석</vt:lpstr>
      <vt:lpstr>결론</vt:lpstr>
      <vt:lpstr>사회적 배경</vt:lpstr>
      <vt:lpstr>스파이크 신경망 모델</vt:lpstr>
      <vt:lpstr>LIF 모델 특징 4가지</vt:lpstr>
      <vt:lpstr>LIF 모델을 RNN에 대응</vt:lpstr>
      <vt:lpstr>스파이크 신경망의 기울기 소실 문제</vt:lpstr>
      <vt:lpstr>서로게이트 기울기 도입</vt:lpstr>
      <vt:lpstr>스파이크 신경망 데이터 전처리</vt:lpstr>
      <vt:lpstr>Fashion-MNIST 데이터 세트 성능 분석</vt:lpstr>
      <vt:lpstr>SHD 데이터 세트의 성능 분석</vt:lpstr>
      <vt:lpstr>TBL 데이터 세트의 성능 분석</vt:lpstr>
      <vt:lpstr>결론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홍지민</cp:lastModifiedBy>
  <cp:revision>1298</cp:revision>
  <cp:lastPrinted>2024-11-05T03:55:54Z</cp:lastPrinted>
  <dcterms:created xsi:type="dcterms:W3CDTF">2013-09-09T21:16:08Z</dcterms:created>
  <dcterms:modified xsi:type="dcterms:W3CDTF">2024-11-11T13:38:31Z</dcterms:modified>
</cp:coreProperties>
</file>