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1"/>
  </p:notesMasterIdLst>
  <p:sldIdLst>
    <p:sldId id="256" r:id="rId2"/>
    <p:sldId id="271" r:id="rId3"/>
    <p:sldId id="275" r:id="rId4"/>
    <p:sldId id="274" r:id="rId5"/>
    <p:sldId id="284" r:id="rId6"/>
    <p:sldId id="283" r:id="rId7"/>
    <p:sldId id="277" r:id="rId8"/>
    <p:sldId id="278" r:id="rId9"/>
    <p:sldId id="276" r:id="rId10"/>
    <p:sldId id="273" r:id="rId11"/>
    <p:sldId id="272" r:id="rId12"/>
    <p:sldId id="279" r:id="rId13"/>
    <p:sldId id="285" r:id="rId14"/>
    <p:sldId id="280" r:id="rId15"/>
    <p:sldId id="281" r:id="rId16"/>
    <p:sldId id="282" r:id="rId17"/>
    <p:sldId id="286" r:id="rId18"/>
    <p:sldId id="269" r:id="rId19"/>
    <p:sldId id="257" r:id="rId20"/>
    <p:sldId id="258" r:id="rId21"/>
    <p:sldId id="260" r:id="rId22"/>
    <p:sldId id="261" r:id="rId23"/>
    <p:sldId id="262" r:id="rId24"/>
    <p:sldId id="263" r:id="rId25"/>
    <p:sldId id="265" r:id="rId26"/>
    <p:sldId id="266" r:id="rId27"/>
    <p:sldId id="267" r:id="rId28"/>
    <p:sldId id="270" r:id="rId29"/>
    <p:sldId id="268" r:id="rId3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23" autoAdjust="0"/>
    <p:restoredTop sz="96966" autoAdjust="0"/>
  </p:normalViewPr>
  <p:slideViewPr>
    <p:cSldViewPr>
      <p:cViewPr varScale="1">
        <p:scale>
          <a:sx n="160" d="100"/>
          <a:sy n="160" d="100"/>
        </p:scale>
        <p:origin x="10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2024. 11. 6.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0" y="4715388"/>
            <a:ext cx="5438759" cy="4467455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A8260-BEF5-6E3B-735B-36A2AFFEC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274B702-9CFF-BEAA-B80C-92596A9D00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7B0330F-6749-3AE2-447E-108C0919A6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스파이크 신경망에 사용되는 데이터는 이진 </a:t>
            </a:r>
            <a:br>
              <a:rPr lang="en-US" altLang="ko-KR" dirty="0"/>
            </a:br>
            <a:r>
              <a:rPr lang="ko-KR" altLang="en-US" dirty="0"/>
              <a:t>형식</a:t>
            </a:r>
            <a:r>
              <a:rPr lang="en-US" altLang="ko-KR" dirty="0"/>
              <a:t>(</a:t>
            </a:r>
            <a:r>
              <a:rPr lang="ko-KR" altLang="en-US" dirty="0"/>
              <a:t>스파이크 발생 또는 </a:t>
            </a:r>
            <a:r>
              <a:rPr lang="ko-KR" altLang="en-US" dirty="0" err="1"/>
              <a:t>미발생</a:t>
            </a:r>
            <a:r>
              <a:rPr lang="en-US" altLang="ko-KR" dirty="0"/>
              <a:t>)</a:t>
            </a:r>
            <a:r>
              <a:rPr lang="ko-KR" altLang="en-US" dirty="0"/>
              <a:t>으로 표현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데이터는 스파이크 함수를 통해 이진 형식으로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전처리</a:t>
            </a:r>
            <a:r>
              <a:rPr lang="ko-KR" altLang="en-US" dirty="0"/>
              <a:t> 방식으로 </a:t>
            </a:r>
            <a:r>
              <a:rPr lang="en-US" altLang="ko-KR" dirty="0"/>
              <a:t>TTFS(Time To First Spike)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알고리즘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TTFS</a:t>
            </a:r>
            <a:r>
              <a:rPr lang="ko-KR" altLang="en-US" dirty="0"/>
              <a:t>는 뉴런의 입력 강도에 </a:t>
            </a:r>
            <a:br>
              <a:rPr lang="en-US" altLang="ko-KR" dirty="0"/>
            </a:br>
            <a:r>
              <a:rPr lang="ko-KR" altLang="en-US" dirty="0"/>
              <a:t>따라 스파이크를 발생시키는 </a:t>
            </a:r>
            <a:br>
              <a:rPr lang="en-US" altLang="ko-KR" dirty="0"/>
            </a:br>
            <a:r>
              <a:rPr lang="ko-KR" altLang="en-US" dirty="0"/>
              <a:t>시간 결정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77AC1F-C4E1-DD67-ED98-33D8CA5A9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325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A3DA0-E621-02F4-EF91-6BFFBFC78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B6D4149-121E-A966-5E9E-34C05ABE28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03B53B3-5497-EE59-9AFF-47CC146DD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 결과 데이터의 특성 및 종류에 따라 각기 다른 파라미터 특징이 나타남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E2ED63-0FC2-1E38-E9C9-E90A75E30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15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스파이크 신경망은 </a:t>
            </a:r>
            <a:r>
              <a:rPr lang="en-US" altLang="ko-KR" dirty="0"/>
              <a:t>LIF(Leaky Integrate and Fire)</a:t>
            </a:r>
            <a:r>
              <a:rPr lang="ko-KR" altLang="en-US" dirty="0"/>
              <a:t> 모델을 기반으로 구현함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5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스파이크 신경망에 사용되는 데이터는 이진 </a:t>
            </a:r>
            <a:br>
              <a:rPr lang="en-US" altLang="ko-KR" dirty="0"/>
            </a:br>
            <a:r>
              <a:rPr lang="ko-KR" altLang="en-US" dirty="0"/>
              <a:t>형식</a:t>
            </a:r>
            <a:r>
              <a:rPr lang="en-US" altLang="ko-KR" dirty="0"/>
              <a:t>(</a:t>
            </a:r>
            <a:r>
              <a:rPr lang="ko-KR" altLang="en-US" dirty="0"/>
              <a:t>스파이크 발생 또는 </a:t>
            </a:r>
            <a:r>
              <a:rPr lang="ko-KR" altLang="en-US" dirty="0" err="1"/>
              <a:t>미발생</a:t>
            </a:r>
            <a:r>
              <a:rPr lang="en-US" altLang="ko-KR" dirty="0"/>
              <a:t>)</a:t>
            </a:r>
            <a:r>
              <a:rPr lang="ko-KR" altLang="en-US" dirty="0"/>
              <a:t>으로 표현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데이터는 스파이크 함수를 통해 이진 형식으로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전처리</a:t>
            </a:r>
            <a:r>
              <a:rPr lang="ko-KR" altLang="en-US" dirty="0"/>
              <a:t> 방식으로 </a:t>
            </a:r>
            <a:r>
              <a:rPr lang="en-US" altLang="ko-KR" dirty="0"/>
              <a:t>TTFS(Time To First Spike)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알고리즘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TTFS</a:t>
            </a:r>
            <a:r>
              <a:rPr lang="ko-KR" altLang="en-US" dirty="0"/>
              <a:t>는 뉴런의 입력 강도에 </a:t>
            </a:r>
            <a:br>
              <a:rPr lang="en-US" altLang="ko-KR" dirty="0"/>
            </a:br>
            <a:r>
              <a:rPr lang="ko-KR" altLang="en-US" dirty="0"/>
              <a:t>따라 스파이크를 발생시키는 </a:t>
            </a:r>
            <a:br>
              <a:rPr lang="en-US" altLang="ko-KR" dirty="0"/>
            </a:br>
            <a:r>
              <a:rPr lang="ko-KR" altLang="en-US" dirty="0"/>
              <a:t>시간 결정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51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 결과 데이터의 특성 및 종류에 따라 각기 다른 파라미터 특징이 나타남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1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/>
              <a:t>서로게이트</a:t>
            </a:r>
            <a:r>
              <a:rPr lang="ko-KR" altLang="en-US" sz="3600" dirty="0"/>
              <a:t> 기울기 기반의 </a:t>
            </a:r>
            <a:br>
              <a:rPr lang="en-US" altLang="ko-KR" sz="3600" dirty="0"/>
            </a:br>
            <a:r>
              <a:rPr lang="ko-KR" altLang="en-US" sz="3600" dirty="0"/>
              <a:t>스파이크 신경망</a:t>
            </a:r>
            <a:r>
              <a:rPr lang="en-US" altLang="ko-KR" sz="3600" dirty="0"/>
              <a:t> </a:t>
            </a:r>
            <a:r>
              <a:rPr lang="ko-KR" altLang="en-US" sz="3600" dirty="0"/>
              <a:t>구현 및 성능분석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컴퓨터공학과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24.11.12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14AD9-BE19-4F0F-B410-FB0A6676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3600" dirty="0"/>
              <a:t>스파이크 신경망의 기울기 소실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F3EBCD-54AC-4506-7D07-840FCC375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25" y="3795050"/>
            <a:ext cx="8137525" cy="290413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스파이크 신경망은 오차역전파 사용</a:t>
            </a:r>
            <a:endParaRPr lang="en-US" altLang="ko-KR" dirty="0"/>
          </a:p>
          <a:p>
            <a:r>
              <a:rPr lang="ko-KR" altLang="en-US" dirty="0"/>
              <a:t>오차역전파는 비선형 함수를 사용시 기울기 </a:t>
            </a:r>
            <a:br>
              <a:rPr lang="en-US" altLang="ko-KR" dirty="0"/>
            </a:br>
            <a:r>
              <a:rPr lang="ko-KR" altLang="en-US" dirty="0"/>
              <a:t>소실 문제발생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비선형 함수인 </a:t>
            </a:r>
            <a:r>
              <a:rPr lang="ko-KR" altLang="en-US" dirty="0" err="1"/>
              <a:t>헤비사이드</a:t>
            </a:r>
            <a:r>
              <a:rPr lang="ko-KR" altLang="en-US" dirty="0"/>
              <a:t> 함수는 사용될 수 </a:t>
            </a:r>
            <a:br>
              <a:rPr lang="en-US" altLang="ko-KR" dirty="0"/>
            </a:br>
            <a:r>
              <a:rPr lang="ko-KR" altLang="en-US" dirty="0"/>
              <a:t>없음</a:t>
            </a:r>
            <a:endParaRPr kumimoji="1" lang="ko-KR" altLang="en-US" dirty="0"/>
          </a:p>
        </p:txBody>
      </p:sp>
      <p:pic>
        <p:nvPicPr>
          <p:cNvPr id="2050" name="Picture 2" descr="단위 계단 함수 - 위키백과, 우리 모두의 백과사전">
            <a:extLst>
              <a:ext uri="{FF2B5EF4-FFF2-40B4-BE49-F238E27FC236}">
                <a16:creationId xmlns:a16="http://schemas.microsoft.com/office/drawing/2014/main" id="{6BF31C46-4213-4E59-2314-78A5F8F5C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83431"/>
            <a:ext cx="3600400" cy="27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92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837C7-CCBE-68DE-94CB-09941C35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서로게이트</a:t>
            </a:r>
            <a:r>
              <a:rPr kumimoji="1" lang="ko-KR" altLang="en-US" dirty="0"/>
              <a:t> 기울기 도입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E1B9C-8553-7E91-60FE-21EFAB703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4797152"/>
            <a:ext cx="7991475" cy="1937367"/>
          </a:xfrm>
        </p:spPr>
        <p:txBody>
          <a:bodyPr>
            <a:normAutofit lnSpcReduction="10000"/>
          </a:bodyPr>
          <a:lstStyle/>
          <a:p>
            <a:r>
              <a:rPr lang="el-GR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서로게이트</a:t>
            </a:r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기울기</a:t>
            </a:r>
            <a:endParaRPr lang="en-US" altLang="ko-KR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scale: </a:t>
            </a:r>
            <a:r>
              <a:rPr lang="ko-KR" alt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서로게이트</a:t>
            </a:r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기울기 경사</a:t>
            </a:r>
            <a:endParaRPr lang="en-US" altLang="ko-KR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kumimoji="1" lang="ko-KR" altLang="en-US" dirty="0" err="1"/>
              <a:t>서로게이트</a:t>
            </a:r>
            <a:r>
              <a:rPr kumimoji="1" lang="ko-KR" altLang="en-US" dirty="0"/>
              <a:t> 기울기를 통해 기울기 소실 문제 해결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C71E64B-E510-FC8B-A1EB-C4BE4D090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1122501"/>
            <a:ext cx="4756229" cy="28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, 폰트, 화이트, 라인이(가) 표시된 사진&#10;&#10;자동 생성된 설명">
            <a:extLst>
              <a:ext uri="{FF2B5EF4-FFF2-40B4-BE49-F238E27FC236}">
                <a16:creationId xmlns:a16="http://schemas.microsoft.com/office/drawing/2014/main" id="{FE3A286C-50B4-5523-989C-2707955F8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3822381"/>
            <a:ext cx="5544616" cy="87695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2075A59-7F4A-9B1F-509C-A070A9B3E296}"/>
              </a:ext>
            </a:extLst>
          </p:cNvPr>
          <p:cNvSpPr/>
          <p:nvPr/>
        </p:nvSpPr>
        <p:spPr>
          <a:xfrm>
            <a:off x="1835696" y="4243373"/>
            <a:ext cx="576064" cy="26574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14790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A0EC7-27E1-2B5A-BD40-6295C5F8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EEF17-E076-5EEC-6C2D-1EF881D7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스파이크 신경망 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48BFD-15AF-AB64-8AD6-658B71C46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TTFS</a:t>
            </a:r>
            <a:r>
              <a:rPr lang="ko-KR" altLang="en-US" dirty="0"/>
              <a:t> 알고리즘으로 전 처리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희소행렬로 전 처리 후 입력 데이터로 사용</a:t>
            </a:r>
          </a:p>
        </p:txBody>
      </p:sp>
      <p:pic>
        <p:nvPicPr>
          <p:cNvPr id="4" name="그림 3" descr="라인, 도표, 텍스트, 그래프이(가) 표시된 사진&#10;&#10;자동 생성된 설명">
            <a:extLst>
              <a:ext uri="{FF2B5EF4-FFF2-40B4-BE49-F238E27FC236}">
                <a16:creationId xmlns:a16="http://schemas.microsoft.com/office/drawing/2014/main" id="{701E9F5C-9EC9-33C0-1D85-B47A073DB0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994965"/>
            <a:ext cx="3323159" cy="2693591"/>
          </a:xfrm>
          <a:prstGeom prst="rect">
            <a:avLst/>
          </a:prstGeom>
        </p:spPr>
      </p:pic>
      <p:pic>
        <p:nvPicPr>
          <p:cNvPr id="6" name="그림 5" descr="텍스트, 스크린샷, 번호, 도표이(가) 표시된 사진&#10;&#10;자동 생성된 설명">
            <a:extLst>
              <a:ext uri="{FF2B5EF4-FFF2-40B4-BE49-F238E27FC236}">
                <a16:creationId xmlns:a16="http://schemas.microsoft.com/office/drawing/2014/main" id="{84DE0EA8-939F-F32E-B4D5-AEBE8562E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4199002"/>
            <a:ext cx="3383285" cy="2495313"/>
          </a:xfrm>
          <a:prstGeom prst="rect">
            <a:avLst/>
          </a:prstGeom>
        </p:spPr>
      </p:pic>
      <p:pic>
        <p:nvPicPr>
          <p:cNvPr id="8" name="그림 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1B2EB26-3D25-789F-2060-2EE8A39CD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357487"/>
            <a:ext cx="4119438" cy="2178342"/>
          </a:xfrm>
          <a:prstGeom prst="rect">
            <a:avLst/>
          </a:prstGeom>
        </p:spPr>
      </p:pic>
      <p:pic>
        <p:nvPicPr>
          <p:cNvPr id="10" name="그림 9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460DE60F-19D0-5E3A-4BCB-062C317953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41" y="1641907"/>
            <a:ext cx="4909263" cy="139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35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13EB5-15F7-5C6F-2307-4676B0EF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정규화 손실률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C9B9A0-3B7A-5D95-D8A2-6687C086F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3429000"/>
            <a:ext cx="7991475" cy="3384376"/>
          </a:xfrm>
        </p:spPr>
        <p:txBody>
          <a:bodyPr>
            <a:normAutofit/>
          </a:bodyPr>
          <a:lstStyle/>
          <a:p>
            <a:r>
              <a:rPr lang="ko-KR" altLang="en-US" dirty="0"/>
              <a:t>스파이크의 발생이 많을 수록 희소 행렬의 </a:t>
            </a:r>
            <a:br>
              <a:rPr lang="en-US" altLang="ko-KR" dirty="0"/>
            </a:br>
            <a:r>
              <a:rPr lang="ko-KR" altLang="en-US" dirty="0"/>
              <a:t>크기 증가 및 연산 증가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스파이크 발생의 억제를 위해 정규화 손실률 추가</a:t>
            </a:r>
            <a:endParaRPr lang="en-US" altLang="ko-KR" dirty="0"/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8049CEE-4BDF-68E5-6C50-4CE715C2A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56" y="1062373"/>
            <a:ext cx="4119438" cy="2178342"/>
          </a:xfrm>
          <a:prstGeom prst="rect">
            <a:avLst/>
          </a:prstGeom>
        </p:spPr>
      </p:pic>
      <p:pic>
        <p:nvPicPr>
          <p:cNvPr id="6" name="그림 5" descr="폰트, 텍스트, 서예, 화이트이(가) 표시된 사진&#10;&#10;자동 생성된 설명">
            <a:extLst>
              <a:ext uri="{FF2B5EF4-FFF2-40B4-BE49-F238E27FC236}">
                <a16:creationId xmlns:a16="http://schemas.microsoft.com/office/drawing/2014/main" id="{CC503500-2CE7-97E6-2004-51952A7E6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50" y="4581128"/>
            <a:ext cx="4762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6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D84FA-C561-D2B3-B0DA-43939BCF3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13E99-25EB-4832-5583-4B1BE616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Fashion-MNIST </a:t>
            </a:r>
            <a:r>
              <a:rPr lang="ko-KR" altLang="en-US" sz="3200" dirty="0"/>
              <a:t>데이터 세트 성능 분석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7F8055D-8CD6-E99C-7839-7556F2BE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가지 옷</a:t>
            </a:r>
            <a:r>
              <a:rPr lang="en-US" altLang="ko-KR" dirty="0"/>
              <a:t>,</a:t>
            </a:r>
            <a:r>
              <a:rPr lang="ko-KR" altLang="en-US" dirty="0"/>
              <a:t> 신발 종류의 이미지 데이터를 가짐</a:t>
            </a:r>
          </a:p>
        </p:txBody>
      </p:sp>
      <p:pic>
        <p:nvPicPr>
          <p:cNvPr id="12" name="그림 11" descr="라인, 그래프, 도표, 텍스트이(가) 표시된 사진&#10;&#10;자동 생성된 설명">
            <a:extLst>
              <a:ext uri="{FF2B5EF4-FFF2-40B4-BE49-F238E27FC236}">
                <a16:creationId xmlns:a16="http://schemas.microsoft.com/office/drawing/2014/main" id="{60B6D74F-7354-98AE-61C9-515AC65AD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"/>
          <a:stretch/>
        </p:blipFill>
        <p:spPr>
          <a:xfrm>
            <a:off x="504826" y="1553210"/>
            <a:ext cx="6171540" cy="4794216"/>
          </a:xfrm>
          <a:prstGeom prst="rect">
            <a:avLst/>
          </a:prstGeom>
        </p:spPr>
      </p:pic>
      <p:pic>
        <p:nvPicPr>
          <p:cNvPr id="13" name="그림 12" descr="텍스트, 폰트, 라인, 영수증이(가) 표시된 사진&#10;&#10;자동 생성된 설명">
            <a:extLst>
              <a:ext uri="{FF2B5EF4-FFF2-40B4-BE49-F238E27FC236}">
                <a16:creationId xmlns:a16="http://schemas.microsoft.com/office/drawing/2014/main" id="{729E9BA4-5B82-63AC-B7DD-C26F65C6E4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700808"/>
            <a:ext cx="3563888" cy="9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46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1B5A3-BCA3-1ECB-A28A-5051E4CAB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1A281-E969-3B74-75A4-EF09FE70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SHD </a:t>
            </a:r>
            <a:r>
              <a:rPr lang="ko-KR" altLang="en-US" dirty="0"/>
              <a:t>데이터 세트의 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144F6-5129-709A-5A8D-704C271E3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남성과 여성이 </a:t>
            </a:r>
            <a:r>
              <a:rPr lang="en-US" altLang="ko-KR" dirty="0"/>
              <a:t>0~9</a:t>
            </a:r>
            <a:r>
              <a:rPr lang="ko-KR" altLang="en-US" dirty="0" err="1"/>
              <a:t>를</a:t>
            </a:r>
            <a:r>
              <a:rPr lang="ko-KR" altLang="en-US" dirty="0"/>
              <a:t> 발음하는 음성 데이터로 총 </a:t>
            </a:r>
            <a:r>
              <a:rPr lang="en-US" altLang="ko-KR" dirty="0"/>
              <a:t>20</a:t>
            </a:r>
            <a:r>
              <a:rPr lang="ko-KR" altLang="en-US" dirty="0"/>
              <a:t>개의 음성을 구분함</a:t>
            </a:r>
          </a:p>
        </p:txBody>
      </p:sp>
      <p:pic>
        <p:nvPicPr>
          <p:cNvPr id="5" name="그림 4" descr="라인, 텍스트, 도표, 그래프이(가) 표시된 사진&#10;&#10;자동 생성된 설명">
            <a:extLst>
              <a:ext uri="{FF2B5EF4-FFF2-40B4-BE49-F238E27FC236}">
                <a16:creationId xmlns:a16="http://schemas.microsoft.com/office/drawing/2014/main" id="{F8E2D95F-C288-3AF5-386C-E23501C13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8" y="1988840"/>
            <a:ext cx="5771461" cy="4710340"/>
          </a:xfrm>
          <a:prstGeom prst="rect">
            <a:avLst/>
          </a:prstGeom>
        </p:spPr>
      </p:pic>
      <p:pic>
        <p:nvPicPr>
          <p:cNvPr id="7" name="그림 6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64542F70-0BCA-C01A-15DB-DF731F021F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654" y="2049928"/>
            <a:ext cx="3641712" cy="109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33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9BCE6-5F57-FD9D-86E5-39C682534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C74EB-A403-A0CA-C8AC-45C1D83A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TBL </a:t>
            </a:r>
            <a:r>
              <a:rPr lang="ko-KR" altLang="en-US" dirty="0"/>
              <a:t>데이터 세트의 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DE36E-1BA2-F941-0FD9-0869B93E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점자 위를 센서로 측정한 센서 데이터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 descr="원, 스크린샷, 디자인, 패턴이(가) 표시된 사진&#10;&#10;자동 생성된 설명">
            <a:extLst>
              <a:ext uri="{FF2B5EF4-FFF2-40B4-BE49-F238E27FC236}">
                <a16:creationId xmlns:a16="http://schemas.microsoft.com/office/drawing/2014/main" id="{BA0A2301-9C7D-7341-CAC3-F8EDF8FEC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628800"/>
            <a:ext cx="3024336" cy="2016224"/>
          </a:xfrm>
          <a:prstGeom prst="rect">
            <a:avLst/>
          </a:prstGeom>
        </p:spPr>
      </p:pic>
      <p:pic>
        <p:nvPicPr>
          <p:cNvPr id="10" name="그림 9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65CE648E-B70E-0B52-0F4A-D743045297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4" y="3548999"/>
            <a:ext cx="4166182" cy="3284875"/>
          </a:xfrm>
          <a:prstGeom prst="rect">
            <a:avLst/>
          </a:prstGeom>
        </p:spPr>
      </p:pic>
      <p:pic>
        <p:nvPicPr>
          <p:cNvPr id="12" name="그림 11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0286A0F4-BD46-9079-2A6D-7339CDBAAF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726" y="3645024"/>
            <a:ext cx="3960440" cy="3220088"/>
          </a:xfrm>
          <a:prstGeom prst="rect">
            <a:avLst/>
          </a:prstGeom>
        </p:spPr>
      </p:pic>
      <p:pic>
        <p:nvPicPr>
          <p:cNvPr id="14" name="그림 13" descr="텍스트, 폰트, 라인, 영수증이(가) 표시된 사진&#10;&#10;자동 생성된 설명">
            <a:extLst>
              <a:ext uri="{FF2B5EF4-FFF2-40B4-BE49-F238E27FC236}">
                <a16:creationId xmlns:a16="http://schemas.microsoft.com/office/drawing/2014/main" id="{2D1656B1-AAD6-B66F-4B3F-1DFE1B9CFD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011" y="1703115"/>
            <a:ext cx="5040164" cy="13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82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ED565-64B1-6D34-209C-83C58077C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31544-ED78-DBAB-E1DF-81857B8E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94E7F-B00A-F02E-7AE8-6C8A92E3D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세트별 최적의 파라미터 조합을 찾아내었고</a:t>
            </a:r>
            <a:r>
              <a:rPr lang="en-US" altLang="ko-KR" dirty="0"/>
              <a:t>,</a:t>
            </a:r>
            <a:r>
              <a:rPr lang="ko-KR" altLang="en-US" dirty="0"/>
              <a:t> 이를 통해 약 </a:t>
            </a:r>
            <a:r>
              <a:rPr lang="en-US" altLang="ko-KR" dirty="0"/>
              <a:t>2~4% </a:t>
            </a:r>
            <a:r>
              <a:rPr lang="ko-KR" altLang="en-US" dirty="0"/>
              <a:t>정도 정확도 향상을 </a:t>
            </a:r>
            <a:r>
              <a:rPr lang="ko-KR" altLang="en-US" dirty="0" err="1"/>
              <a:t>이뤄냄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F470C9A-6781-8856-D2FA-4897CBB92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804995"/>
              </p:ext>
            </p:extLst>
          </p:nvPr>
        </p:nvGraphicFramePr>
        <p:xfrm>
          <a:off x="828678" y="2708920"/>
          <a:ext cx="7991472" cy="177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1912">
                  <a:extLst>
                    <a:ext uri="{9D8B030D-6E8A-4147-A177-3AD203B41FA5}">
                      <a16:colId xmlns:a16="http://schemas.microsoft.com/office/drawing/2014/main" val="1583486640"/>
                    </a:ext>
                  </a:extLst>
                </a:gridCol>
                <a:gridCol w="1331912">
                  <a:extLst>
                    <a:ext uri="{9D8B030D-6E8A-4147-A177-3AD203B41FA5}">
                      <a16:colId xmlns:a16="http://schemas.microsoft.com/office/drawing/2014/main" val="3013167194"/>
                    </a:ext>
                  </a:extLst>
                </a:gridCol>
                <a:gridCol w="1331912">
                  <a:extLst>
                    <a:ext uri="{9D8B030D-6E8A-4147-A177-3AD203B41FA5}">
                      <a16:colId xmlns:a16="http://schemas.microsoft.com/office/drawing/2014/main" val="3772452934"/>
                    </a:ext>
                  </a:extLst>
                </a:gridCol>
                <a:gridCol w="1331912">
                  <a:extLst>
                    <a:ext uri="{9D8B030D-6E8A-4147-A177-3AD203B41FA5}">
                      <a16:colId xmlns:a16="http://schemas.microsoft.com/office/drawing/2014/main" val="622882259"/>
                    </a:ext>
                  </a:extLst>
                </a:gridCol>
                <a:gridCol w="1331912">
                  <a:extLst>
                    <a:ext uri="{9D8B030D-6E8A-4147-A177-3AD203B41FA5}">
                      <a16:colId xmlns:a16="http://schemas.microsoft.com/office/drawing/2014/main" val="1499855307"/>
                    </a:ext>
                  </a:extLst>
                </a:gridCol>
                <a:gridCol w="1331912">
                  <a:extLst>
                    <a:ext uri="{9D8B030D-6E8A-4147-A177-3AD203B41FA5}">
                      <a16:colId xmlns:a16="http://schemas.microsoft.com/office/drawing/2014/main" val="3751918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은닉층</a:t>
                      </a:r>
                      <a:r>
                        <a:rPr lang="ko-KR" altLang="en-US" sz="1400" dirty="0"/>
                        <a:t> 노드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시간 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서로게이트</a:t>
                      </a:r>
                      <a:r>
                        <a:rPr lang="ko-KR" altLang="en-US" sz="1400" dirty="0"/>
                        <a:t> 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기울기 경사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정규화 손실률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학습 정확도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923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Fashion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MNIST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150+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80.0-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1e-6 -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89.53%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293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SHD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200+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75-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2e-6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99.92%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78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TBL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300+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76-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0.01+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99.80%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99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366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483B-E0DB-77BC-DB8D-AEC691CA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사회적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2EE31-812D-CD56-EF31-0E3134134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1940</a:t>
            </a:r>
            <a:r>
              <a:rPr lang="ko-KR" altLang="en-US" dirty="0"/>
              <a:t>년대 컴퓨터 과학자들은 인간 뇌의 </a:t>
            </a:r>
            <a:br>
              <a:rPr lang="en-US" altLang="ko-KR" dirty="0"/>
            </a:br>
            <a:r>
              <a:rPr lang="ko-KR" altLang="en-US" dirty="0"/>
              <a:t>생물학적인 특성을 모방함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이렇게 탄생된 인공신경망</a:t>
            </a:r>
            <a:r>
              <a:rPr lang="en-US" altLang="ko-KR" dirty="0"/>
              <a:t>(Artificial Neural Network) </a:t>
            </a:r>
            <a:r>
              <a:rPr lang="ko-KR" altLang="en-US" dirty="0"/>
              <a:t>모델은 많은 분야에서 뛰어난 성능을 보임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 인공신경망의 에너지 효율 증가와 인간 뇌의 학습 방식과 더 유사한 모델로 스파이크 신경망이 개발됨</a:t>
            </a:r>
          </a:p>
        </p:txBody>
      </p:sp>
    </p:spTree>
    <p:extLst>
      <p:ext uri="{BB962C8B-B14F-4D97-AF65-F5344CB8AC3E}">
        <p14:creationId xmlns:p14="http://schemas.microsoft.com/office/powerpoint/2010/main" val="2609103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05EC6-A717-385F-7218-A43CA60B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스파이크 신경망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9DA52-7288-5CD4-D123-12EAF0943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6" y="1052513"/>
            <a:ext cx="8064500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생물학적 뉴런의 정보 전달 방식 그대로 </a:t>
            </a:r>
            <a:br>
              <a:rPr lang="en-US" altLang="ko-KR" dirty="0"/>
            </a:br>
            <a:r>
              <a:rPr lang="ko-KR" altLang="en-US" dirty="0"/>
              <a:t>모방함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스파이크라는 이진 정보만으로 학습을 하기 </a:t>
            </a:r>
            <a:br>
              <a:rPr lang="en-US" altLang="ko-KR" dirty="0"/>
            </a:br>
            <a:r>
              <a:rPr lang="ko-KR" altLang="en-US" dirty="0"/>
              <a:t>때문에 에너지 효율에 유리함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스파이크 신경망은 실제 인간 뇌의 학습 </a:t>
            </a:r>
            <a:br>
              <a:rPr lang="en-US" altLang="ko-KR" dirty="0"/>
            </a:br>
            <a:r>
              <a:rPr lang="ko-KR" altLang="en-US" dirty="0"/>
              <a:t>방법을 연구하는 분야로 확장될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596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24AE53-D95E-DC01-2182-2E8E13DF7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805487"/>
          </a:xfrm>
        </p:spPr>
        <p:txBody>
          <a:bodyPr>
            <a:normAutofit lnSpcReduction="10000"/>
          </a:bodyPr>
          <a:lstStyle/>
          <a:p>
            <a:r>
              <a:rPr kumimoji="1" lang="ko-KR" altLang="en-US" dirty="0"/>
              <a:t>인공신경망</a:t>
            </a:r>
            <a:r>
              <a:rPr kumimoji="1" lang="en-US" altLang="ko-KR" dirty="0"/>
              <a:t>(Artificial Neural Network)</a:t>
            </a:r>
            <a:r>
              <a:rPr kumimoji="1" lang="ko-KR" altLang="en-US" dirty="0"/>
              <a:t> 모델보다 인간 뇌의 학습 방식과 더 유사한 스파이크 신경망</a:t>
            </a:r>
            <a:r>
              <a:rPr kumimoji="1" lang="en-US" altLang="ko-KR" dirty="0"/>
              <a:t>(Spiking Neural Network)</a:t>
            </a:r>
            <a:r>
              <a:rPr lang="ko-KR" altLang="en-US" dirty="0"/>
              <a:t>이</a:t>
            </a:r>
            <a:r>
              <a:rPr kumimoji="1" lang="ko-KR" altLang="en-US" dirty="0"/>
              <a:t> 개발됨</a:t>
            </a:r>
            <a:endParaRPr kumimoji="1" lang="en-US" altLang="ko-KR" dirty="0"/>
          </a:p>
          <a:p>
            <a:endParaRPr lang="en-US" altLang="ko-KR" dirty="0"/>
          </a:p>
          <a:p>
            <a:endParaRPr kumimoji="1" lang="en-US" altLang="ko-KR" dirty="0"/>
          </a:p>
          <a:p>
            <a:endParaRPr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스파이크 신경망은 스파이크라는 이진 정보로 학습하기 때문에 에너지 효율에 유리</a:t>
            </a:r>
            <a:endParaRPr kumimoji="1" lang="en-US" altLang="ko-KR" dirty="0"/>
          </a:p>
          <a:p>
            <a:endParaRPr lang="en-US" altLang="ko-KR" dirty="0"/>
          </a:p>
          <a:p>
            <a:r>
              <a:rPr lang="ko-KR" altLang="en-US" dirty="0"/>
              <a:t>신경망 최적의 파라미터</a:t>
            </a:r>
            <a:r>
              <a:rPr kumimoji="1" lang="ko-KR" altLang="en-US" dirty="0"/>
              <a:t> 조합을 제시해 더 </a:t>
            </a:r>
            <a:br>
              <a:rPr kumimoji="1" lang="en-US" altLang="ko-KR" dirty="0"/>
            </a:br>
            <a:r>
              <a:rPr kumimoji="1" lang="ko-KR" altLang="en-US" dirty="0"/>
              <a:t>효율적인 학습 가능</a:t>
            </a:r>
            <a:endParaRPr kumimoji="1"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345304-F89F-A3F4-28D0-6FE9ABCA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서론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DB23D02-D86F-6DC2-0A30-132FAE2FAB8F}"/>
              </a:ext>
            </a:extLst>
          </p:cNvPr>
          <p:cNvGrpSpPr/>
          <p:nvPr/>
        </p:nvGrpSpPr>
        <p:grpSpPr>
          <a:xfrm>
            <a:off x="1475656" y="2657683"/>
            <a:ext cx="6024866" cy="1297573"/>
            <a:chOff x="1475655" y="2962424"/>
            <a:chExt cx="6024866" cy="129757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610E6E8-86AF-1604-83FC-6552A04FD0CF}"/>
                </a:ext>
              </a:extLst>
            </p:cNvPr>
            <p:cNvSpPr/>
            <p:nvPr/>
          </p:nvSpPr>
          <p:spPr>
            <a:xfrm>
              <a:off x="1475655" y="3429000"/>
              <a:ext cx="2026389" cy="830997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kumimoji="1" lang="en-US" altLang="ko-KR" dirty="0"/>
                <a:t>100,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129,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304,</a:t>
              </a:r>
              <a:endParaRPr lang="en-US" altLang="ko-KR" dirty="0"/>
            </a:p>
            <a:p>
              <a:pPr algn="ctr"/>
              <a:r>
                <a:rPr kumimoji="1" lang="en-US" altLang="ko-KR" dirty="0"/>
                <a:t>203,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255,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0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...</a:t>
              </a:r>
              <a:endParaRPr kumimoji="1"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FDF44EB-18CF-5E76-0626-FDC9EF1AFD06}"/>
                </a:ext>
              </a:extLst>
            </p:cNvPr>
            <p:cNvSpPr/>
            <p:nvPr/>
          </p:nvSpPr>
          <p:spPr>
            <a:xfrm>
              <a:off x="5641958" y="3424089"/>
              <a:ext cx="1224136" cy="830997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Times New Roman"/>
                  <a:ea typeface="굴림"/>
                </a:rPr>
                <a:t>0,</a:t>
              </a:r>
              <a:r>
                <a: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Times New Roman"/>
                  <a:ea typeface="굴림"/>
                </a:rPr>
                <a:t> </a:t>
              </a:r>
              <a:r>
                <a:rPr kumimoji="1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Times New Roman"/>
                  <a:ea typeface="굴림"/>
                </a:rPr>
                <a:t>1,</a:t>
              </a:r>
              <a:r>
                <a: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Times New Roman"/>
                  <a:ea typeface="굴림"/>
                </a:rPr>
                <a:t> </a:t>
              </a:r>
              <a:r>
                <a:rPr kumimoji="1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Times New Roman"/>
                  <a:ea typeface="굴림"/>
                </a:rPr>
                <a:t>0,</a:t>
              </a:r>
              <a:endParaRPr lang="en-US" altLang="ko-KR" dirty="0"/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Times New Roman"/>
                  <a:ea typeface="굴림"/>
                </a:rPr>
                <a:t>0,</a:t>
              </a:r>
              <a:r>
                <a: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Times New Roman"/>
                  <a:ea typeface="굴림"/>
                </a:rPr>
                <a:t> </a:t>
              </a:r>
              <a:r>
                <a:rPr kumimoji="1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Times New Roman"/>
                  <a:ea typeface="굴림"/>
                </a:rPr>
                <a:t>1,</a:t>
              </a:r>
              <a:r>
                <a: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Times New Roman"/>
                  <a:ea typeface="굴림"/>
                </a:rPr>
                <a:t> </a:t>
              </a:r>
              <a:r>
                <a:rPr kumimoji="1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Times New Roman"/>
                  <a:ea typeface="굴림"/>
                </a:rPr>
                <a:t>1...</a:t>
              </a: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8C7E65-3D8A-E42A-132D-201F16E606FA}"/>
                </a:ext>
              </a:extLst>
            </p:cNvPr>
            <p:cNvSpPr txBox="1"/>
            <p:nvPr/>
          </p:nvSpPr>
          <p:spPr>
            <a:xfrm>
              <a:off x="1627074" y="2962424"/>
              <a:ext cx="18004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인공 신경망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0BFFA6-6760-3600-8500-EDE4E7DE2A75}"/>
                </a:ext>
              </a:extLst>
            </p:cNvPr>
            <p:cNvSpPr txBox="1"/>
            <p:nvPr/>
          </p:nvSpPr>
          <p:spPr>
            <a:xfrm>
              <a:off x="5007531" y="2962424"/>
              <a:ext cx="2492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스파이크 신경망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7280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3560E-2863-7C73-E282-123AE382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</a:t>
            </a:r>
            <a:r>
              <a:rPr lang="ko-KR" altLang="en-US" dirty="0"/>
              <a:t>모델 특징 </a:t>
            </a:r>
            <a:r>
              <a:rPr lang="en-US" altLang="ko-KR" dirty="0"/>
              <a:t>4</a:t>
            </a:r>
            <a:r>
              <a:rPr lang="ko-KR" altLang="en-US" dirty="0"/>
              <a:t>가지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2618D-9A52-6C47-7506-C227461E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스파이크 전달</a:t>
            </a:r>
            <a:endParaRPr lang="en-US" altLang="ko-KR" dirty="0"/>
          </a:p>
          <a:p>
            <a:pPr lvl="1"/>
            <a:r>
              <a:rPr lang="ko-KR" altLang="en-US" dirty="0"/>
              <a:t>이전 시냅스 뉴런이 스파이크를 생성하여 다음 </a:t>
            </a:r>
            <a:br>
              <a:rPr lang="en-US" altLang="ko-KR" dirty="0"/>
            </a:br>
            <a:r>
              <a:rPr lang="ko-KR" altLang="en-US" dirty="0"/>
              <a:t>시냅스 뉴런에 스파이크 전달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막 전위 전하 저장</a:t>
            </a:r>
            <a:endParaRPr lang="en-US" altLang="ko-KR" dirty="0"/>
          </a:p>
          <a:p>
            <a:pPr lvl="1"/>
            <a:r>
              <a:rPr lang="ko-KR" altLang="en-US" dirty="0"/>
              <a:t>이전 시냅스 뉴런에 전달된 이온을 뉴런에 저장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임계 전위와 스파이크</a:t>
            </a:r>
            <a:endParaRPr lang="en-US" altLang="ko-KR" dirty="0"/>
          </a:p>
          <a:p>
            <a:pPr lvl="1"/>
            <a:r>
              <a:rPr lang="ko-KR" altLang="en-US" dirty="0"/>
              <a:t>막 전위에 따른 활동 전위 증가</a:t>
            </a:r>
            <a:endParaRPr lang="en-US" altLang="ko-KR" dirty="0"/>
          </a:p>
          <a:p>
            <a:pPr lvl="1"/>
            <a:r>
              <a:rPr lang="ko-KR" altLang="en-US" dirty="0"/>
              <a:t>임계 전위를 넘겼을 때</a:t>
            </a:r>
            <a:r>
              <a:rPr lang="en-US" altLang="ko-KR" dirty="0"/>
              <a:t>,</a:t>
            </a:r>
            <a:r>
              <a:rPr lang="ko-KR" altLang="en-US" dirty="0"/>
              <a:t> 스파이크 발생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누수에 의한 막 전위 감소</a:t>
            </a:r>
            <a:endParaRPr lang="en-US" altLang="ko-KR" dirty="0"/>
          </a:p>
          <a:p>
            <a:pPr lvl="1"/>
            <a:r>
              <a:rPr lang="ko-KR" altLang="en-US" dirty="0"/>
              <a:t>막 전위는 시간이 지날수록 감소</a:t>
            </a:r>
          </a:p>
        </p:txBody>
      </p:sp>
    </p:spTree>
    <p:extLst>
      <p:ext uri="{BB962C8B-B14F-4D97-AF65-F5344CB8AC3E}">
        <p14:creationId xmlns:p14="http://schemas.microsoft.com/office/powerpoint/2010/main" val="1186675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2007D-CAE7-48F4-2280-C04DD667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</a:t>
            </a:r>
            <a:r>
              <a:rPr lang="ko-KR" altLang="en-US" dirty="0"/>
              <a:t>모델을 </a:t>
            </a:r>
            <a:r>
              <a:rPr lang="en-US" altLang="ko-KR" dirty="0"/>
              <a:t>RNN</a:t>
            </a:r>
            <a:r>
              <a:rPr lang="ko-KR" altLang="en-US" dirty="0"/>
              <a:t>에 대응</a:t>
            </a:r>
          </a:p>
        </p:txBody>
      </p:sp>
      <p:pic>
        <p:nvPicPr>
          <p:cNvPr id="5" name="내용 개체 틀 4" descr="텍스트, 폰트, 화이트, 영수증이(가) 표시된 사진&#10;&#10;자동 생성된 설명">
            <a:extLst>
              <a:ext uri="{FF2B5EF4-FFF2-40B4-BE49-F238E27FC236}">
                <a16:creationId xmlns:a16="http://schemas.microsoft.com/office/drawing/2014/main" id="{7663BEFC-2B9C-B177-98D6-5FAFC4D07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0" y="1028358"/>
            <a:ext cx="6718300" cy="1206500"/>
          </a:xfrm>
        </p:spPr>
      </p:pic>
      <p:pic>
        <p:nvPicPr>
          <p:cNvPr id="7" name="그림 6" descr="텍스트, 폰트, 친필, 화이트이(가) 표시된 사진&#10;&#10;자동 생성된 설명">
            <a:extLst>
              <a:ext uri="{FF2B5EF4-FFF2-40B4-BE49-F238E27FC236}">
                <a16:creationId xmlns:a16="http://schemas.microsoft.com/office/drawing/2014/main" id="{35A5DD51-B0B2-B85C-B706-62C67583D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0" y="2347228"/>
            <a:ext cx="6781800" cy="1104900"/>
          </a:xfrm>
          <a:prstGeom prst="rect">
            <a:avLst/>
          </a:prstGeom>
        </p:spPr>
      </p:pic>
      <p:pic>
        <p:nvPicPr>
          <p:cNvPr id="9" name="그림 8" descr="텍스트, 폰트, 친필, 화이트이(가) 표시된 사진&#10;&#10;자동 생성된 설명">
            <a:extLst>
              <a:ext uri="{FF2B5EF4-FFF2-40B4-BE49-F238E27FC236}">
                <a16:creationId xmlns:a16="http://schemas.microsoft.com/office/drawing/2014/main" id="{62D44417-B4A1-EC33-581A-21CA0C85B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0" y="3559408"/>
            <a:ext cx="6781800" cy="1282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14A400-FEF8-FE36-D2F0-26E76CAF8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5714619"/>
            <a:ext cx="5257800" cy="5842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DD6AF-BCE9-AEEB-3664-607C4896E28F}"/>
              </a:ext>
            </a:extLst>
          </p:cNvPr>
          <p:cNvSpPr txBox="1">
            <a:spLocks/>
          </p:cNvSpPr>
          <p:nvPr/>
        </p:nvSpPr>
        <p:spPr>
          <a:xfrm>
            <a:off x="683568" y="5245442"/>
            <a:ext cx="7991475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시간 단위에 따른 </a:t>
            </a:r>
            <a:r>
              <a:rPr lang="ko-KR" altLang="en-US" kern="0" dirty="0" err="1"/>
              <a:t>막전위</a:t>
            </a:r>
            <a:r>
              <a:rPr lang="ko-KR" altLang="en-US" kern="0" dirty="0"/>
              <a:t> 변화량 추적 가능</a:t>
            </a:r>
          </a:p>
        </p:txBody>
      </p:sp>
    </p:spTree>
    <p:extLst>
      <p:ext uri="{BB962C8B-B14F-4D97-AF65-F5344CB8AC3E}">
        <p14:creationId xmlns:p14="http://schemas.microsoft.com/office/powerpoint/2010/main" val="1341432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4F9A3-2835-5F9A-71AF-2EDF4DDD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스파이크 신경망의 기울기 소실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EAF94-D843-E0B7-05A0-DEC7CE66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스파이크에서 사용하는 이진 형식 데이터는 비선형적 특징을 가짐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가중치 업데이트를 위해 미분 시 </a:t>
            </a:r>
            <a:r>
              <a:rPr lang="en-US" altLang="ko-KR" dirty="0"/>
              <a:t>1</a:t>
            </a:r>
            <a:r>
              <a:rPr lang="ko-KR" altLang="en-US" dirty="0"/>
              <a:t> 또는 </a:t>
            </a:r>
            <a:r>
              <a:rPr lang="en-US" altLang="ko-KR" dirty="0"/>
              <a:t>0</a:t>
            </a:r>
            <a:r>
              <a:rPr lang="ko-KR" altLang="en-US" dirty="0"/>
              <a:t>의 </a:t>
            </a:r>
            <a:br>
              <a:rPr lang="en-US" altLang="ko-KR" dirty="0"/>
            </a:br>
            <a:r>
              <a:rPr lang="ko-KR" altLang="en-US" dirty="0"/>
              <a:t>기울기를 가짐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기울기가 </a:t>
            </a:r>
            <a:r>
              <a:rPr lang="en-US" altLang="ko-KR" dirty="0"/>
              <a:t>0</a:t>
            </a:r>
            <a:r>
              <a:rPr lang="ko-KR" altLang="en-US" dirty="0"/>
              <a:t>일 때</a:t>
            </a:r>
            <a:r>
              <a:rPr lang="en-US" altLang="ko-KR" dirty="0"/>
              <a:t>,</a:t>
            </a:r>
            <a:r>
              <a:rPr lang="ko-KR" altLang="en-US" dirty="0"/>
              <a:t> 기울기 소실 문제가 발생하며 가중치가 업데이트 되지 않음</a:t>
            </a:r>
          </a:p>
        </p:txBody>
      </p:sp>
    </p:spTree>
    <p:extLst>
      <p:ext uri="{BB962C8B-B14F-4D97-AF65-F5344CB8AC3E}">
        <p14:creationId xmlns:p14="http://schemas.microsoft.com/office/powerpoint/2010/main" val="44619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EAC04-DAA4-EC1A-33AE-74E16374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서로게이트</a:t>
            </a:r>
            <a:r>
              <a:rPr lang="ko-KR" altLang="en-US" dirty="0"/>
              <a:t> 기울기 도입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BC0BE-DAA0-C61C-48E1-D4E0A5D0E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2348880"/>
            <a:ext cx="7991475" cy="43503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scale: </a:t>
            </a:r>
            <a:r>
              <a:rPr lang="ko-KR" altLang="en-US" dirty="0" err="1"/>
              <a:t>서로게이트</a:t>
            </a:r>
            <a:r>
              <a:rPr lang="ko-KR" altLang="en-US" dirty="0"/>
              <a:t> 기울기의 경사 값</a:t>
            </a:r>
            <a:br>
              <a:rPr lang="en-US" altLang="ko-KR" dirty="0"/>
            </a:br>
            <a:r>
              <a:rPr lang="ko-KR" altLang="en-US" dirty="0"/>
              <a:t>파라미터로 사용됨</a:t>
            </a:r>
            <a:br>
              <a:rPr lang="en-US" altLang="ko-KR" dirty="0"/>
            </a:br>
            <a:r>
              <a:rPr lang="en-US" altLang="ko-KR" dirty="0" err="1"/>
              <a:t>grad_input</a:t>
            </a:r>
            <a:r>
              <a:rPr lang="en-US" altLang="ko-KR" dirty="0"/>
              <a:t>: </a:t>
            </a:r>
            <a:r>
              <a:rPr lang="ko-KR" altLang="en-US" dirty="0"/>
              <a:t>입력 또는 다음층에 전달 될 기울기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서로게이트</a:t>
            </a:r>
            <a:r>
              <a:rPr lang="ko-KR" altLang="en-US" dirty="0"/>
              <a:t> 기울기 도입으로 기울기 계산을 </a:t>
            </a:r>
            <a:br>
              <a:rPr lang="en-US" altLang="ko-KR" dirty="0"/>
            </a:br>
            <a:r>
              <a:rPr lang="ko-KR" altLang="en-US" dirty="0"/>
              <a:t>달리하여 기울기 소실 문제 해결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</a:t>
            </a:r>
            <a:r>
              <a:rPr lang="ko-KR" altLang="en-US" sz="1600" dirty="0"/>
              <a:t>참고자료</a:t>
            </a:r>
            <a:r>
              <a:rPr lang="en-US" altLang="ko-KR" sz="1600" dirty="0"/>
              <a:t>]</a:t>
            </a:r>
            <a:r>
              <a:rPr lang="ko-KR" altLang="en-US" sz="1600" dirty="0"/>
              <a:t> </a:t>
            </a:r>
            <a:r>
              <a:rPr lang="en-US" altLang="ko-KR" sz="1600" dirty="0"/>
              <a:t>Emre O, </a:t>
            </a:r>
            <a:r>
              <a:rPr lang="en-US" altLang="ko-KR" sz="1600" dirty="0" err="1"/>
              <a:t>Neftci</a:t>
            </a:r>
            <a:r>
              <a:rPr lang="en-US" altLang="ko-KR" sz="1600" dirty="0"/>
              <a:t>, Mostafa, </a:t>
            </a:r>
            <a:r>
              <a:rPr lang="en-US" altLang="ko-KR" sz="1600" dirty="0" err="1"/>
              <a:t>Zenke</a:t>
            </a:r>
            <a:r>
              <a:rPr lang="en-US" altLang="ko-KR" sz="1600" dirty="0"/>
              <a:t>. Surrogate Gradient Learning in Spiking Neural Networks. 2019.</a:t>
            </a:r>
            <a:endParaRPr lang="ko-KR" altLang="en-US" sz="1600" dirty="0"/>
          </a:p>
        </p:txBody>
      </p:sp>
      <p:pic>
        <p:nvPicPr>
          <p:cNvPr id="7" name="그림 6" descr="텍스트, 폰트, 화이트, 라인이(가) 표시된 사진&#10;&#10;자동 생성된 설명">
            <a:extLst>
              <a:ext uri="{FF2B5EF4-FFF2-40B4-BE49-F238E27FC236}">
                <a16:creationId xmlns:a16="http://schemas.microsoft.com/office/drawing/2014/main" id="{6A3C64A4-FEDD-4607-6B66-672AB1600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052736"/>
            <a:ext cx="8194975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27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26314-E5D5-0BB5-04F6-E2DD13CA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스파이크 신경망 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283DE-6ACC-4261-FF81-0D9E35F99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TTFS</a:t>
            </a:r>
            <a:r>
              <a:rPr lang="ko-KR" altLang="en-US" dirty="0"/>
              <a:t> 알고리즘으로 전 처리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희소행렬로 전 처리 후 입력 데이터로 사용</a:t>
            </a:r>
          </a:p>
        </p:txBody>
      </p:sp>
      <p:pic>
        <p:nvPicPr>
          <p:cNvPr id="4" name="그림 3" descr="라인, 도표, 텍스트, 그래프이(가) 표시된 사진&#10;&#10;자동 생성된 설명">
            <a:extLst>
              <a:ext uri="{FF2B5EF4-FFF2-40B4-BE49-F238E27FC236}">
                <a16:creationId xmlns:a16="http://schemas.microsoft.com/office/drawing/2014/main" id="{387C00AC-1A69-02AC-DF6A-B3DD0F71C3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994965"/>
            <a:ext cx="3323159" cy="2693591"/>
          </a:xfrm>
          <a:prstGeom prst="rect">
            <a:avLst/>
          </a:prstGeom>
        </p:spPr>
      </p:pic>
      <p:pic>
        <p:nvPicPr>
          <p:cNvPr id="6" name="그림 5" descr="텍스트, 스크린샷, 번호, 도표이(가) 표시된 사진&#10;&#10;자동 생성된 설명">
            <a:extLst>
              <a:ext uri="{FF2B5EF4-FFF2-40B4-BE49-F238E27FC236}">
                <a16:creationId xmlns:a16="http://schemas.microsoft.com/office/drawing/2014/main" id="{6331CC35-3013-3E0B-F45B-3265668CD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4199002"/>
            <a:ext cx="3383285" cy="2495313"/>
          </a:xfrm>
          <a:prstGeom prst="rect">
            <a:avLst/>
          </a:prstGeom>
        </p:spPr>
      </p:pic>
      <p:pic>
        <p:nvPicPr>
          <p:cNvPr id="8" name="그림 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338D6089-CD88-DABE-8884-1723479633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357487"/>
            <a:ext cx="4119438" cy="2178342"/>
          </a:xfrm>
          <a:prstGeom prst="rect">
            <a:avLst/>
          </a:prstGeom>
        </p:spPr>
      </p:pic>
      <p:pic>
        <p:nvPicPr>
          <p:cNvPr id="10" name="그림 9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6BAFD8C0-107C-362E-B24C-4500E97A5D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41" y="1641907"/>
            <a:ext cx="4909263" cy="139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12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96AE1-03DB-0D9D-353B-E275A487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Fashion-MNIST </a:t>
            </a:r>
            <a:r>
              <a:rPr lang="ko-KR" altLang="en-US" sz="3200" dirty="0"/>
              <a:t>데이터 세트 성능 분석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8D51850-AF32-8082-77CF-616A87E7F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가지 옷</a:t>
            </a:r>
            <a:r>
              <a:rPr lang="en-US" altLang="ko-KR" dirty="0"/>
              <a:t>,</a:t>
            </a:r>
            <a:r>
              <a:rPr lang="ko-KR" altLang="en-US" dirty="0"/>
              <a:t> 신발 종류의 이미지 데이터를 가짐</a:t>
            </a:r>
          </a:p>
        </p:txBody>
      </p:sp>
      <p:pic>
        <p:nvPicPr>
          <p:cNvPr id="12" name="그림 11" descr="라인, 그래프, 도표, 텍스트이(가) 표시된 사진&#10;&#10;자동 생성된 설명">
            <a:extLst>
              <a:ext uri="{FF2B5EF4-FFF2-40B4-BE49-F238E27FC236}">
                <a16:creationId xmlns:a16="http://schemas.microsoft.com/office/drawing/2014/main" id="{F8B4DD1D-6A4D-B4FA-5FF8-74DDD101D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"/>
          <a:stretch/>
        </p:blipFill>
        <p:spPr>
          <a:xfrm>
            <a:off x="504826" y="1553210"/>
            <a:ext cx="6171540" cy="4794216"/>
          </a:xfrm>
          <a:prstGeom prst="rect">
            <a:avLst/>
          </a:prstGeom>
        </p:spPr>
      </p:pic>
      <p:pic>
        <p:nvPicPr>
          <p:cNvPr id="13" name="그림 12" descr="텍스트, 폰트, 라인, 영수증이(가) 표시된 사진&#10;&#10;자동 생성된 설명">
            <a:extLst>
              <a:ext uri="{FF2B5EF4-FFF2-40B4-BE49-F238E27FC236}">
                <a16:creationId xmlns:a16="http://schemas.microsoft.com/office/drawing/2014/main" id="{208BB8AE-9186-9AE2-9630-85D832F40E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700808"/>
            <a:ext cx="3563888" cy="9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94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7B068-E98A-5CDB-924D-56C67FAA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SHD </a:t>
            </a:r>
            <a:r>
              <a:rPr lang="ko-KR" altLang="en-US" dirty="0"/>
              <a:t>데이터 세트의 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EA3B48-3A4D-F680-0CF3-2E4C87E23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남성과 여성이 </a:t>
            </a:r>
            <a:r>
              <a:rPr lang="en-US" altLang="ko-KR" dirty="0"/>
              <a:t>0~9</a:t>
            </a:r>
            <a:r>
              <a:rPr lang="ko-KR" altLang="en-US" dirty="0" err="1"/>
              <a:t>를</a:t>
            </a:r>
            <a:r>
              <a:rPr lang="ko-KR" altLang="en-US" dirty="0"/>
              <a:t> 발음하는 음성 데이터로 총 </a:t>
            </a:r>
            <a:r>
              <a:rPr lang="en-US" altLang="ko-KR" dirty="0"/>
              <a:t>20</a:t>
            </a:r>
            <a:r>
              <a:rPr lang="ko-KR" altLang="en-US" dirty="0"/>
              <a:t>개의 음성을 구분함</a:t>
            </a:r>
          </a:p>
        </p:txBody>
      </p:sp>
      <p:pic>
        <p:nvPicPr>
          <p:cNvPr id="5" name="그림 4" descr="라인, 텍스트, 도표, 그래프이(가) 표시된 사진&#10;&#10;자동 생성된 설명">
            <a:extLst>
              <a:ext uri="{FF2B5EF4-FFF2-40B4-BE49-F238E27FC236}">
                <a16:creationId xmlns:a16="http://schemas.microsoft.com/office/drawing/2014/main" id="{8E27DDE5-54B7-C077-1C3F-7FDCDF178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8" y="1988840"/>
            <a:ext cx="5771461" cy="4710340"/>
          </a:xfrm>
          <a:prstGeom prst="rect">
            <a:avLst/>
          </a:prstGeom>
        </p:spPr>
      </p:pic>
      <p:pic>
        <p:nvPicPr>
          <p:cNvPr id="7" name="그림 6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02ED219D-4F92-38F0-3B79-9BC3D93CA1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654" y="2049928"/>
            <a:ext cx="3641712" cy="109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79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7BE65-1366-F55B-D721-F9E36D27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TBL </a:t>
            </a:r>
            <a:r>
              <a:rPr lang="ko-KR" altLang="en-US" dirty="0"/>
              <a:t>데이터 세트의 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40DA2-E9B4-12EE-8ED7-60A461E4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점자 위를 센서로 측정한 센서 데이터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 descr="원, 스크린샷, 디자인, 패턴이(가) 표시된 사진&#10;&#10;자동 생성된 설명">
            <a:extLst>
              <a:ext uri="{FF2B5EF4-FFF2-40B4-BE49-F238E27FC236}">
                <a16:creationId xmlns:a16="http://schemas.microsoft.com/office/drawing/2014/main" id="{D0396B8A-59E8-34B8-676C-C656F6BDF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628800"/>
            <a:ext cx="3024336" cy="2016224"/>
          </a:xfrm>
          <a:prstGeom prst="rect">
            <a:avLst/>
          </a:prstGeom>
        </p:spPr>
      </p:pic>
      <p:pic>
        <p:nvPicPr>
          <p:cNvPr id="10" name="그림 9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7F21C63E-954D-49A0-6E1F-EA554F44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4" y="3548999"/>
            <a:ext cx="4166182" cy="3284875"/>
          </a:xfrm>
          <a:prstGeom prst="rect">
            <a:avLst/>
          </a:prstGeom>
        </p:spPr>
      </p:pic>
      <p:pic>
        <p:nvPicPr>
          <p:cNvPr id="12" name="그림 11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2D91B9F8-BDCA-10CC-69B0-645F7EA21B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726" y="3645024"/>
            <a:ext cx="3960440" cy="3220088"/>
          </a:xfrm>
          <a:prstGeom prst="rect">
            <a:avLst/>
          </a:prstGeom>
        </p:spPr>
      </p:pic>
      <p:pic>
        <p:nvPicPr>
          <p:cNvPr id="14" name="그림 13" descr="텍스트, 폰트, 라인, 영수증이(가) 표시된 사진&#10;&#10;자동 생성된 설명">
            <a:extLst>
              <a:ext uri="{FF2B5EF4-FFF2-40B4-BE49-F238E27FC236}">
                <a16:creationId xmlns:a16="http://schemas.microsoft.com/office/drawing/2014/main" id="{19FBEF4F-E8B6-6E70-9401-249F80F11F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011" y="1703115"/>
            <a:ext cx="5040164" cy="13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64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F0844-19E6-FE91-264B-40A486DF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3D6B8-579E-018F-D4B8-F9678E6C1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세트별 최적의 파라미터 조합을 통해 약 </a:t>
            </a:r>
            <a:r>
              <a:rPr lang="en-US" altLang="ko-KR" dirty="0"/>
              <a:t>2~4% </a:t>
            </a:r>
            <a:r>
              <a:rPr lang="ko-KR" altLang="en-US" dirty="0"/>
              <a:t>정도 정확도 향상을 </a:t>
            </a:r>
            <a:r>
              <a:rPr lang="ko-KR" altLang="en-US" dirty="0" err="1"/>
              <a:t>이뤄냄</a:t>
            </a:r>
            <a:endParaRPr lang="ko-KR" altLang="en-US" dirty="0"/>
          </a:p>
        </p:txBody>
      </p:sp>
      <p:pic>
        <p:nvPicPr>
          <p:cNvPr id="4" name="그림 3" descr="텍스트, 폰트, 라인, 영수증이(가) 표시된 사진&#10;&#10;자동 생성된 설명">
            <a:extLst>
              <a:ext uri="{FF2B5EF4-FFF2-40B4-BE49-F238E27FC236}">
                <a16:creationId xmlns:a16="http://schemas.microsoft.com/office/drawing/2014/main" id="{E56996C3-68FB-25F2-8F88-1B3EAF396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3717404"/>
            <a:ext cx="5281082" cy="1422254"/>
          </a:xfrm>
          <a:prstGeom prst="rect">
            <a:avLst/>
          </a:prstGeom>
        </p:spPr>
      </p:pic>
      <p:pic>
        <p:nvPicPr>
          <p:cNvPr id="5" name="그림 4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EECD184-E318-959B-631C-76AB60CC2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22" y="5194132"/>
            <a:ext cx="5553720" cy="1663868"/>
          </a:xfrm>
          <a:prstGeom prst="rect">
            <a:avLst/>
          </a:prstGeom>
        </p:spPr>
      </p:pic>
      <p:pic>
        <p:nvPicPr>
          <p:cNvPr id="6" name="그림 5" descr="텍스트, 폰트, 라인, 영수증이(가) 표시된 사진&#10;&#10;자동 생성된 설명">
            <a:extLst>
              <a:ext uri="{FF2B5EF4-FFF2-40B4-BE49-F238E27FC236}">
                <a16:creationId xmlns:a16="http://schemas.microsoft.com/office/drawing/2014/main" id="{EC855FF8-54B6-CEBD-23C7-550D22EC5E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2162151"/>
            <a:ext cx="5616550" cy="150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34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27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21A30-6166-1922-4D05-3B5B6659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스파이크 신경망의 </a:t>
            </a:r>
            <a:r>
              <a:rPr kumimoji="1" lang="en-US" altLang="ko-KR" dirty="0"/>
              <a:t>LIF </a:t>
            </a:r>
            <a:r>
              <a:rPr kumimoji="1"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F98A0-C4BC-787A-19E1-FE532FD87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4556870"/>
            <a:ext cx="7991475" cy="1767730"/>
          </a:xfrm>
        </p:spPr>
        <p:txBody>
          <a:bodyPr/>
          <a:lstStyle/>
          <a:p>
            <a:r>
              <a:rPr kumimoji="1" lang="en-US" altLang="ko-KR" dirty="0"/>
              <a:t>LIF </a:t>
            </a:r>
            <a:r>
              <a:rPr kumimoji="1" lang="ko-KR" altLang="en-US" dirty="0"/>
              <a:t>모델은 스파이크 신경망의 스파이크 모델</a:t>
            </a:r>
            <a:endParaRPr kumimoji="1" lang="en-US" altLang="ko-KR" dirty="0"/>
          </a:p>
          <a:p>
            <a:r>
              <a:rPr kumimoji="1" lang="ko-KR" altLang="en-US" dirty="0"/>
              <a:t>입력</a:t>
            </a:r>
            <a:r>
              <a:rPr kumimoji="1" lang="en-US" altLang="ko-KR" dirty="0"/>
              <a:t>,</a:t>
            </a:r>
            <a:r>
              <a:rPr kumimoji="1" lang="ko-KR" altLang="en-US" dirty="0"/>
              <a:t> 누수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스파이크 발생 및 뉴런의 </a:t>
            </a:r>
            <a:r>
              <a:rPr kumimoji="1" lang="ko-KR" altLang="en-US" dirty="0" err="1"/>
              <a:t>막전위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ko-KR" altLang="en-US" dirty="0"/>
              <a:t>초기화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C8ED552-B585-E5AE-387C-B9B862C202BA}"/>
              </a:ext>
            </a:extLst>
          </p:cNvPr>
          <p:cNvGrpSpPr/>
          <p:nvPr/>
        </p:nvGrpSpPr>
        <p:grpSpPr>
          <a:xfrm>
            <a:off x="1331640" y="1655177"/>
            <a:ext cx="6562892" cy="2277879"/>
            <a:chOff x="1331640" y="1655177"/>
            <a:chExt cx="6562892" cy="2277879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A7272C6C-FBA2-1D74-4741-714300E96CDF}"/>
                </a:ext>
              </a:extLst>
            </p:cNvPr>
            <p:cNvSpPr/>
            <p:nvPr/>
          </p:nvSpPr>
          <p:spPr>
            <a:xfrm>
              <a:off x="2594396" y="2696732"/>
              <a:ext cx="966287" cy="510778"/>
            </a:xfrm>
            <a:prstGeom prst="round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dirty="0"/>
                <a:t>뉴런</a:t>
              </a: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A15460-09F1-A2FF-A03E-EAABA056C426}"/>
                </a:ext>
              </a:extLst>
            </p:cNvPr>
            <p:cNvSpPr txBox="1"/>
            <p:nvPr/>
          </p:nvSpPr>
          <p:spPr>
            <a:xfrm>
              <a:off x="2688140" y="165517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입력</a:t>
              </a:r>
              <a:endParaRPr kumimoji="1"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D66558-569E-10CD-0A78-AFF494345CB7}"/>
                </a:ext>
              </a:extLst>
            </p:cNvPr>
            <p:cNvSpPr txBox="1"/>
            <p:nvPr/>
          </p:nvSpPr>
          <p:spPr>
            <a:xfrm>
              <a:off x="2288031" y="339708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누수</a:t>
              </a:r>
              <a:endParaRPr kumimoji="1" lang="ko-KR" altLang="en-US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27785CD9-9844-1488-B04D-489554B450C4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331640" y="2952121"/>
              <a:ext cx="126275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4D026F0B-1D6D-3837-0CD2-143B401E20BB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3077540" y="3207510"/>
              <a:ext cx="0" cy="72554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5B8DE54F-03BB-7772-2B54-0FD95C05E2EC}"/>
                </a:ext>
              </a:extLst>
            </p:cNvPr>
            <p:cNvSpPr/>
            <p:nvPr/>
          </p:nvSpPr>
          <p:spPr>
            <a:xfrm>
              <a:off x="5239834" y="2685070"/>
              <a:ext cx="966287" cy="510778"/>
            </a:xfrm>
            <a:prstGeom prst="round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dirty="0"/>
                <a:t>뉴런</a:t>
              </a: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127795D-95C7-D377-73E4-DC770235E0B9}"/>
                </a:ext>
              </a:extLst>
            </p:cNvPr>
            <p:cNvCxnSpPr>
              <a:cxnSpLocks/>
              <a:stCxn id="5" idx="3"/>
              <a:endCxn id="30" idx="1"/>
            </p:cNvCxnSpPr>
            <p:nvPr/>
          </p:nvCxnSpPr>
          <p:spPr>
            <a:xfrm flipV="1">
              <a:off x="3560683" y="2940459"/>
              <a:ext cx="1679151" cy="1166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DFE1A7-0496-3403-9FEB-5BBECE6C8604}"/>
                </a:ext>
              </a:extLst>
            </p:cNvPr>
            <p:cNvSpPr txBox="1"/>
            <p:nvPr/>
          </p:nvSpPr>
          <p:spPr>
            <a:xfrm>
              <a:off x="3620216" y="29559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스파이크</a:t>
              </a:r>
              <a:endParaRPr kumimoji="1" lang="ko-KR" altLang="en-US" dirty="0"/>
            </a:p>
          </p:txBody>
        </p:sp>
        <p:cxnSp>
          <p:nvCxnSpPr>
            <p:cNvPr id="54" name="꺾인 연결선[E] 53">
              <a:extLst>
                <a:ext uri="{FF2B5EF4-FFF2-40B4-BE49-F238E27FC236}">
                  <a16:creationId xmlns:a16="http://schemas.microsoft.com/office/drawing/2014/main" id="{A292ECBF-1965-BA00-C317-BD9DC1F88730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rot="16200000" flipV="1">
              <a:off x="3776824" y="2404697"/>
              <a:ext cx="259243" cy="843314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3F6121E-7D85-4378-82D8-2D5C756E0B6C}"/>
                </a:ext>
              </a:extLst>
            </p:cNvPr>
            <p:cNvSpPr txBox="1"/>
            <p:nvPr/>
          </p:nvSpPr>
          <p:spPr>
            <a:xfrm>
              <a:off x="3397089" y="2222172"/>
              <a:ext cx="13388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 </a:t>
              </a:r>
              <a:r>
                <a:rPr lang="ko-KR" altLang="en-US" dirty="0"/>
                <a:t>초기화</a:t>
              </a:r>
              <a:endParaRPr kumimoji="1" lang="ko-KR" altLang="en-US" dirty="0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F98111D2-73B3-A5E7-1178-7B5E66933B02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flipH="1">
              <a:off x="3077540" y="2157212"/>
              <a:ext cx="10710" cy="53952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C6B29FD3-54DE-4B92-DBE2-BBA4FE876D27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5722978" y="3195848"/>
              <a:ext cx="0" cy="68738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B82ACC33-E2B9-A103-9A7F-49940885A2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5381" y="2916933"/>
              <a:ext cx="1679151" cy="1166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E04BE4BB-09C5-3EEC-DA2F-9BF82F5643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977" y="2144317"/>
              <a:ext cx="10710" cy="53952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E637206-BE91-FB32-0876-96C93602D372}"/>
                </a:ext>
              </a:extLst>
            </p:cNvPr>
            <p:cNvSpPr txBox="1"/>
            <p:nvPr/>
          </p:nvSpPr>
          <p:spPr>
            <a:xfrm>
              <a:off x="5322867" y="167275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입력</a:t>
              </a:r>
              <a:endParaRPr kumimoji="1" lang="ko-KR" altLang="en-US" dirty="0"/>
            </a:p>
          </p:txBody>
        </p:sp>
        <p:cxnSp>
          <p:nvCxnSpPr>
            <p:cNvPr id="80" name="꺾인 연결선[E] 79">
              <a:extLst>
                <a:ext uri="{FF2B5EF4-FFF2-40B4-BE49-F238E27FC236}">
                  <a16:creationId xmlns:a16="http://schemas.microsoft.com/office/drawing/2014/main" id="{50DD57C5-27A7-4301-826B-6D02F80C75A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195410" y="2696732"/>
              <a:ext cx="791356" cy="217666"/>
            </a:xfrm>
            <a:prstGeom prst="bentConnector3">
              <a:avLst>
                <a:gd name="adj1" fmla="val -1243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E6545E3-728A-5029-D61E-DDC0EB7BD98E}"/>
                </a:ext>
              </a:extLst>
            </p:cNvPr>
            <p:cNvSpPr txBox="1"/>
            <p:nvPr/>
          </p:nvSpPr>
          <p:spPr>
            <a:xfrm>
              <a:off x="6055752" y="2180594"/>
              <a:ext cx="13388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 </a:t>
              </a:r>
              <a:r>
                <a:rPr lang="ko-KR" altLang="en-US" dirty="0"/>
                <a:t>초기화</a:t>
              </a:r>
              <a:endParaRPr kumimoji="1" lang="ko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798DB22-1537-7F0C-8F86-D9D74924D299}"/>
                </a:ext>
              </a:extLst>
            </p:cNvPr>
            <p:cNvSpPr txBox="1"/>
            <p:nvPr/>
          </p:nvSpPr>
          <p:spPr>
            <a:xfrm>
              <a:off x="6346258" y="2940459"/>
              <a:ext cx="1417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스파이크</a:t>
              </a:r>
              <a:endParaRPr kumimoji="1" lang="ko-KR" alt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310FDF0-B95F-8D34-92D8-874E64045C2B}"/>
                </a:ext>
              </a:extLst>
            </p:cNvPr>
            <p:cNvSpPr txBox="1"/>
            <p:nvPr/>
          </p:nvSpPr>
          <p:spPr>
            <a:xfrm>
              <a:off x="4933468" y="333945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누수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689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7F801-4798-3351-84E3-43E45F0D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순환신경망</a:t>
            </a:r>
            <a:r>
              <a:rPr kumimoji="1" lang="ko-KR" altLang="en-US" dirty="0"/>
              <a:t>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529A8-F96F-857A-F11E-6FD404F9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순환신경망</a:t>
            </a:r>
            <a:r>
              <a:rPr lang="en-US" altLang="ko-KR" dirty="0"/>
              <a:t>(Recurrent</a:t>
            </a:r>
            <a:r>
              <a:rPr lang="ko-KR" altLang="en-US" dirty="0"/>
              <a:t> </a:t>
            </a:r>
            <a:r>
              <a:rPr lang="en-US" altLang="ko-KR" dirty="0"/>
              <a:t>Neural Network)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ko-KR" altLang="en-US" dirty="0"/>
              <a:t>메모리 개념을 가짐</a:t>
            </a:r>
            <a:endParaRPr lang="en-US" altLang="ko-KR" dirty="0"/>
          </a:p>
          <a:p>
            <a:r>
              <a:rPr lang="ko-KR" altLang="en-US" dirty="0"/>
              <a:t>메모리는 다음 시간의 입력으로 사용</a:t>
            </a:r>
            <a:endParaRPr kumimoji="1"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21A59F6-683E-1019-EDF9-3494C2A63A0F}"/>
              </a:ext>
            </a:extLst>
          </p:cNvPr>
          <p:cNvGrpSpPr/>
          <p:nvPr/>
        </p:nvGrpSpPr>
        <p:grpSpPr>
          <a:xfrm>
            <a:off x="1547664" y="3276364"/>
            <a:ext cx="6009211" cy="3023679"/>
            <a:chOff x="1547664" y="3276364"/>
            <a:chExt cx="6009211" cy="3023679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15C3B89D-5424-AA86-7039-8F198BBEB545}"/>
                </a:ext>
              </a:extLst>
            </p:cNvPr>
            <p:cNvGrpSpPr/>
            <p:nvPr/>
          </p:nvGrpSpPr>
          <p:grpSpPr>
            <a:xfrm>
              <a:off x="1547664" y="3285446"/>
              <a:ext cx="4747889" cy="3014597"/>
              <a:chOff x="1438470" y="2883513"/>
              <a:chExt cx="4747889" cy="3014597"/>
            </a:xfrm>
          </p:grpSpPr>
          <p:sp>
            <p:nvSpPr>
              <p:cNvPr id="5" name="모서리가 둥근 직사각형 4">
                <a:extLst>
                  <a:ext uri="{FF2B5EF4-FFF2-40B4-BE49-F238E27FC236}">
                    <a16:creationId xmlns:a16="http://schemas.microsoft.com/office/drawing/2014/main" id="{A9D2FF32-2D03-6C2F-EA13-9837D8275A4E}"/>
                  </a:ext>
                </a:extLst>
              </p:cNvPr>
              <p:cNvSpPr/>
              <p:nvPr/>
            </p:nvSpPr>
            <p:spPr>
              <a:xfrm>
                <a:off x="2699792" y="4143160"/>
                <a:ext cx="966287" cy="510778"/>
              </a:xfrm>
              <a:prstGeom prst="roundRect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1" lang="en-US" altLang="ko-KR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latin typeface="Times New Roman"/>
                    <a:ea typeface="굴림"/>
                  </a:rPr>
                  <a:t>t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6" name="모서리가 둥근 직사각형 5">
                <a:extLst>
                  <a:ext uri="{FF2B5EF4-FFF2-40B4-BE49-F238E27FC236}">
                    <a16:creationId xmlns:a16="http://schemas.microsoft.com/office/drawing/2014/main" id="{3DEA9304-79BE-432D-4C38-55B603168990}"/>
                  </a:ext>
                </a:extLst>
              </p:cNvPr>
              <p:cNvSpPr/>
              <p:nvPr/>
            </p:nvSpPr>
            <p:spPr>
              <a:xfrm>
                <a:off x="5220072" y="4143160"/>
                <a:ext cx="966287" cy="510778"/>
              </a:xfrm>
              <a:prstGeom prst="roundRect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1" lang="en-US" altLang="ko-KR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latin typeface="Times New Roman"/>
                    <a:ea typeface="굴림"/>
                  </a:rPr>
                  <a:t>t+1</a:t>
                </a: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41DCA7B5-5021-D036-B368-C56809EE346F}"/>
                  </a:ext>
                </a:extLst>
              </p:cNvPr>
              <p:cNvCxnSpPr>
                <a:cxnSpLocks/>
                <a:stCxn id="5" idx="3"/>
                <a:endCxn id="6" idx="1"/>
              </p:cNvCxnSpPr>
              <p:nvPr/>
            </p:nvCxnSpPr>
            <p:spPr>
              <a:xfrm>
                <a:off x="3666079" y="4398549"/>
                <a:ext cx="1553993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84917EBE-E0A8-1A6E-F968-53CAC77EB2E8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 flipV="1">
                <a:off x="3182936" y="3429000"/>
                <a:ext cx="0" cy="71416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3039A8E8-60C7-6BC8-E577-F32996BCAA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2936" y="4653938"/>
                <a:ext cx="0" cy="71416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E8E0F6AB-F9BC-3BB7-DBEE-D406159C45C0}"/>
                  </a:ext>
                </a:extLst>
              </p:cNvPr>
              <p:cNvCxnSpPr>
                <a:cxnSpLocks/>
                <a:endCxn id="5" idx="1"/>
              </p:cNvCxnSpPr>
              <p:nvPr/>
            </p:nvCxnSpPr>
            <p:spPr>
              <a:xfrm>
                <a:off x="1438470" y="4398549"/>
                <a:ext cx="1261322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72E098-433E-FE8D-7D5D-FA2FF33901BB}"/>
                  </a:ext>
                </a:extLst>
              </p:cNvPr>
              <p:cNvSpPr txBox="1"/>
              <p:nvPr/>
            </p:nvSpPr>
            <p:spPr>
              <a:xfrm>
                <a:off x="1438470" y="3912327"/>
                <a:ext cx="12089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memory</a:t>
                </a:r>
                <a:endParaRPr kumimoji="1" lang="ko-KR" alt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3CCDCD-238B-13DC-1981-4AC0561D8433}"/>
                  </a:ext>
                </a:extLst>
              </p:cNvPr>
              <p:cNvSpPr txBox="1"/>
              <p:nvPr/>
            </p:nvSpPr>
            <p:spPr>
              <a:xfrm>
                <a:off x="3873066" y="3936884"/>
                <a:ext cx="12089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memory</a:t>
                </a:r>
                <a:endParaRPr kumimoji="1" lang="ko-KR" alt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4692125-A492-29C8-E76A-5D6CA4AD032B}"/>
                  </a:ext>
                </a:extLst>
              </p:cNvPr>
              <p:cNvSpPr txBox="1"/>
              <p:nvPr/>
            </p:nvSpPr>
            <p:spPr>
              <a:xfrm>
                <a:off x="2552793" y="2883513"/>
                <a:ext cx="12602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output(</a:t>
                </a:r>
                <a:r>
                  <a:rPr lang="en-US" altLang="ko-KR" dirty="0"/>
                  <a:t>t)</a:t>
                </a:r>
                <a:endParaRPr kumimoji="1"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4E2938-9599-3A77-4671-9CB6ECBF379E}"/>
                  </a:ext>
                </a:extLst>
              </p:cNvPr>
              <p:cNvSpPr txBox="1"/>
              <p:nvPr/>
            </p:nvSpPr>
            <p:spPr>
              <a:xfrm>
                <a:off x="2629738" y="5436445"/>
                <a:ext cx="11063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input(t)</a:t>
                </a:r>
                <a:endParaRPr kumimoji="1" lang="ko-KR" altLang="en-US" dirty="0"/>
              </a:p>
            </p:txBody>
          </p:sp>
        </p:grp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008C03A-91C9-49FB-C008-7081CAAB48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0602" y="3830933"/>
              <a:ext cx="0" cy="7141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C5C3AD8-726E-7126-6290-BAE50756FF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0602" y="5055871"/>
              <a:ext cx="0" cy="7141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099F9B-A2F9-0724-DDF1-58A188EC78AD}"/>
                </a:ext>
              </a:extLst>
            </p:cNvPr>
            <p:cNvSpPr txBox="1"/>
            <p:nvPr/>
          </p:nvSpPr>
          <p:spPr>
            <a:xfrm>
              <a:off x="5035028" y="3276364"/>
              <a:ext cx="15872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output(t+1)</a:t>
              </a:r>
              <a:endParaRPr kumimoji="1"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383BC54-AE3F-F89C-EBE3-CFC063769EF7}"/>
                </a:ext>
              </a:extLst>
            </p:cNvPr>
            <p:cNvSpPr txBox="1"/>
            <p:nvPr/>
          </p:nvSpPr>
          <p:spPr>
            <a:xfrm>
              <a:off x="5111972" y="5838378"/>
              <a:ext cx="1433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input(t+1)</a:t>
              </a:r>
              <a:endParaRPr kumimoji="1" lang="ko-KR" altLang="en-US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397EEEA-0911-8C9F-EA34-C55C4E841797}"/>
                </a:ext>
              </a:extLst>
            </p:cNvPr>
            <p:cNvCxnSpPr>
              <a:cxnSpLocks/>
            </p:cNvCxnSpPr>
            <p:nvPr/>
          </p:nvCxnSpPr>
          <p:spPr>
            <a:xfrm>
              <a:off x="6295553" y="4791989"/>
              <a:ext cx="126132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C9E8CFE-F69F-A75B-3198-7831FA2DE19C}"/>
                </a:ext>
              </a:extLst>
            </p:cNvPr>
            <p:cNvSpPr txBox="1"/>
            <p:nvPr/>
          </p:nvSpPr>
          <p:spPr>
            <a:xfrm>
              <a:off x="6295553" y="4305767"/>
              <a:ext cx="1208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memory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219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1541F-D162-16BF-EED5-80F2D4E82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0E334-5809-3F2D-E409-065530EA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</a:t>
            </a:r>
            <a:r>
              <a:rPr lang="ko-KR" altLang="en-US" dirty="0"/>
              <a:t>모델을 순환신경망에 대응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6477AA-41B7-65A9-3902-CC0F454E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15" y="1012836"/>
            <a:ext cx="5022726" cy="2848212"/>
          </a:xfrm>
          <a:prstGeom prst="rect">
            <a:avLst/>
          </a:prstGeom>
        </p:spPr>
      </p:pic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AB11EE29-B4CB-C266-19DB-6CBF54B90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24" y="3972956"/>
            <a:ext cx="8137525" cy="2317422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노드 하나 기준 순환신경망에 대응된 </a:t>
            </a:r>
            <a:r>
              <a:rPr lang="en-US" altLang="ko-KR" dirty="0"/>
              <a:t>LIF </a:t>
            </a:r>
            <a:r>
              <a:rPr lang="ko-KR" altLang="en-US" dirty="0"/>
              <a:t>모델 그림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(0)</a:t>
            </a:r>
            <a:r>
              <a:rPr lang="ko-KR" altLang="en-US" dirty="0"/>
              <a:t>과 </a:t>
            </a:r>
            <a:r>
              <a:rPr lang="en-US" altLang="ko-KR" dirty="0"/>
              <a:t>(1)</a:t>
            </a:r>
            <a:r>
              <a:rPr lang="ko-KR" altLang="en-US" dirty="0"/>
              <a:t>은 신경망의 각 계층을 의미</a:t>
            </a:r>
            <a:br>
              <a:rPr lang="en-US" altLang="ko-KR" dirty="0"/>
            </a:br>
            <a:r>
              <a:rPr lang="en-US" altLang="ko-KR" dirty="0"/>
              <a:t>ex) </a:t>
            </a:r>
            <a:r>
              <a:rPr lang="ko-KR" altLang="en-US" dirty="0" err="1"/>
              <a:t>입력층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은닉층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출력층</a:t>
            </a:r>
            <a:endParaRPr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14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AC718-4D99-5861-2C1F-CFED8B37F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CEF44-E874-208B-4442-6B8FC818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</a:t>
            </a:r>
            <a:r>
              <a:rPr lang="ko-KR" altLang="en-US" dirty="0"/>
              <a:t>모델을 순환신경망에 대응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0E6BA8-D383-CC65-C7AB-21A603102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15" y="1012836"/>
            <a:ext cx="5022726" cy="2848212"/>
          </a:xfrm>
          <a:prstGeom prst="rect">
            <a:avLst/>
          </a:prstGeom>
        </p:spPr>
      </p:pic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68091A71-AFCD-80A7-968B-495EB9EAC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24" y="3972956"/>
            <a:ext cx="8137525" cy="2317422"/>
          </a:xfrm>
        </p:spPr>
        <p:txBody>
          <a:bodyPr/>
          <a:lstStyle/>
          <a:p>
            <a:r>
              <a:rPr lang="ko-KR" altLang="en-US" dirty="0"/>
              <a:t>이전 시간의 스파이크는 다음 시간의 입력으로 사용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618A40-F2E0-B1B4-A182-DA386E35BD1A}"/>
              </a:ext>
            </a:extLst>
          </p:cNvPr>
          <p:cNvSpPr>
            <a:spLocks/>
          </p:cNvSpPr>
          <p:nvPr/>
        </p:nvSpPr>
        <p:spPr>
          <a:xfrm>
            <a:off x="1136796" y="1805904"/>
            <a:ext cx="626891" cy="398959"/>
          </a:xfrm>
          <a:prstGeom prst="rect">
            <a:avLst/>
          </a:prstGeom>
          <a:solidFill>
            <a:srgbClr val="00CC99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26" name="그림 25" descr="텍스트, 폰트, 친필, 화이트이(가) 표시된 사진&#10;&#10;자동 생성된 설명">
            <a:extLst>
              <a:ext uri="{FF2B5EF4-FFF2-40B4-BE49-F238E27FC236}">
                <a16:creationId xmlns:a16="http://schemas.microsoft.com/office/drawing/2014/main" id="{5A069B51-FB6C-D7D7-EE5A-C0BB4AE21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44" y="5131667"/>
            <a:ext cx="6781800" cy="11049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6B882D-D790-9229-1556-7EC9AC6DDF1C}"/>
              </a:ext>
            </a:extLst>
          </p:cNvPr>
          <p:cNvSpPr>
            <a:spLocks/>
          </p:cNvSpPr>
          <p:nvPr/>
        </p:nvSpPr>
        <p:spPr>
          <a:xfrm>
            <a:off x="2162277" y="1805903"/>
            <a:ext cx="626891" cy="398959"/>
          </a:xfrm>
          <a:prstGeom prst="rect">
            <a:avLst/>
          </a:prstGeom>
          <a:solidFill>
            <a:srgbClr val="00CC99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B3E2D2-3ECB-141E-99BD-2D83BC7739A0}"/>
              </a:ext>
            </a:extLst>
          </p:cNvPr>
          <p:cNvSpPr>
            <a:spLocks/>
          </p:cNvSpPr>
          <p:nvPr/>
        </p:nvSpPr>
        <p:spPr>
          <a:xfrm>
            <a:off x="3174249" y="1805903"/>
            <a:ext cx="626891" cy="398959"/>
          </a:xfrm>
          <a:prstGeom prst="rect">
            <a:avLst/>
          </a:prstGeom>
          <a:solidFill>
            <a:srgbClr val="00CC99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77E7B5-E9E6-3759-9498-F8D8BA3675D4}"/>
              </a:ext>
            </a:extLst>
          </p:cNvPr>
          <p:cNvSpPr>
            <a:spLocks/>
          </p:cNvSpPr>
          <p:nvPr/>
        </p:nvSpPr>
        <p:spPr>
          <a:xfrm>
            <a:off x="4186221" y="1815791"/>
            <a:ext cx="626891" cy="398959"/>
          </a:xfrm>
          <a:prstGeom prst="rect">
            <a:avLst/>
          </a:prstGeom>
          <a:solidFill>
            <a:srgbClr val="00CC99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80DCFC-1B32-DF63-E1D8-9B210759D2F1}"/>
              </a:ext>
            </a:extLst>
          </p:cNvPr>
          <p:cNvSpPr>
            <a:spLocks/>
          </p:cNvSpPr>
          <p:nvPr/>
        </p:nvSpPr>
        <p:spPr>
          <a:xfrm>
            <a:off x="5198193" y="1834044"/>
            <a:ext cx="626891" cy="398959"/>
          </a:xfrm>
          <a:prstGeom prst="rect">
            <a:avLst/>
          </a:prstGeom>
          <a:solidFill>
            <a:srgbClr val="00CC99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155519-957A-2B4B-3D70-A73E93CB4C31}"/>
              </a:ext>
            </a:extLst>
          </p:cNvPr>
          <p:cNvSpPr>
            <a:spLocks/>
          </p:cNvSpPr>
          <p:nvPr/>
        </p:nvSpPr>
        <p:spPr>
          <a:xfrm>
            <a:off x="1136795" y="3229520"/>
            <a:ext cx="626891" cy="398959"/>
          </a:xfrm>
          <a:prstGeom prst="rect">
            <a:avLst/>
          </a:prstGeom>
          <a:solidFill>
            <a:srgbClr val="00CC99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27594D-3B30-CC0A-5E0D-7FF1B4EC862F}"/>
              </a:ext>
            </a:extLst>
          </p:cNvPr>
          <p:cNvSpPr>
            <a:spLocks/>
          </p:cNvSpPr>
          <p:nvPr/>
        </p:nvSpPr>
        <p:spPr>
          <a:xfrm>
            <a:off x="2148766" y="3229520"/>
            <a:ext cx="626891" cy="398959"/>
          </a:xfrm>
          <a:prstGeom prst="rect">
            <a:avLst/>
          </a:prstGeom>
          <a:solidFill>
            <a:srgbClr val="00CC99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8DA61A-7DB9-DC38-408E-E82B6DE83554}"/>
              </a:ext>
            </a:extLst>
          </p:cNvPr>
          <p:cNvSpPr>
            <a:spLocks/>
          </p:cNvSpPr>
          <p:nvPr/>
        </p:nvSpPr>
        <p:spPr>
          <a:xfrm>
            <a:off x="3160737" y="3229519"/>
            <a:ext cx="626891" cy="398959"/>
          </a:xfrm>
          <a:prstGeom prst="rect">
            <a:avLst/>
          </a:prstGeom>
          <a:solidFill>
            <a:srgbClr val="00CC99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72B3E6-F6D2-B788-6376-9DBE23D20C46}"/>
              </a:ext>
            </a:extLst>
          </p:cNvPr>
          <p:cNvSpPr>
            <a:spLocks/>
          </p:cNvSpPr>
          <p:nvPr/>
        </p:nvSpPr>
        <p:spPr>
          <a:xfrm>
            <a:off x="4185473" y="3229518"/>
            <a:ext cx="626891" cy="398959"/>
          </a:xfrm>
          <a:prstGeom prst="rect">
            <a:avLst/>
          </a:prstGeom>
          <a:solidFill>
            <a:srgbClr val="00CC99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A820D0-6685-2B2A-6F43-BA57ECA05740}"/>
              </a:ext>
            </a:extLst>
          </p:cNvPr>
          <p:cNvSpPr>
            <a:spLocks/>
          </p:cNvSpPr>
          <p:nvPr/>
        </p:nvSpPr>
        <p:spPr>
          <a:xfrm>
            <a:off x="5198193" y="3225854"/>
            <a:ext cx="626891" cy="398959"/>
          </a:xfrm>
          <a:prstGeom prst="rect">
            <a:avLst/>
          </a:prstGeom>
          <a:solidFill>
            <a:srgbClr val="00CC99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65697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BA0C6-8E3D-FB54-109B-73A2B7DA8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3D33E-64C0-0523-F855-D65A6B72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</a:t>
            </a:r>
            <a:r>
              <a:rPr lang="ko-KR" altLang="en-US" dirty="0"/>
              <a:t>모델을 순환신경망에 대응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1E5FBC-EEBE-C985-5233-5268BBF17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15" y="1012836"/>
            <a:ext cx="5022726" cy="2848212"/>
          </a:xfrm>
          <a:prstGeom prst="rect">
            <a:avLst/>
          </a:prstGeom>
        </p:spPr>
      </p:pic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F78467B6-BF10-F766-E8E6-FDE9589D5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24" y="3972956"/>
            <a:ext cx="8137525" cy="2317422"/>
          </a:xfrm>
        </p:spPr>
        <p:txBody>
          <a:bodyPr/>
          <a:lstStyle/>
          <a:p>
            <a:r>
              <a:rPr kumimoji="1" lang="ko-KR" altLang="en-US" dirty="0"/>
              <a:t>이전 시간 발생한 스파이크로 현재 시간 입력을 계산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5916AA-7FCE-B540-FD0A-EC018AE34879}"/>
              </a:ext>
            </a:extLst>
          </p:cNvPr>
          <p:cNvSpPr>
            <a:spLocks/>
          </p:cNvSpPr>
          <p:nvPr/>
        </p:nvSpPr>
        <p:spPr>
          <a:xfrm>
            <a:off x="2136706" y="2753569"/>
            <a:ext cx="623255" cy="372639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25" name="그림 24" descr="텍스트, 폰트, 친필, 화이트이(가) 표시된 사진&#10;&#10;자동 생성된 설명">
            <a:extLst>
              <a:ext uri="{FF2B5EF4-FFF2-40B4-BE49-F238E27FC236}">
                <a16:creationId xmlns:a16="http://schemas.microsoft.com/office/drawing/2014/main" id="{6278F2DE-4975-43FE-1E3A-E0A93718E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09"/>
          <a:stretch/>
        </p:blipFill>
        <p:spPr>
          <a:xfrm>
            <a:off x="878596" y="5377112"/>
            <a:ext cx="6781800" cy="88880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2FDBDE-24D7-502B-71A8-3D723E0ECE7F}"/>
              </a:ext>
            </a:extLst>
          </p:cNvPr>
          <p:cNvSpPr>
            <a:spLocks/>
          </p:cNvSpPr>
          <p:nvPr/>
        </p:nvSpPr>
        <p:spPr>
          <a:xfrm>
            <a:off x="3137266" y="2767976"/>
            <a:ext cx="623255" cy="372639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EE14E4-0BEA-B829-98CD-F9F69C815C74}"/>
              </a:ext>
            </a:extLst>
          </p:cNvPr>
          <p:cNvSpPr>
            <a:spLocks/>
          </p:cNvSpPr>
          <p:nvPr/>
        </p:nvSpPr>
        <p:spPr>
          <a:xfrm>
            <a:off x="4166505" y="2767976"/>
            <a:ext cx="623255" cy="372639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65F8BE-0A3C-02F2-2C49-A322E1683753}"/>
              </a:ext>
            </a:extLst>
          </p:cNvPr>
          <p:cNvSpPr>
            <a:spLocks/>
          </p:cNvSpPr>
          <p:nvPr/>
        </p:nvSpPr>
        <p:spPr>
          <a:xfrm>
            <a:off x="5195744" y="2767976"/>
            <a:ext cx="623255" cy="372639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9641F5-76F4-AAD7-AB72-2B0B68991A6A}"/>
              </a:ext>
            </a:extLst>
          </p:cNvPr>
          <p:cNvSpPr>
            <a:spLocks/>
          </p:cNvSpPr>
          <p:nvPr/>
        </p:nvSpPr>
        <p:spPr>
          <a:xfrm>
            <a:off x="1137004" y="2767976"/>
            <a:ext cx="623255" cy="372639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26893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20219-82DF-4D66-5537-EC23B5FEA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30BE967A-86CD-5362-66F3-DCF599C14C1D}"/>
              </a:ext>
            </a:extLst>
          </p:cNvPr>
          <p:cNvSpPr txBox="1">
            <a:spLocks/>
          </p:cNvSpPr>
          <p:nvPr/>
        </p:nvSpPr>
        <p:spPr>
          <a:xfrm>
            <a:off x="682624" y="3972956"/>
            <a:ext cx="8137525" cy="231742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LIF</a:t>
            </a:r>
            <a:r>
              <a:rPr lang="ko-KR" altLang="en-US" kern="0" dirty="0"/>
              <a:t>의 누수 표현 및 </a:t>
            </a:r>
            <a:r>
              <a:rPr lang="ko-KR" altLang="en-US" kern="0" dirty="0" err="1"/>
              <a:t>막전위</a:t>
            </a:r>
            <a:r>
              <a:rPr lang="ko-KR" altLang="en-US" kern="0" dirty="0"/>
              <a:t> 계산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137052-DE03-3DC3-B383-67273BCE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</a:t>
            </a:r>
            <a:r>
              <a:rPr lang="ko-KR" altLang="en-US" dirty="0"/>
              <a:t>모델을 순환신경망에 대응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31A01E-EBB7-620A-649A-0BDBC8BA2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15" y="1012836"/>
            <a:ext cx="5022726" cy="284821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45B614C-18EF-91E4-9D6E-34C618247BBB}"/>
              </a:ext>
            </a:extLst>
          </p:cNvPr>
          <p:cNvSpPr>
            <a:spLocks/>
          </p:cNvSpPr>
          <p:nvPr/>
        </p:nvSpPr>
        <p:spPr>
          <a:xfrm>
            <a:off x="1763688" y="1968890"/>
            <a:ext cx="360040" cy="216024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DB5925-DFDC-65DB-C873-D7F9BBD9C7C4}"/>
              </a:ext>
            </a:extLst>
          </p:cNvPr>
          <p:cNvSpPr>
            <a:spLocks/>
          </p:cNvSpPr>
          <p:nvPr/>
        </p:nvSpPr>
        <p:spPr>
          <a:xfrm>
            <a:off x="2789697" y="1968890"/>
            <a:ext cx="360040" cy="216024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3C59AC-A4B5-0017-7575-24B4355F5747}"/>
              </a:ext>
            </a:extLst>
          </p:cNvPr>
          <p:cNvSpPr>
            <a:spLocks/>
          </p:cNvSpPr>
          <p:nvPr/>
        </p:nvSpPr>
        <p:spPr>
          <a:xfrm>
            <a:off x="3815706" y="1968890"/>
            <a:ext cx="360040" cy="216024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8D19BD-7FB9-EE64-9A76-8098E04AD612}"/>
              </a:ext>
            </a:extLst>
          </p:cNvPr>
          <p:cNvSpPr>
            <a:spLocks/>
          </p:cNvSpPr>
          <p:nvPr/>
        </p:nvSpPr>
        <p:spPr>
          <a:xfrm>
            <a:off x="4849470" y="1968890"/>
            <a:ext cx="360040" cy="216024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15" name="내용 개체 틀 4" descr="텍스트, 폰트, 화이트, 영수증이(가) 표시된 사진&#10;&#10;자동 생성된 설명">
            <a:extLst>
              <a:ext uri="{FF2B5EF4-FFF2-40B4-BE49-F238E27FC236}">
                <a16:creationId xmlns:a16="http://schemas.microsoft.com/office/drawing/2014/main" id="{FB2B2797-C8E1-D2A9-50D1-95D1801C4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96" y="4687914"/>
            <a:ext cx="6718300" cy="1206500"/>
          </a:xfr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BD12F1-B44C-5762-62DB-4574D5D4855E}"/>
              </a:ext>
            </a:extLst>
          </p:cNvPr>
          <p:cNvSpPr>
            <a:spLocks/>
          </p:cNvSpPr>
          <p:nvPr/>
        </p:nvSpPr>
        <p:spPr>
          <a:xfrm>
            <a:off x="2128839" y="2296822"/>
            <a:ext cx="660858" cy="423563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94E3FF-C50C-5CCF-9004-85BAF54E179A}"/>
              </a:ext>
            </a:extLst>
          </p:cNvPr>
          <p:cNvSpPr>
            <a:spLocks/>
          </p:cNvSpPr>
          <p:nvPr/>
        </p:nvSpPr>
        <p:spPr>
          <a:xfrm>
            <a:off x="1099179" y="2274527"/>
            <a:ext cx="660858" cy="423563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752DEA-6230-54D6-106C-91DAE83A4F7C}"/>
              </a:ext>
            </a:extLst>
          </p:cNvPr>
          <p:cNvSpPr>
            <a:spLocks/>
          </p:cNvSpPr>
          <p:nvPr/>
        </p:nvSpPr>
        <p:spPr>
          <a:xfrm>
            <a:off x="3137161" y="2274527"/>
            <a:ext cx="660858" cy="423563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7E5DE1-C3D5-E9FD-4331-351948401607}"/>
              </a:ext>
            </a:extLst>
          </p:cNvPr>
          <p:cNvSpPr>
            <a:spLocks/>
          </p:cNvSpPr>
          <p:nvPr/>
        </p:nvSpPr>
        <p:spPr>
          <a:xfrm>
            <a:off x="4175746" y="2274526"/>
            <a:ext cx="660858" cy="423563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A40DA4C-9DE1-4B4A-CC24-F9BA3B026203}"/>
              </a:ext>
            </a:extLst>
          </p:cNvPr>
          <p:cNvSpPr>
            <a:spLocks/>
          </p:cNvSpPr>
          <p:nvPr/>
        </p:nvSpPr>
        <p:spPr>
          <a:xfrm>
            <a:off x="5205406" y="2274526"/>
            <a:ext cx="660858" cy="423563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87393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262FB-B393-57AE-2F73-80A4ADF6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</a:t>
            </a:r>
            <a:r>
              <a:rPr lang="ko-KR" altLang="en-US" dirty="0"/>
              <a:t>모델을 순환신경망에 대응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7E52E8-5257-BFA0-AFBE-6FFB79F7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15" y="1012836"/>
            <a:ext cx="5022726" cy="2848212"/>
          </a:xfrm>
          <a:prstGeom prst="rect">
            <a:avLst/>
          </a:prstGeom>
        </p:spPr>
      </p:pic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4E84F3CE-E46D-E61A-F1C0-F9561D73E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25" y="4007178"/>
            <a:ext cx="8137525" cy="2317422"/>
          </a:xfrm>
        </p:spPr>
        <p:txBody>
          <a:bodyPr/>
          <a:lstStyle/>
          <a:p>
            <a:r>
              <a:rPr lang="ko-KR" altLang="en-US" dirty="0"/>
              <a:t>시간 단계</a:t>
            </a:r>
            <a:endParaRPr lang="en-US" altLang="ko-KR" dirty="0"/>
          </a:p>
          <a:p>
            <a:r>
              <a:rPr kumimoji="1" lang="ko-KR" altLang="en-US" dirty="0"/>
              <a:t>시간 단계가 많을수록 더 많은 신경망 </a:t>
            </a:r>
            <a:br>
              <a:rPr kumimoji="1" lang="en-US" altLang="ko-KR" dirty="0"/>
            </a:br>
            <a:r>
              <a:rPr kumimoji="1" lang="ko-KR" altLang="en-US" dirty="0"/>
              <a:t>시뮬레이션을 진행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D70242-CF9C-3051-F5C4-4379847937F4}"/>
              </a:ext>
            </a:extLst>
          </p:cNvPr>
          <p:cNvSpPr>
            <a:spLocks/>
          </p:cNvSpPr>
          <p:nvPr/>
        </p:nvSpPr>
        <p:spPr>
          <a:xfrm>
            <a:off x="1115616" y="1268760"/>
            <a:ext cx="648072" cy="2376264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3FF4306-A15B-1E1E-D6C5-1FA5927E4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589240"/>
            <a:ext cx="52578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39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12956</TotalTime>
  <Words>864</Words>
  <Application>Microsoft Macintosh PowerPoint</Application>
  <PresentationFormat>화면 슬라이드 쇼(4:3)</PresentationFormat>
  <Paragraphs>194</Paragraphs>
  <Slides>29</Slides>
  <Notes>6</Notes>
  <HiddenSlides>12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굴림</vt:lpstr>
      <vt:lpstr>맑은 고딕</vt:lpstr>
      <vt:lpstr>HY헤드라인M</vt:lpstr>
      <vt:lpstr>Arial</vt:lpstr>
      <vt:lpstr>Times New Roman</vt:lpstr>
      <vt:lpstr>Wingdings</vt:lpstr>
      <vt:lpstr>Default Theme</vt:lpstr>
      <vt:lpstr>서로게이트 기울기 기반의  스파이크 신경망 구현 및 성능분석</vt:lpstr>
      <vt:lpstr>서론</vt:lpstr>
      <vt:lpstr>스파이크 신경망의 LIF 모델</vt:lpstr>
      <vt:lpstr>순환신경망 모델</vt:lpstr>
      <vt:lpstr>LIF 모델을 순환신경망에 대응</vt:lpstr>
      <vt:lpstr>LIF 모델을 순환신경망에 대응</vt:lpstr>
      <vt:lpstr>LIF 모델을 순환신경망에 대응</vt:lpstr>
      <vt:lpstr>LIF 모델을 순환신경망에 대응</vt:lpstr>
      <vt:lpstr>LIF 모델을 순환신경망에 대응</vt:lpstr>
      <vt:lpstr>스파이크 신경망의 기울기 소실 문제</vt:lpstr>
      <vt:lpstr>서로게이트 기울기 도입</vt:lpstr>
      <vt:lpstr>스파이크 신경망 데이터 전처리</vt:lpstr>
      <vt:lpstr>정규화 손실률</vt:lpstr>
      <vt:lpstr>Fashion-MNIST 데이터 세트 성능 분석</vt:lpstr>
      <vt:lpstr>SHD 데이터 세트의 성능 분석</vt:lpstr>
      <vt:lpstr>TBL 데이터 세트의 성능 분석</vt:lpstr>
      <vt:lpstr>결론</vt:lpstr>
      <vt:lpstr>사회적 배경</vt:lpstr>
      <vt:lpstr>스파이크 신경망 모델</vt:lpstr>
      <vt:lpstr>LIF 모델 특징 4가지</vt:lpstr>
      <vt:lpstr>LIF 모델을 RNN에 대응</vt:lpstr>
      <vt:lpstr>스파이크 신경망의 기울기 소실 문제</vt:lpstr>
      <vt:lpstr>서로게이트 기울기 도입</vt:lpstr>
      <vt:lpstr>스파이크 신경망 데이터 전처리</vt:lpstr>
      <vt:lpstr>Fashion-MNIST 데이터 세트 성능 분석</vt:lpstr>
      <vt:lpstr>SHD 데이터 세트의 성능 분석</vt:lpstr>
      <vt:lpstr>TBL 데이터 세트의 성능 분석</vt:lpstr>
      <vt:lpstr>결론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인규 이</cp:lastModifiedBy>
  <cp:revision>1283</cp:revision>
  <cp:lastPrinted>2024-11-05T03:55:54Z</cp:lastPrinted>
  <dcterms:created xsi:type="dcterms:W3CDTF">2013-09-09T21:16:08Z</dcterms:created>
  <dcterms:modified xsi:type="dcterms:W3CDTF">2024-11-06T16:15:57Z</dcterms:modified>
</cp:coreProperties>
</file>