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8" autoAdjust="0"/>
    <p:restoredTop sz="93625" autoAdjust="0"/>
  </p:normalViewPr>
  <p:slideViewPr>
    <p:cSldViewPr>
      <p:cViewPr varScale="1">
        <p:scale>
          <a:sx n="131" d="100"/>
          <a:sy n="131" d="100"/>
        </p:scale>
        <p:origin x="1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기반의 </a:t>
            </a:r>
            <a:br>
              <a:rPr lang="en-US" altLang="ko-KR" dirty="0"/>
            </a:br>
            <a:r>
              <a:rPr lang="ko-KR" altLang="en-US" dirty="0"/>
              <a:t>스파이크 신경망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D51850-AF32-8082-77CF-616A87E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F8B4DD1D-6A4D-B4FA-5FF8-74DDD101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4357475" cy="3216232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08BB8AE-9186-9AE2-9630-85D832F4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3" y="5025395"/>
            <a:ext cx="6273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8E27DDE5-54B7-C077-1C3F-7FDCDF17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025780"/>
            <a:ext cx="3882102" cy="3168352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2ED219D-4F92-38F0-3B79-9BC3D93CA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5194132"/>
            <a:ext cx="5553720" cy="16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0396B8A-59E8-34B8-676C-C656F6B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21C63E-954D-49A0-6E1F-EA554F44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76449"/>
            <a:ext cx="3619872" cy="2854130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2D91B9F8-BDCA-10CC-69B0-645F7EA2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32" y="3675613"/>
            <a:ext cx="3529159" cy="2869429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19FBEF4F-E8B6-6E70-9401-249F80F11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052513"/>
            <a:ext cx="8064500" cy="52720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인간 뇌의 특성을 모방한 인공신경망 모델 </a:t>
            </a:r>
            <a:br>
              <a:rPr lang="en-US" altLang="ko-KR" dirty="0"/>
            </a:br>
            <a:r>
              <a:rPr lang="ko-KR" altLang="en-US" dirty="0"/>
              <a:t>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생물학적 뉴런의 정보 전달 방식 그대로 </a:t>
            </a:r>
            <a:br>
              <a:rPr lang="en-US" altLang="ko-KR" dirty="0"/>
            </a:br>
            <a:r>
              <a:rPr lang="ko-KR" altLang="en-US" dirty="0"/>
              <a:t>모방한 스파이크 신경망</a:t>
            </a:r>
            <a:r>
              <a:rPr lang="en-US" altLang="ko-KR" dirty="0"/>
              <a:t>(Spiking Neural Network)</a:t>
            </a:r>
            <a:r>
              <a:rPr lang="ko-KR" altLang="en-US" dirty="0"/>
              <a:t>이 개발됨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실제 인간 뇌의 학습 </a:t>
            </a:r>
            <a:br>
              <a:rPr lang="en-US" altLang="ko-KR" dirty="0"/>
            </a:br>
            <a:r>
              <a:rPr lang="ko-KR" altLang="en-US" dirty="0"/>
              <a:t>방법을 연구하는 분야로 확장될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</a:t>
            </a:r>
            <a:r>
              <a:rPr lang="en-US" altLang="ko-KR" dirty="0"/>
              <a:t>LIF(Leaky Integrate and Fire)</a:t>
            </a:r>
            <a:r>
              <a:rPr lang="ko-KR" altLang="en-US" dirty="0"/>
              <a:t> 모델을 기반으로 구현함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전달</a:t>
            </a:r>
            <a:endParaRPr lang="en-US" altLang="ko-KR" dirty="0"/>
          </a:p>
          <a:p>
            <a:pPr lvl="1"/>
            <a:r>
              <a:rPr lang="ko-KR" altLang="en-US" dirty="0"/>
              <a:t>이전 시냅스 뉴런이 스파이크를 생성하여 다음 </a:t>
            </a:r>
            <a:br>
              <a:rPr lang="en-US" altLang="ko-KR" dirty="0"/>
            </a:br>
            <a:r>
              <a:rPr lang="ko-KR" altLang="en-US" dirty="0"/>
              <a:t>시냅스 뉴런에 스파이크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막 전위 전하 저장</a:t>
            </a:r>
            <a:endParaRPr lang="en-US" altLang="ko-KR" dirty="0"/>
          </a:p>
          <a:p>
            <a:pPr lvl="1"/>
            <a:r>
              <a:rPr lang="ko-KR" altLang="en-US" dirty="0"/>
              <a:t>이전 시냅스 뉴런에 전달된 이온을 뉴런에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임계 전위와 스파이크</a:t>
            </a:r>
            <a:endParaRPr lang="en-US" altLang="ko-KR" dirty="0"/>
          </a:p>
          <a:p>
            <a:pPr lvl="1"/>
            <a:r>
              <a:rPr lang="ko-KR" altLang="en-US" dirty="0"/>
              <a:t>막 전위에 따른 활동 전위 증가</a:t>
            </a:r>
            <a:endParaRPr lang="en-US" altLang="ko-KR" dirty="0"/>
          </a:p>
          <a:p>
            <a:pPr lvl="1"/>
            <a:r>
              <a:rPr lang="ko-KR" altLang="en-US" dirty="0"/>
              <a:t>임계 전위를 넘겼을 때</a:t>
            </a:r>
            <a:r>
              <a:rPr lang="en-US" altLang="ko-KR" dirty="0"/>
              <a:t>,</a:t>
            </a:r>
            <a:r>
              <a:rPr lang="ko-KR" altLang="en-US" dirty="0"/>
              <a:t> 스파이크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누수에 의한 막 전위 감소</a:t>
            </a:r>
            <a:endParaRPr lang="en-US" altLang="ko-KR" dirty="0"/>
          </a:p>
          <a:p>
            <a:pPr lvl="1"/>
            <a:r>
              <a:rPr lang="ko-KR" altLang="en-US" dirty="0"/>
              <a:t>막 전위는 시간이 지날수록 감소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pic>
        <p:nvPicPr>
          <p:cNvPr id="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7663BEFC-2B9C-B177-98D6-5FAFC4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1028358"/>
            <a:ext cx="6718300" cy="1206500"/>
          </a:xfr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5A5DD51-B0B2-B85C-B706-62C67583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2347228"/>
            <a:ext cx="6781800" cy="1104900"/>
          </a:xfrm>
          <a:prstGeom prst="rect">
            <a:avLst/>
          </a:prstGeom>
        </p:spPr>
      </p:pic>
      <p:pic>
        <p:nvPicPr>
          <p:cNvPr id="9" name="그림 8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D44417-B4A1-EC33-581A-21CA0C8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559408"/>
            <a:ext cx="6781800" cy="128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4A400-FEF8-FE36-D2F0-26E76CAF8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714619"/>
            <a:ext cx="5257800" cy="5842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DD6AF-BCE9-AEEB-3664-607C4896E28F}"/>
              </a:ext>
            </a:extLst>
          </p:cNvPr>
          <p:cNvSpPr txBox="1">
            <a:spLocks/>
          </p:cNvSpPr>
          <p:nvPr/>
        </p:nvSpPr>
        <p:spPr>
          <a:xfrm>
            <a:off x="683568" y="5245442"/>
            <a:ext cx="79914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시간 단위에 따른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변화량 추적 가능</a:t>
            </a:r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스파이크는 이진 형식 데이터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형식 데이터는 비선형적 특징을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 업데이트를 위해 미분 시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기울기를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기울기 소실 문제가 발생하며 가중치가 업데이트 되지 않음</a:t>
            </a:r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43503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scale: </a:t>
            </a:r>
            <a:r>
              <a:rPr lang="ko-KR" altLang="en-US" dirty="0" err="1"/>
              <a:t>서로게이트</a:t>
            </a:r>
            <a:r>
              <a:rPr lang="ko-KR" altLang="en-US" dirty="0"/>
              <a:t> 기울기의 경사 값</a:t>
            </a:r>
            <a:br>
              <a:rPr lang="en-US" altLang="ko-KR" dirty="0"/>
            </a:br>
            <a:r>
              <a:rPr lang="ko-KR" altLang="en-US" dirty="0"/>
              <a:t>파라미터로 사용됨</a:t>
            </a:r>
            <a:br>
              <a:rPr lang="en-US" altLang="ko-KR" dirty="0"/>
            </a:br>
            <a:r>
              <a:rPr lang="en-US" altLang="ko-KR" dirty="0" err="1"/>
              <a:t>grad_input</a:t>
            </a:r>
            <a:r>
              <a:rPr lang="en-US" altLang="ko-KR" dirty="0"/>
              <a:t>: </a:t>
            </a:r>
            <a:r>
              <a:rPr lang="ko-KR" altLang="en-US" dirty="0"/>
              <a:t>입력 또는 다음층에 전달 될 기울기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도입으로 기울기 계산을 </a:t>
            </a:r>
            <a:br>
              <a:rPr lang="en-US" altLang="ko-KR" dirty="0"/>
            </a:br>
            <a:r>
              <a:rPr lang="ko-KR" altLang="en-US" dirty="0"/>
              <a:t>달리하여 기울기 소실 문제 해결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참고자료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Emre O, </a:t>
            </a:r>
            <a:r>
              <a:rPr lang="en-US" altLang="ko-KR" sz="1600" dirty="0" err="1"/>
              <a:t>Neftci</a:t>
            </a:r>
            <a:r>
              <a:rPr lang="en-US" altLang="ko-KR" sz="1600" dirty="0"/>
              <a:t>, Mostafa, </a:t>
            </a:r>
            <a:r>
              <a:rPr lang="en-US" altLang="ko-KR" sz="1600" dirty="0" err="1"/>
              <a:t>Zenke</a:t>
            </a:r>
            <a:r>
              <a:rPr lang="en-US" altLang="ko-KR" sz="1600" dirty="0"/>
              <a:t>. Surrogate Gradient Learning in Spiking Neural Networks. 2019.</a:t>
            </a:r>
            <a:endParaRPr lang="ko-KR" altLang="en-US" sz="1600" dirty="0"/>
          </a:p>
        </p:txBody>
      </p:sp>
      <p:pic>
        <p:nvPicPr>
          <p:cNvPr id="7" name="그림 6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6A3C64A4-FEDD-4607-6B66-672AB160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8194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76C1-621C-DBD5-4F47-B62946C9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TTFS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DCCDA-6CC0-6798-3D15-62A669F1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6F53B-5293-17EF-6BBC-FEF1FFEFF1F4}"/>
              </a:ext>
            </a:extLst>
          </p:cNvPr>
          <p:cNvSpPr txBox="1"/>
          <p:nvPr/>
        </p:nvSpPr>
        <p:spPr>
          <a:xfrm>
            <a:off x="2266406" y="3200345"/>
            <a:ext cx="458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</a:p>
        </p:txBody>
      </p:sp>
      <p:pic>
        <p:nvPicPr>
          <p:cNvPr id="7" name="그림 6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E493A82D-C7F9-05ED-5C0F-2D1C5DAB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64409"/>
            <a:ext cx="3323159" cy="26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87C00AC-1A69-02AC-DF6A-B3DD0F71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6331CC35-3013-3E0B-F45B-3265668C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8D6089-CD88-DABE-8884-172347963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BAFD8C0-107C-362E-B24C-4500E97A5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F9AA-9093-6A7C-5286-8FFF42C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 모델의 정규화 손실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C3363-87FD-C906-B84A-26F2D106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스파이크가 발생할 수록 </a:t>
            </a:r>
            <a:r>
              <a:rPr lang="ko-KR" altLang="en-US" dirty="0" err="1"/>
              <a:t>연산량이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발생은 성능에 비례하지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스파이크 발생의 효율을 위해 스파이크</a:t>
            </a:r>
            <a:br>
              <a:rPr lang="en-US" altLang="ko-KR" dirty="0"/>
            </a:br>
            <a:r>
              <a:rPr lang="ko-KR" altLang="en-US" dirty="0"/>
              <a:t>억제가 필요</a:t>
            </a:r>
          </a:p>
        </p:txBody>
      </p:sp>
      <p:pic>
        <p:nvPicPr>
          <p:cNvPr id="7" name="그림 6" descr="폰트, 텍스트, 화이트, 그래픽이(가) 표시된 사진&#10;&#10;자동 생성된 설명">
            <a:extLst>
              <a:ext uri="{FF2B5EF4-FFF2-40B4-BE49-F238E27FC236}">
                <a16:creationId xmlns:a16="http://schemas.microsoft.com/office/drawing/2014/main" id="{76C9719F-78AD-4E32-308C-C3105A477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29" y="4184852"/>
            <a:ext cx="2950747" cy="639921"/>
          </a:xfrm>
          <a:prstGeom prst="rect">
            <a:avLst/>
          </a:prstGeom>
        </p:spPr>
      </p:pic>
      <p:pic>
        <p:nvPicPr>
          <p:cNvPr id="11" name="그림 10" descr="폰트, 친필, 서예, 텍스트이(가) 표시된 사진&#10;&#10;자동 생성된 설명">
            <a:extLst>
              <a:ext uri="{FF2B5EF4-FFF2-40B4-BE49-F238E27FC236}">
                <a16:creationId xmlns:a16="http://schemas.microsoft.com/office/drawing/2014/main" id="{878AEEC6-CE41-E94A-3839-630EC6E25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8" y="5520879"/>
            <a:ext cx="3476904" cy="639921"/>
          </a:xfrm>
          <a:prstGeom prst="rect">
            <a:avLst/>
          </a:prstGeom>
        </p:spPr>
      </p:pic>
      <p:pic>
        <p:nvPicPr>
          <p:cNvPr id="15" name="그림 1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89609B40-6EBD-FA93-4DEF-03057A403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38" y="4184852"/>
            <a:ext cx="4312628" cy="24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45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12779</TotalTime>
  <Words>359</Words>
  <Application>Microsoft Macintosh PowerPoint</Application>
  <PresentationFormat>화면 슬라이드 쇼(4:3)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HY헤드라인M</vt:lpstr>
      <vt:lpstr>Arial</vt:lpstr>
      <vt:lpstr>Helvetica</vt:lpstr>
      <vt:lpstr>Times New Roman</vt:lpstr>
      <vt:lpstr>Wingdings</vt:lpstr>
      <vt:lpstr>Default Theme</vt:lpstr>
      <vt:lpstr>서로게이트 기울기 기반의  스파이크 신경망 분석</vt:lpstr>
      <vt:lpstr>스파이크 신경망 모델</vt:lpstr>
      <vt:lpstr>LIF 모델 특징 4가지</vt:lpstr>
      <vt:lpstr>LIF 모델을 RNN에 대응</vt:lpstr>
      <vt:lpstr>스파이크 신경망의 기울기 소실 문제</vt:lpstr>
      <vt:lpstr>서로게이트 기울기 도입</vt:lpstr>
      <vt:lpstr>TTFS 알고리즘</vt:lpstr>
      <vt:lpstr>스파이크 신경망 데이터 전처리</vt:lpstr>
      <vt:lpstr>스파이크 신경망 모델의 정규화 손실</vt:lpstr>
      <vt:lpstr>Fashion-MNIST 데이터 세트 성능 분석</vt:lpstr>
      <vt:lpstr>SHD 데이터 세트의 성능 분석</vt:lpstr>
      <vt:lpstr>TBL 데이터 세트의 성능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1232</cp:revision>
  <cp:lastPrinted>2016-11-01T07:29:09Z</cp:lastPrinted>
  <dcterms:created xsi:type="dcterms:W3CDTF">2013-09-09T21:16:08Z</dcterms:created>
  <dcterms:modified xsi:type="dcterms:W3CDTF">2024-11-05T00:41:11Z</dcterms:modified>
</cp:coreProperties>
</file>