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671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쿠키 통신 방법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 </a:t>
            </a:r>
            <a:r>
              <a:rPr lang="en-US" altLang="ko-KR"/>
              <a:t>사용자가 서버에 연결 요청을 보</a:t>
            </a:r>
            <a:r>
              <a:rPr lang="ko-KR" altLang="en-US"/>
              <a:t>낸다</a:t>
            </a:r>
            <a:r>
              <a:rPr lang="en-US" altLang="ko-KR"/>
              <a:t>.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최초 통신에서는 쿠키값이 없으므로, 일단 클라이언트는 Request 를 한다.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>
              <a:defRPr/>
            </a:pP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서버에서 클라이언트가 보낸 Request Header에 쿠키가 없음을 판별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lang="ko-KR" altLang="en-US"/>
              <a:t> </a:t>
            </a:r>
            <a:r>
              <a:rPr lang="en-US" altLang="ko-KR"/>
              <a:t>서버는 이때 쿠키(Cookie)를 생성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통신 상태(UserID, Password, 조작상태, 방문횟수 등)를 저장한 쿠키를 Response한다. 이 </a:t>
            </a:r>
            <a:r>
              <a:rPr lang="en-US" altLang="ko-KR"/>
              <a:t>쿠키와 함께 연결 응답 정보를 전송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클라이언트의 브라우저가 받은 쿠키를 생성/보존한다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>
              <a:defRPr/>
            </a:pP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4. 사용자는 다음에 연결을 수행할 때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HTTP Header에 쿠키를 실어서</a:t>
            </a:r>
            <a:r>
              <a:rPr lang="en-US" altLang="ko-KR"/>
              <a:t> 데이터를 요청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5. 서버는 이때 쿠키를 확인하고 사용자가 누구인지 확인한 후 그에 따른 응답을 하게 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세션 통신 방법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사용자가 서버에 연결 요청을 보낸다.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서버는 이때 클라이언트로 발급해준 세션 ID를 쿠키에 입력하여 저장한다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 이러한 세션 정보를 쿠키에 입력하여, 함께 연결 응답 정보를 전송한다.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 사용자는 다음에 연결을 수행할 때 쿠키와 함께 데이터를 요청한다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 서버는 이때 Request Header에 쿠키정보를 통해 사용자가 누구인지 확인한 후 응답을 하게 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sz="5000">
                <a:latin typeface="나눔스퀘어_ac Bold"/>
                <a:ea typeface="나눔스퀘어_ac Bold"/>
              </a:rPr>
              <a:t>Cookie vs Session</a:t>
            </a:r>
            <a:endParaRPr lang="en-US" altLang="ko-KR" sz="5000">
              <a:latin typeface="나눔스퀘어_ac Bold"/>
              <a:ea typeface="나눔스퀘어_ac Bold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905064" y="3992562"/>
            <a:ext cx="4007223" cy="632011"/>
          </a:xfrm>
        </p:spPr>
        <p:txBody>
          <a:bodyPr anchor="ctr" anchorCtr="0"/>
          <a:lstStyle/>
          <a:p>
            <a:pPr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Cache </a:t>
            </a:r>
            <a:r>
              <a:rPr lang="en-US" altLang="ko-KR" sz="2200">
                <a:latin typeface="나눔스퀘어_ac Bold"/>
                <a:ea typeface="나눔스퀘어_ac Bold"/>
              </a:rPr>
              <a:t>:</a:t>
            </a:r>
            <a:r>
              <a:rPr lang="ko-KR" altLang="en-US" sz="2200">
                <a:latin typeface="나눔스퀘어_ac Bold"/>
                <a:ea typeface="나눔스퀘어_ac Bold"/>
              </a:rPr>
              <a:t> 뭐야 나도 껴줘요</a:t>
            </a:r>
            <a:endParaRPr lang="ko-KR" altLang="en-US" sz="22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4000">
                <a:latin typeface="나눔스퀘어_ac Bold"/>
                <a:ea typeface="나눔스퀘어_ac Bold"/>
              </a:rPr>
              <a:t>3.</a:t>
            </a:r>
            <a:r>
              <a:rPr lang="ko-KR" altLang="en-US" sz="4000">
                <a:latin typeface="나눔스퀘어_ac Bold"/>
                <a:ea typeface="나눔스퀘어_ac Bold"/>
              </a:rPr>
              <a:t> 쿠키와 세션의 차이점 간단 비교</a:t>
            </a:r>
            <a:r>
              <a:rPr lang="en-US" altLang="ko-KR" sz="4000">
                <a:latin typeface="나눔스퀘어_ac Bold"/>
                <a:ea typeface="나눔스퀘어_ac Bold"/>
              </a:rPr>
              <a:t>!</a:t>
            </a:r>
            <a:endParaRPr lang="en-US" altLang="ko-KR" sz="4000">
              <a:latin typeface="나눔스퀘어_ac Bold"/>
              <a:ea typeface="나눔스퀘어_ac Bold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63894" y="1417638"/>
          <a:ext cx="11064211" cy="5043553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1785864"/>
                <a:gridCol w="4837791"/>
                <a:gridCol w="4440555"/>
              </a:tblGrid>
              <a:tr h="8381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쿠키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세션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8381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저장위치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클라이언트 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웹 브라우저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)</a:t>
                      </a:r>
                      <a:endParaRPr lang="en-US" altLang="ko-KR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서버 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서버 메모리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/</a:t>
                      </a: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데이터베이스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)</a:t>
                      </a:r>
                      <a:endParaRPr lang="en-US" altLang="ko-KR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8381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보안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누구든 고칠 수 있기 때문에 보안 취약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서버에 저장되어 비교적 보안성이 좋음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8529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라이프 사이클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만료 기간을 지정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,</a:t>
                      </a:r>
                      <a:r>
                        <a:rPr lang="ko-KR" altLang="en-US">
                          <a:latin typeface="나눔스퀘어"/>
                          <a:ea typeface="나눔스퀘어"/>
                        </a:rPr>
                        <a:t> 브라우저 종료 시에도 유지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브라우저 종료 시 삭제 </a:t>
                      </a:r>
                      <a:endParaRPr lang="en-US" altLang="ko-KR">
                        <a:latin typeface="나눔스퀘어"/>
                        <a:ea typeface="나눔스퀘어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en-US" altLang="ko-KR">
                          <a:latin typeface="나눔스퀘어"/>
                          <a:ea typeface="나눔스퀘어"/>
                        </a:rPr>
                        <a:t>(</a:t>
                      </a:r>
                      <a:r>
                        <a:rPr lang="ko-KR" altLang="en-US">
                          <a:latin typeface="나눔스퀘어"/>
                          <a:ea typeface="나눔스퀘어"/>
                        </a:rPr>
                        <a:t>기간 지정이 가능하긴 함</a:t>
                      </a:r>
                      <a:r>
                        <a:rPr lang="en-US" altLang="ko-KR">
                          <a:latin typeface="나눔스퀘어"/>
                          <a:ea typeface="나눔스퀘어"/>
                        </a:rPr>
                        <a:t>)</a:t>
                      </a:r>
                      <a:endParaRPr lang="en-US" altLang="ko-KR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8381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속도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빠르다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느리다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8381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저장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문자열만 저장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defRPr/>
                      </a:pPr>
                      <a:r>
                        <a:rPr lang="ko-KR" altLang="en-US">
                          <a:latin typeface="나눔스퀘어"/>
                          <a:ea typeface="나눔스퀘어"/>
                        </a:rPr>
                        <a:t>문자열 뿐만 아니라 객체까지 저장 가능</a:t>
                      </a:r>
                      <a:endParaRPr lang="ko-KR" altLang="en-US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4000">
                <a:latin typeface="나눔스퀘어_ac Bold"/>
                <a:ea typeface="나눔스퀘어_ac Bold"/>
              </a:rPr>
              <a:t>4.</a:t>
            </a:r>
            <a:r>
              <a:rPr lang="ko-KR" altLang="en-US" sz="4000">
                <a:latin typeface="나눔스퀘어_ac Bold"/>
                <a:ea typeface="나눔스퀘어_ac Bold"/>
              </a:rPr>
              <a:t> 캐시 </a:t>
            </a:r>
            <a:r>
              <a:rPr lang="en-US" altLang="ko-KR" sz="4000">
                <a:latin typeface="나눔스퀘어_ac Bold"/>
                <a:ea typeface="나눔스퀘어_ac Bold"/>
              </a:rPr>
              <a:t>Cache</a:t>
            </a:r>
            <a:endParaRPr lang="en-US" altLang="ko-KR" sz="4000">
              <a:latin typeface="나눔스퀘어_ac Bold"/>
              <a:ea typeface="나눔스퀘어_ac Bold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51572" y="1655126"/>
            <a:ext cx="9888855" cy="12344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2500">
                <a:latin typeface="나눔스퀘어"/>
                <a:ea typeface="나눔스퀘어"/>
              </a:rPr>
              <a:t>리소스 파일들의 임시 저장소</a:t>
            </a:r>
            <a:endParaRPr lang="ko-KR" altLang="en-US" sz="2500">
              <a:latin typeface="나눔스퀘어"/>
              <a:ea typeface="나눔스퀘어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>
                <a:latin typeface="나눔스퀘어"/>
                <a:ea typeface="나눔스퀘어"/>
              </a:rPr>
              <a:t>컴퓨터 과학에서 캐시는 데이터나 값을 미리 복사해놓는 임시 장소를 가리킴</a:t>
            </a:r>
            <a:endParaRPr lang="ko-KR" altLang="en-US" sz="2500">
              <a:latin typeface="나눔스퀘어"/>
              <a:ea typeface="나눔스퀘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4146054" y="3419582"/>
            <a:ext cx="7301713" cy="2967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같은 웹 페이지에 접속할 때 사용자의 </a:t>
            </a:r>
            <a:r>
              <a:rPr lang="en-US" altLang="ko-KR">
                <a:latin typeface="나눔스퀘어_ac Bold"/>
                <a:ea typeface="나눔스퀘어_ac Bold"/>
              </a:rPr>
              <a:t>PC</a:t>
            </a:r>
            <a:r>
              <a:rPr lang="ko-KR" altLang="en-US">
                <a:latin typeface="나눔스퀘어_ac Bold"/>
                <a:ea typeface="나눔스퀘어_ac Bold"/>
              </a:rPr>
              <a:t>에서 로드 </a:t>
            </a:r>
            <a:r>
              <a:rPr lang="en-US" altLang="ko-KR">
                <a:latin typeface="나눔스퀘어_ac Bold"/>
                <a:ea typeface="나눔스퀘어_ac Bold"/>
              </a:rPr>
              <a:t>(</a:t>
            </a:r>
            <a:r>
              <a:rPr lang="ko-KR" altLang="en-US">
                <a:latin typeface="나눔스퀘어_ac Bold"/>
                <a:ea typeface="나눔스퀘어_ac Bold"/>
              </a:rPr>
              <a:t>서버를 거치지 않아도 됨</a:t>
            </a:r>
            <a:r>
              <a:rPr lang="en-US" altLang="ko-KR">
                <a:latin typeface="나눔스퀘어_ac Bold"/>
                <a:ea typeface="나눔스퀘어_ac Bold"/>
              </a:rPr>
              <a:t>)</a:t>
            </a:r>
            <a:endParaRPr lang="en-US" altLang="ko-KR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이전에 사용되었던 데이터는 다시 사용될 가능성이 높다</a:t>
            </a:r>
            <a:endParaRPr lang="ko-KR" altLang="en-US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→ 다시 사용될 확률이 있는 데이터들을 빠르게 접근 가능한 저장소에 저장</a:t>
            </a:r>
            <a:endParaRPr lang="ko-KR" altLang="en-US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→  페이지 로딩 속도 개선</a:t>
            </a:r>
            <a:endParaRPr lang="ko-KR" altLang="en-US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endParaRPr lang="ko-KR" altLang="en-US"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이미지</a:t>
            </a:r>
            <a:r>
              <a:rPr lang="en-US" altLang="ko-KR">
                <a:latin typeface="나눔스퀘어"/>
                <a:ea typeface="나눔스퀘어"/>
              </a:rPr>
              <a:t>,</a:t>
            </a:r>
            <a:r>
              <a:rPr lang="ko-KR" altLang="en-US">
                <a:latin typeface="나눔스퀘어"/>
                <a:ea typeface="나눔스퀘어"/>
              </a:rPr>
              <a:t> 비디오</a:t>
            </a:r>
            <a:r>
              <a:rPr lang="en-US" altLang="ko-KR">
                <a:latin typeface="나눔스퀘어"/>
                <a:ea typeface="나눔스퀘어"/>
              </a:rPr>
              <a:t>,</a:t>
            </a:r>
            <a:r>
              <a:rPr lang="ko-KR" altLang="en-US">
                <a:latin typeface="나눔스퀘어"/>
                <a:ea typeface="나눔스퀘어"/>
              </a:rPr>
              <a:t> 오디오</a:t>
            </a:r>
            <a:r>
              <a:rPr lang="en-US" altLang="ko-KR">
                <a:latin typeface="나눔스퀘어"/>
                <a:ea typeface="나눔스퀘어"/>
              </a:rPr>
              <a:t>,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CSS, JS</a:t>
            </a:r>
            <a:r>
              <a:rPr lang="ko-KR" altLang="en-US">
                <a:latin typeface="나눔스퀘어"/>
                <a:ea typeface="나눔스퀘어"/>
              </a:rPr>
              <a:t> 등</a:t>
            </a:r>
            <a:endParaRPr lang="ko-KR" altLang="en-US">
              <a:latin typeface="나눔스퀘어"/>
              <a:ea typeface="나눔스퀘어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214" y="3429000"/>
            <a:ext cx="1293933" cy="129393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7181" y="3818728"/>
            <a:ext cx="2169696" cy="216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41807" y="892492"/>
            <a:ext cx="11108385" cy="5073015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spAutoFit/>
          </a:bodyPr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캐시의 종류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algn="l">
              <a:lnSpc>
                <a:spcPct val="150000"/>
              </a:lnSpc>
              <a:defRPr/>
            </a:pP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  <a:p>
            <a:pPr algn="l">
              <a:lnSpc>
                <a:spcPct val="160000"/>
              </a:lnSpc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[ Local Cache ]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Local 장비 내에서만 사용되는 캐시로, Local 장비의 Resource를 이용한다.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Local에서만 작동하기 때문에 속도가 빠르다.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Local에서만 작동하기 때문에 다른 서버와 데이터 공유가 어렵다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algn="l">
              <a:lnSpc>
                <a:spcPct val="160000"/>
              </a:lnSpc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[ Global Cache ]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여러 서버에서 Cache Server에 접근하여 사용하는 캐시로 분산된 서버에서 데이터를 저장하고 조회할 수 있다.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네트워크를 통해 데이터를 가져오므로, Local Cache에 비해 상대적으로 느리다.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257040" indent="-257040" algn="l">
              <a:lnSpc>
                <a:spcPct val="16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별도의 Cache서버를 이용하기 때문에 서버 간의 데이터 공유가 쉽다.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550" y="1483019"/>
            <a:ext cx="5656921" cy="389196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237032" y="2358506"/>
            <a:ext cx="1981342" cy="2140988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250000"/>
              </a:lnSpc>
              <a:defRPr/>
            </a:pPr>
            <a:r>
              <a:rPr lang="ko-KR" altLang="en-US" sz="2700">
                <a:latin typeface="나눔스퀘어_ac Bold"/>
                <a:ea typeface="나눔스퀘어_ac Bold"/>
              </a:rPr>
              <a:t>놀랍게도 끝</a:t>
            </a:r>
            <a:r>
              <a:rPr lang="en-US" altLang="ko-KR" sz="2700">
                <a:latin typeface="나눔스퀘어_ac Bold"/>
                <a:ea typeface="나눔스퀘어_ac Bold"/>
              </a:rPr>
              <a:t>~</a:t>
            </a:r>
            <a:endParaRPr lang="en-US" altLang="ko-KR" sz="2700">
              <a:latin typeface="나눔스퀘어_ac Bold"/>
              <a:ea typeface="나눔스퀘어_ac Bold"/>
            </a:endParaRPr>
          </a:p>
          <a:p>
            <a:pPr algn="ctr">
              <a:lnSpc>
                <a:spcPct val="250000"/>
              </a:lnSpc>
              <a:defRPr/>
            </a:pPr>
            <a:r>
              <a:rPr lang="ko-KR" altLang="en-US" sz="2700">
                <a:latin typeface="나눔스퀘어_ac Bold"/>
                <a:ea typeface="나눔스퀘어_ac Bold"/>
              </a:rPr>
              <a:t>감사함니다</a:t>
            </a:r>
            <a:endParaRPr lang="ko-KR" altLang="en-US" sz="27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4000">
                <a:latin typeface="나눔스퀘어_ac Bold"/>
                <a:ea typeface="나눔스퀘어_ac Bold"/>
              </a:rPr>
              <a:t>0.</a:t>
            </a:r>
            <a:r>
              <a:rPr lang="ko-KR" altLang="en-US" sz="4000">
                <a:latin typeface="나눔스퀘어_ac Bold"/>
                <a:ea typeface="나눔스퀘어_ac Bold"/>
              </a:rPr>
              <a:t> </a:t>
            </a:r>
            <a:r>
              <a:rPr lang="en-US" altLang="ko-KR" sz="4000">
                <a:latin typeface="나눔스퀘어_ac Bold"/>
                <a:ea typeface="나눔스퀘어_ac Bold"/>
              </a:rPr>
              <a:t>HTTP</a:t>
            </a:r>
            <a:r>
              <a:rPr lang="ko-KR" altLang="en-US" sz="4000">
                <a:latin typeface="나눔스퀘어_ac Bold"/>
                <a:ea typeface="나눔스퀘어_ac Bold"/>
              </a:rPr>
              <a:t>의 특징</a:t>
            </a:r>
            <a:endParaRPr lang="ko-KR" altLang="en-US" sz="40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85404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(1) Stateless 프로토콜</a:t>
            </a:r>
            <a:endParaRPr lang="ko-KR" altLang="en-US" sz="2200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2200">
                <a:latin typeface="나눔스퀘어"/>
                <a:ea typeface="나눔스퀘어"/>
              </a:rPr>
              <a:t>클라이언트의 상태 정보를 가지지 않는 서버 처리 방식으로 동작</a:t>
            </a:r>
            <a:endParaRPr lang="ko-KR" altLang="en-US" sz="2200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2200">
                <a:latin typeface="나눔스퀘어"/>
                <a:ea typeface="나눔스퀘어"/>
              </a:rPr>
              <a:t>클라이언트와 첫번째 통신에서 데이터를 주고 받아도, 두번째 통신에서 이전 데이터를 유지 </a:t>
            </a:r>
            <a:r>
              <a:rPr lang="en-US" altLang="ko-KR" sz="2200">
                <a:latin typeface="나눔스퀘어"/>
                <a:ea typeface="나눔스퀘어"/>
              </a:rPr>
              <a:t>X</a:t>
            </a:r>
            <a:endParaRPr lang="en-US" altLang="ko-KR" sz="2200"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 sz="2200"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(2) Connectionless 프로토콜</a:t>
            </a:r>
            <a:endParaRPr lang="ko-KR" altLang="en-US" sz="2200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2200">
                <a:latin typeface="나눔스퀘어"/>
                <a:ea typeface="나눔스퀘어"/>
              </a:rPr>
              <a:t>클라이언트가 서버에 요청(Request)을 했을 때,그 요청에 맞는 응답(Response)을 보낸 후 연결을 끊는 처리 방식으로 동작</a:t>
            </a:r>
            <a:endParaRPr lang="ko-KR" altLang="en-US" sz="2200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2200">
                <a:solidFill>
                  <a:srgbClr val="808080"/>
                </a:solidFill>
                <a:latin typeface="나눔스퀘어"/>
                <a:ea typeface="나눔스퀘어"/>
              </a:rPr>
              <a:t>HTTP 1.1 버전에서 연결을 유지하고, 재활용 하는 기능이 Default 로 추가되긴함</a:t>
            </a:r>
            <a:endParaRPr lang="ko-KR" altLang="en-US" sz="2200">
              <a:solidFill>
                <a:srgbClr val="808080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368673"/>
            <a:ext cx="10972798" cy="6120653"/>
          </a:xfrm>
        </p:spPr>
        <p:txBody>
          <a:bodyPr anchor="ctr" anchorCtr="0"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4285">
                <a:solidFill>
                  <a:srgbClr val="ff0000"/>
                </a:solidFill>
                <a:latin typeface="나눔스퀘어_ac Bold"/>
                <a:ea typeface="나눔스퀘어_ac Bold"/>
              </a:rPr>
              <a:t>But, 실제로는 데이터 유지가 필요한 경우가 많다.</a:t>
            </a:r>
            <a:endParaRPr lang="ko-KR" altLang="en-US" sz="3741">
              <a:solidFill>
                <a:srgbClr val="ff0000"/>
              </a:solidFill>
              <a:latin typeface="나눔스퀘어_ac Bold"/>
              <a:ea typeface="나눔스퀘어_ac Bold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endParaRPr lang="ko-KR" altLang="en-US" sz="3741">
              <a:solidFill>
                <a:srgbClr val="ff0000"/>
              </a:solidFill>
              <a:latin typeface="나눔스퀘어_ac Bold"/>
              <a:ea typeface="나눔스퀘어_ac Bold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latin typeface="나눔스퀘어"/>
                <a:ea typeface="나눔스퀘어"/>
              </a:rPr>
              <a:t>정보가 유지되지 않는다면</a:t>
            </a:r>
            <a:r>
              <a:rPr lang="en-US" altLang="ko-KR">
                <a:latin typeface="나눔스퀘어"/>
                <a:ea typeface="나눔스퀘어"/>
              </a:rPr>
              <a:t>?</a:t>
            </a:r>
            <a:endParaRPr lang="en-US" altLang="ko-KR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매번 다시 로그인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상품을 선택했는데 구매 페이지로 넘어가니까 상품이 없음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매번 새로운 사이트를 들어온 듯한 기분 </a:t>
            </a:r>
            <a:r>
              <a:rPr lang="en-US" altLang="ko-KR">
                <a:latin typeface="나눔스퀘어"/>
                <a:ea typeface="나눔스퀘어"/>
              </a:rPr>
              <a:t>&gt;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new!</a:t>
            </a:r>
            <a:endParaRPr lang="en-US" altLang="ko-KR"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latin typeface="나눔스퀘어"/>
                <a:ea typeface="나눔스퀘어"/>
              </a:rPr>
              <a:t>따라서, Stateful 경우를 대처하기 위해서 쿠키와 세션을 사용</a:t>
            </a:r>
            <a:endParaRPr lang="ko-KR" altLang="en-US">
              <a:latin typeface="나눔스퀘어"/>
              <a:ea typeface="나눔스퀘어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latin typeface="나눔스퀘어"/>
                <a:ea typeface="나눔스퀘어"/>
              </a:rPr>
              <a:t>쿠키와 세션의 가장 큰 차이점은 </a:t>
            </a:r>
            <a:r>
              <a:rPr lang="ko-KR" altLang="en-US">
                <a:latin typeface="나눔스퀘어_ac Bold"/>
                <a:ea typeface="나눔스퀘어_ac Bold"/>
              </a:rPr>
              <a:t>정보의 저장 위치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쿠키는 </a:t>
            </a:r>
            <a:r>
              <a:rPr lang="ko-KR" altLang="en-US">
                <a:latin typeface="나눔스퀘어_ac Bold"/>
                <a:ea typeface="나눔스퀘어_ac Bold"/>
              </a:rPr>
              <a:t>클라이언트(= 사용자브라우저)</a:t>
            </a:r>
            <a:r>
              <a:rPr lang="ko-KR" altLang="en-US">
                <a:latin typeface="나눔스퀘어"/>
                <a:ea typeface="나눔스퀘어"/>
              </a:rPr>
              <a:t> 에 저장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>
                <a:latin typeface="나눔스퀘어"/>
                <a:ea typeface="나눔스퀘어"/>
              </a:rPr>
              <a:t>세션은 </a:t>
            </a:r>
            <a:r>
              <a:rPr lang="ko-KR" altLang="en-US">
                <a:latin typeface="나눔스퀘어_ac Bold"/>
                <a:ea typeface="나눔스퀘어_ac Bold"/>
              </a:rPr>
              <a:t>서버</a:t>
            </a:r>
            <a:r>
              <a:rPr lang="ko-KR" altLang="en-US">
                <a:latin typeface="나눔스퀘어"/>
                <a:ea typeface="나눔스퀘어"/>
              </a:rPr>
              <a:t> 에 저장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08672" y="2899886"/>
            <a:ext cx="10574655" cy="13677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_ac Bold"/>
                <a:ea typeface="나눔스퀘어_ac Bold"/>
              </a:rPr>
              <a:t>HTTP 프로토콜을 사용하는 인터넷 사용자가 어떤 웹사이트를 방문할 경우,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_ac Bold"/>
              <a:ea typeface="나눔스퀘어_ac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_ac Bold"/>
                <a:ea typeface="나눔스퀘어_ac Bold"/>
              </a:rPr>
              <a:t>사용자와 서버 사이의 연결을 확인하기 위한 정보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_ac Bold"/>
              <a:ea typeface="나눔스퀘어_ac 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08672" y="1980246"/>
            <a:ext cx="3883343" cy="4348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300">
                <a:latin typeface="나눔스퀘어"/>
                <a:ea typeface="나눔스퀘어"/>
              </a:rPr>
              <a:t>쿠키와 세션을 간단히 말하자면</a:t>
            </a:r>
            <a:endParaRPr lang="ko-KR" altLang="en-US" sz="2300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4000">
                <a:latin typeface="나눔스퀘어_ac Bold"/>
                <a:ea typeface="나눔스퀘어_ac Bold"/>
              </a:rPr>
              <a:t>	  </a:t>
            </a:r>
            <a:r>
              <a:rPr lang="en-US" altLang="ko-KR" sz="4000">
                <a:latin typeface="나눔스퀘어_ac Bold"/>
                <a:ea typeface="나눔스퀘어_ac Bold"/>
              </a:rPr>
              <a:t>1.</a:t>
            </a:r>
            <a:r>
              <a:rPr lang="ko-KR" altLang="en-US" sz="4000">
                <a:latin typeface="나눔스퀘어_ac Bold"/>
                <a:ea typeface="나눔스퀘어_ac Bold"/>
              </a:rPr>
              <a:t> 쿠키 </a:t>
            </a:r>
            <a:r>
              <a:rPr lang="en-US" altLang="ko-KR" sz="4000">
                <a:latin typeface="나눔스퀘어_ac Bold"/>
                <a:ea typeface="나눔스퀘어_ac Bold"/>
              </a:rPr>
              <a:t>Cookie </a:t>
            </a:r>
            <a:endParaRPr lang="en-US" altLang="ko-KR" sz="4000">
              <a:latin typeface="나눔스퀘어_ac Bold"/>
              <a:ea typeface="나눔스퀘어_ac Bold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336877"/>
            <a:ext cx="1018521" cy="101852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85147" y="1625917"/>
            <a:ext cx="6021705" cy="6629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2500">
                <a:effectLst/>
                <a:latin typeface="나눔스퀘어"/>
                <a:ea typeface="나눔스퀘어"/>
              </a:rPr>
              <a:t>서버가 클라이언트의 요청을 식별하는데 사용</a:t>
            </a:r>
            <a:endParaRPr lang="ko-KR" altLang="en-US" sz="2500">
              <a:effectLst/>
              <a:latin typeface="나눔스퀘어"/>
              <a:ea typeface="나눔스퀘어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419" y="2787497"/>
            <a:ext cx="11335161" cy="329032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36176" y="6434075"/>
            <a:ext cx="5516256" cy="2838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300">
                <a:latin typeface="나눔스퀘어"/>
                <a:ea typeface="나눔스퀘어"/>
              </a:rPr>
              <a:t>그림 출처 </a:t>
            </a:r>
            <a:r>
              <a:rPr lang="en-US" altLang="ko-KR" sz="1300">
                <a:latin typeface="나눔스퀘어"/>
                <a:ea typeface="나눔스퀘어"/>
              </a:rPr>
              <a:t>: https://raonctf.com/essential/study/web/cookie_connection</a:t>
            </a:r>
            <a:endParaRPr lang="en-US" altLang="ko-KR" sz="1300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66273" y="811530"/>
            <a:ext cx="10859453" cy="52349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사용자의 브라우저에 저장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되고, 통신할 때 HTTP 헤더에 포함되는 텍스트 데이터 파일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이름, 값 만료기간(지정 가능), 경로 정보가 있고 키와 값으로 구성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사용자를 구분하는데 매우 유용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해당 사용자의 컴퓨터를 사용한다면 누구나 쿠키에 입력된 값을 쉽게 확인 가능 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→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나눔스퀘어"/>
                <a:ea typeface="나눔스퀘어"/>
              </a:rPr>
              <a:t>보안성 낮기 때문에 민감한 정보들을 저장하는데 사용하지 않음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20048" y="2173604"/>
            <a:ext cx="4070089" cy="33870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세션 ID 관리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사용자 선호 및 테마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사용자 행동 기록 및 분석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자동 로그인 유지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위시 리스트 저장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33000" indent="-333000" algn="l" defTabSz="914400">
              <a:lnSpc>
                <a:spcPct val="150000"/>
              </a:lnSpc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팝업 보지 않기 등등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333996" y="2378392"/>
            <a:ext cx="6858004" cy="297751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357000" indent="-357000" algn="l" defTabSz="914400">
              <a:lnSpc>
                <a:spcPct val="13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클라이언트는 총 300개의 쿠키 저장 가능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>
              <a:lnSpc>
                <a:spcPct val="13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>
              <a:lnSpc>
                <a:spcPct val="11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하나의 도메인 당 20개의 쿠키 가질 수 있음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indent="0" algn="l" defTabSz="914400">
              <a:lnSpc>
                <a:spcPct val="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indent="0" algn="l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→ 20개가 넘으면 가장 적게 사용되는 것부터 삭제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indent="0" algn="l" defTabSz="914400" rtl="0" eaLnBrk="1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357000" indent="-357000" algn="l" defTabSz="914400">
              <a:lnSpc>
                <a:spcPct val="13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하나의 쿠키는 4KB (4096byte) 저장 가능</a:t>
            </a:r>
            <a:endParaRPr lang="ko-KR" altLang="en-US" sz="2400">
              <a:latin typeface="나눔스퀘어"/>
              <a:ea typeface="나눔스퀘어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373965" y="1143474"/>
            <a:ext cx="2562254" cy="4976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700">
                <a:latin typeface="나눔스퀘어_ac Bold"/>
                <a:ea typeface="나눔스퀘어_ac Bold"/>
              </a:rPr>
              <a:t>어디에 사용될까</a:t>
            </a:r>
            <a:r>
              <a:rPr lang="en-US" altLang="ko-KR" sz="2700">
                <a:latin typeface="나눔스퀘어_ac Bold"/>
                <a:ea typeface="나눔스퀘어_ac Bold"/>
              </a:rPr>
              <a:t>?</a:t>
            </a:r>
            <a:endParaRPr lang="en-US" altLang="ko-KR" sz="2700">
              <a:latin typeface="나눔스퀘어_ac Bold"/>
              <a:ea typeface="나눔스퀘어_ac Bold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 flipV="1">
            <a:off x="1960843" y="3420782"/>
            <a:ext cx="6008127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7685006" y="1148237"/>
            <a:ext cx="2155984" cy="49768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쿠키 제약 조건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4000">
                <a:latin typeface="나눔스퀘어_ac Bold"/>
                <a:ea typeface="나눔스퀘어_ac Bold"/>
              </a:rPr>
              <a:t>	  </a:t>
            </a:r>
            <a:r>
              <a:rPr lang="en-US" altLang="ko-KR" sz="4000">
                <a:latin typeface="나눔스퀘어_ac Bold"/>
                <a:ea typeface="나눔스퀘어_ac Bold"/>
              </a:rPr>
              <a:t>2.</a:t>
            </a:r>
            <a:r>
              <a:rPr lang="ko-KR" altLang="en-US" sz="4000">
                <a:latin typeface="나눔스퀘어_ac Bold"/>
                <a:ea typeface="나눔스퀘어_ac Bold"/>
              </a:rPr>
              <a:t> 세션 Session</a:t>
            </a:r>
            <a:endParaRPr lang="ko-KR" altLang="en-US" sz="4000">
              <a:latin typeface="나눔스퀘어_ac Bold"/>
              <a:ea typeface="나눔스퀘어_ac Bold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336877"/>
            <a:ext cx="1018521" cy="101852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1849" y="2857547"/>
            <a:ext cx="11768301" cy="342174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336176" y="6434075"/>
            <a:ext cx="5584564" cy="2886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그림 출처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: https://raonctf.com/essential/study/web/session_connection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76826" y="1363980"/>
            <a:ext cx="10019348" cy="12344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2500">
                <a:effectLst/>
                <a:latin typeface="나눔스퀘어"/>
                <a:ea typeface="나눔스퀘어"/>
              </a:rPr>
              <a:t>브라우저가 서버에 연결되어 있는 동안 유지하는 데이터 집합</a:t>
            </a:r>
            <a:endParaRPr lang="ko-KR" altLang="en-US" sz="2500">
              <a:effectLst/>
              <a:latin typeface="나눔스퀘어"/>
              <a:ea typeface="나눔스퀘어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500">
                <a:effectLst/>
                <a:latin typeface="나눔스퀘어"/>
                <a:ea typeface="나눔스퀘어"/>
              </a:rPr>
              <a:t>(</a:t>
            </a:r>
            <a:r>
              <a:rPr lang="ko-KR" altLang="en-US" sz="2500">
                <a:effectLst/>
                <a:latin typeface="나눔스퀘어"/>
                <a:ea typeface="나눔스퀘어"/>
              </a:rPr>
              <a:t>서버에 저장되는 쿠키</a:t>
            </a:r>
            <a:r>
              <a:rPr lang="en-US" altLang="ko-KR" sz="2500">
                <a:effectLst/>
                <a:latin typeface="나눔스퀘어"/>
                <a:ea typeface="나눔스퀘어"/>
              </a:rPr>
              <a:t>)</a:t>
            </a:r>
            <a:endParaRPr lang="en-US" altLang="ko-KR" sz="2500">
              <a:effectLst/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53904" y="811529"/>
            <a:ext cx="10684192" cy="52349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357000" indent="-357000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_ac Bold"/>
                <a:ea typeface="나눔스퀘어_ac Bold"/>
              </a:rPr>
              <a:t>서버 내부에 저장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"/>
                <a:ea typeface="나눔스퀘어"/>
              </a:rPr>
              <a:t>되며, 저장된 값은 반영구적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  <a:p>
            <a:pPr marL="357000" indent="-357000" defTabSz="914400">
              <a:lnSpc>
                <a:spcPct val="15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  <a:p>
            <a:pPr marL="357000" indent="-357000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"/>
                <a:ea typeface="나눔스퀘어"/>
              </a:rPr>
              <a:t>사용자가 특정 시간동안 사용되지 않을 경우 폐기될 수 있는 정보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  <a:p>
            <a:pPr marL="357000" indent="-357000" defTabSz="914400">
              <a:lnSpc>
                <a:spcPct val="15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  <a:p>
            <a:pPr marL="357000" indent="-357000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"/>
                <a:ea typeface="나눔스퀘어"/>
              </a:rPr>
              <a:t>사용자 로컬이 아닌 서버에 직접 저장되므로, 세션 내의 데이터를 탈취하는 것이 어려움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  <a:p>
            <a:pPr marL="0" indent="0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→ 보안성이 비교적 높아 중요한 데이터를 저장 시 사용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0000"/>
              </a:solidFill>
              <a:effectLst/>
              <a:latin typeface="나눔스퀘어"/>
              <a:ea typeface="나눔스퀘어"/>
            </a:endParaRPr>
          </a:p>
          <a:p>
            <a:pPr marL="0" indent="0" defTabSz="914400">
              <a:lnSpc>
                <a:spcPct val="15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0000"/>
              </a:solidFill>
              <a:effectLst/>
              <a:latin typeface="나눔스퀘어"/>
              <a:ea typeface="나눔스퀘어"/>
            </a:endParaRPr>
          </a:p>
          <a:p>
            <a:pPr marL="814200" lvl="1" indent="-357000" defTabSz="914400">
              <a:lnSpc>
                <a:spcPct val="150000"/>
              </a:lnSpc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나눔스퀘어"/>
                <a:ea typeface="나눔스퀘어"/>
              </a:rPr>
              <a:t>민감한 정보 관리, 사용자의 비밀번호 및 개인정보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화면 슬라이드 쇼(4:3)</ep:PresentationFormat>
  <ep:Paragraphs>71</ep:Paragraphs>
  <ep:Slides>13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Cookie vs Session</vt:lpstr>
      <vt:lpstr>0. HTTP의 특징</vt:lpstr>
      <vt:lpstr>슬라이드 3</vt:lpstr>
      <vt:lpstr>슬라이드 4</vt:lpstr>
      <vt:lpstr>1. 쿠키 Cookie</vt:lpstr>
      <vt:lpstr>슬라이드 6</vt:lpstr>
      <vt:lpstr>슬라이드 7</vt:lpstr>
      <vt:lpstr>2. 세션 Session</vt:lpstr>
      <vt:lpstr>슬라이드 9</vt:lpstr>
      <vt:lpstr>3. 쿠키와 세션의 차이점 간단 비교!</vt:lpstr>
      <vt:lpstr>4. 캐시 Cache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2023-05-16T06:46:21.039</dcterms:created>
  <dc:creator>ogaeu</dc:creator>
  <cp:lastModifiedBy>ogaeu</cp:lastModifiedBy>
  <dcterms:modified xsi:type="dcterms:W3CDTF">2023-05-19T09:45:42.875</dcterms:modified>
  <cp:revision>48</cp:revision>
  <dc:title>HTTP vs HTTPS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