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5"/>
  </p:notesMasterIdLst>
  <p:sldIdLst>
    <p:sldId id="256" r:id="rId2"/>
    <p:sldId id="268" r:id="rId3"/>
    <p:sldId id="261" r:id="rId4"/>
    <p:sldId id="277" r:id="rId5"/>
    <p:sldId id="278" r:id="rId6"/>
    <p:sldId id="279" r:id="rId7"/>
    <p:sldId id="283" r:id="rId8"/>
    <p:sldId id="282" r:id="rId9"/>
    <p:sldId id="280" r:id="rId10"/>
    <p:sldId id="281" r:id="rId11"/>
    <p:sldId id="284" r:id="rId12"/>
    <p:sldId id="285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74215" autoAdjust="0"/>
  </p:normalViewPr>
  <p:slideViewPr>
    <p:cSldViewPr snapToGrid="0">
      <p:cViewPr varScale="1">
        <p:scale>
          <a:sx n="120" d="100"/>
          <a:sy n="120" d="100"/>
        </p:scale>
        <p:origin x="291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92CD-D140-4B7C-A2A9-87BD80B66BF5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B7724-29B9-43C5-953B-4AB6000A9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88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11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실행컨텍스트</a:t>
            </a:r>
            <a:r>
              <a:rPr lang="ko-KR" altLang="en-US" dirty="0"/>
              <a:t> 예시입니다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코드를 다 </a:t>
            </a:r>
            <a:r>
              <a:rPr lang="ko-KR" altLang="en-US" dirty="0" err="1"/>
              <a:t>읽어보시면됩니다</a:t>
            </a:r>
            <a:endParaRPr lang="en-US" altLang="ko-KR" dirty="0"/>
          </a:p>
          <a:p>
            <a:r>
              <a:rPr lang="ko-KR" altLang="en-US" dirty="0"/>
              <a:t>다 읽으셨나요</a:t>
            </a:r>
            <a:r>
              <a:rPr lang="en-US" altLang="ko-KR" dirty="0"/>
              <a:t>? </a:t>
            </a:r>
            <a:r>
              <a:rPr lang="ko-KR" altLang="en-US" dirty="0"/>
              <a:t>설명 시작하겠습니다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처음으로 </a:t>
            </a:r>
            <a:r>
              <a:rPr lang="en-US" altLang="ko-KR" dirty="0"/>
              <a:t>‘</a:t>
            </a:r>
            <a:r>
              <a:rPr lang="ko-KR" altLang="en-US" dirty="0" err="1"/>
              <a:t>전역코드평가</a:t>
            </a:r>
            <a:r>
              <a:rPr lang="en-US" altLang="ko-KR" dirty="0"/>
              <a:t>’</a:t>
            </a:r>
            <a:r>
              <a:rPr lang="ko-KR" altLang="en-US" dirty="0"/>
              <a:t>를 시작하여 전역 소스코드들을 평가</a:t>
            </a:r>
            <a:r>
              <a:rPr lang="en-US" altLang="ko-KR" dirty="0"/>
              <a:t>(</a:t>
            </a:r>
            <a:r>
              <a:rPr lang="ko-KR" altLang="en-US" dirty="0"/>
              <a:t>선언</a:t>
            </a:r>
            <a:r>
              <a:rPr lang="en-US" altLang="ko-KR" dirty="0"/>
              <a:t>)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  <a:r>
              <a:rPr lang="ko-KR" altLang="en-US" dirty="0"/>
              <a:t>함수 내부의 내용은 아직 읽지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 </a:t>
            </a:r>
            <a:r>
              <a:rPr lang="en-US" altLang="ko-KR" dirty="0"/>
              <a:t>‘</a:t>
            </a:r>
            <a:r>
              <a:rPr lang="ko-KR" altLang="en-US" dirty="0" err="1"/>
              <a:t>전역코드실행</a:t>
            </a:r>
            <a:r>
              <a:rPr lang="en-US" altLang="ko-KR" dirty="0"/>
              <a:t>’</a:t>
            </a:r>
            <a:r>
              <a:rPr lang="ko-KR" altLang="en-US" dirty="0"/>
              <a:t>을 하여 </a:t>
            </a:r>
            <a:r>
              <a:rPr lang="en-US" altLang="ko-KR" dirty="0"/>
              <a:t>one two</a:t>
            </a:r>
            <a:r>
              <a:rPr lang="ko-KR" altLang="en-US" dirty="0"/>
              <a:t>에 값이 들어가고 함수 </a:t>
            </a:r>
            <a:r>
              <a:rPr lang="en-US" altLang="ko-KR" dirty="0" err="1"/>
              <a:t>handleShowconsoleLog</a:t>
            </a:r>
            <a:r>
              <a:rPr lang="ko-KR" altLang="en-US" dirty="0"/>
              <a:t>에 </a:t>
            </a:r>
            <a:r>
              <a:rPr lang="en-US" altLang="ko-KR" dirty="0"/>
              <a:t>30</a:t>
            </a:r>
            <a:r>
              <a:rPr lang="ko-KR" altLang="en-US" dirty="0"/>
              <a:t>이 들어갑니다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 </a:t>
            </a:r>
            <a:r>
              <a:rPr lang="en-US" altLang="ko-KR" dirty="0"/>
              <a:t>‘</a:t>
            </a:r>
            <a:r>
              <a:rPr lang="en-US" altLang="ko-KR" dirty="0" err="1"/>
              <a:t>handleshow</a:t>
            </a:r>
            <a:r>
              <a:rPr lang="en-US" altLang="ko-KR" dirty="0"/>
              <a:t>~ </a:t>
            </a:r>
            <a:r>
              <a:rPr lang="ko-KR" altLang="en-US" dirty="0"/>
              <a:t>함수를 평가</a:t>
            </a:r>
            <a:r>
              <a:rPr lang="en-US" altLang="ko-KR" dirty="0"/>
              <a:t>(</a:t>
            </a:r>
            <a:r>
              <a:rPr lang="ko-KR" altLang="en-US" dirty="0"/>
              <a:t>선언</a:t>
            </a:r>
            <a:r>
              <a:rPr lang="en-US" altLang="ko-KR" dirty="0"/>
              <a:t>)’ 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  <a:r>
              <a:rPr lang="ko-KR" altLang="en-US" dirty="0"/>
              <a:t>함수 내에 있는 </a:t>
            </a:r>
            <a:r>
              <a:rPr lang="en-US" altLang="ko-KR" dirty="0"/>
              <a:t>one two</a:t>
            </a:r>
            <a:r>
              <a:rPr lang="ko-KR" altLang="en-US" dirty="0"/>
              <a:t>가 선언이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 </a:t>
            </a:r>
            <a:r>
              <a:rPr lang="en-US" altLang="ko-KR" dirty="0"/>
              <a:t>‘</a:t>
            </a:r>
            <a:r>
              <a:rPr lang="en-US" altLang="ko-KR" dirty="0" err="1"/>
              <a:t>handleshow</a:t>
            </a:r>
            <a:r>
              <a:rPr lang="en-US" altLang="ko-KR" dirty="0"/>
              <a:t>~ </a:t>
            </a:r>
            <a:r>
              <a:rPr lang="ko-KR" altLang="en-US" dirty="0"/>
              <a:t>함수를 실행</a:t>
            </a:r>
            <a:r>
              <a:rPr lang="en-US" altLang="ko-KR" dirty="0"/>
              <a:t>’ </a:t>
            </a:r>
            <a:r>
              <a:rPr lang="ko-KR" altLang="en-US" dirty="0"/>
              <a:t>합니다</a:t>
            </a:r>
            <a:r>
              <a:rPr lang="en-US" altLang="ko-KR" dirty="0"/>
              <a:t>. One</a:t>
            </a:r>
            <a:r>
              <a:rPr lang="ko-KR" altLang="en-US" dirty="0"/>
              <a:t>과 </a:t>
            </a:r>
            <a:r>
              <a:rPr lang="en-US" altLang="ko-KR" dirty="0"/>
              <a:t>two</a:t>
            </a:r>
            <a:r>
              <a:rPr lang="ko-KR" altLang="en-US" dirty="0"/>
              <a:t>에 </a:t>
            </a:r>
            <a:r>
              <a:rPr lang="en-US" altLang="ko-KR" dirty="0"/>
              <a:t>10 20</a:t>
            </a:r>
            <a:r>
              <a:rPr lang="ko-KR" altLang="en-US" dirty="0"/>
              <a:t>이 할당되며 콘솔이 찍힙니다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</a:t>
            </a:r>
            <a:r>
              <a:rPr lang="en-US" altLang="ko-KR" dirty="0" err="1"/>
              <a:t>handleshow</a:t>
            </a:r>
            <a:r>
              <a:rPr lang="en-US" altLang="ko-KR" dirty="0"/>
              <a:t> </a:t>
            </a:r>
            <a:r>
              <a:rPr lang="ko-KR" altLang="en-US" dirty="0" err="1"/>
              <a:t>렉시컬</a:t>
            </a:r>
            <a:r>
              <a:rPr lang="ko-KR" altLang="en-US" dirty="0"/>
              <a:t> 환경이 종료가 되어 실행 컨텍스트 스택에서 사라집니다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전역 코드에 남아있는 </a:t>
            </a:r>
            <a:r>
              <a:rPr lang="en-US" altLang="ko-KR" dirty="0"/>
              <a:t>console.log</a:t>
            </a:r>
            <a:r>
              <a:rPr lang="ko-KR" altLang="en-US" dirty="0"/>
              <a:t>가 실행됩니다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콘솔에는 </a:t>
            </a:r>
            <a:r>
              <a:rPr lang="en-US" altLang="ko-KR" dirty="0" err="1"/>
              <a:t>num+one+two</a:t>
            </a:r>
            <a:r>
              <a:rPr lang="en-US" altLang="ko-KR" dirty="0"/>
              <a:t> </a:t>
            </a:r>
            <a:r>
              <a:rPr lang="ko-KR" altLang="en-US" dirty="0"/>
              <a:t>결과가 나오고 </a:t>
            </a:r>
            <a:r>
              <a:rPr lang="en-US" altLang="ko-KR" dirty="0" err="1"/>
              <a:t>one+two</a:t>
            </a:r>
            <a:r>
              <a:rPr lang="en-US" altLang="ko-KR" dirty="0"/>
              <a:t> </a:t>
            </a:r>
            <a:r>
              <a:rPr lang="ko-KR" altLang="en-US" dirty="0"/>
              <a:t>결과가 찍힙니다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75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r>
              <a:rPr lang="ko-KR" altLang="en-US" dirty="0"/>
              <a:t> 체인에 대하여 설명하겠습니다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아까 코드 순서 기억하시나요</a:t>
            </a:r>
            <a:r>
              <a:rPr lang="en-US" altLang="ko-KR" dirty="0"/>
              <a:t>? </a:t>
            </a:r>
            <a:r>
              <a:rPr lang="ko-KR" altLang="en-US" dirty="0"/>
              <a:t>코드의 평가와 실행이 하나의 </a:t>
            </a:r>
            <a:r>
              <a:rPr lang="ko-KR" altLang="en-US" dirty="0" err="1"/>
              <a:t>렉시컬</a:t>
            </a:r>
            <a:r>
              <a:rPr lang="ko-KR" altLang="en-US" dirty="0"/>
              <a:t> 환경이라고 생각하시면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전역 </a:t>
            </a:r>
            <a:r>
              <a:rPr lang="ko-KR" altLang="en-US" dirty="0" err="1"/>
              <a:t>렉시컬</a:t>
            </a:r>
            <a:r>
              <a:rPr lang="ko-KR" altLang="en-US" dirty="0"/>
              <a:t> 환경이 생기고</a:t>
            </a:r>
            <a:r>
              <a:rPr lang="en-US" altLang="ko-KR" dirty="0"/>
              <a:t>, </a:t>
            </a:r>
            <a:r>
              <a:rPr lang="ko-KR" altLang="en-US" dirty="0"/>
              <a:t>안에 </a:t>
            </a:r>
            <a:r>
              <a:rPr lang="en-US" altLang="ko-KR" dirty="0"/>
              <a:t>hi</a:t>
            </a:r>
            <a:r>
              <a:rPr lang="ko-KR" altLang="en-US" dirty="0"/>
              <a:t>함수가 있어서 </a:t>
            </a:r>
            <a:r>
              <a:rPr lang="en-US" altLang="ko-KR" dirty="0"/>
              <a:t>hi </a:t>
            </a:r>
            <a:r>
              <a:rPr lang="ko-KR" altLang="en-US" dirty="0"/>
              <a:t>함수의 </a:t>
            </a:r>
            <a:r>
              <a:rPr lang="ko-KR" altLang="en-US" dirty="0" err="1"/>
              <a:t>렉시켤</a:t>
            </a:r>
            <a:r>
              <a:rPr lang="ko-KR" altLang="en-US" dirty="0"/>
              <a:t> 환경이 생기고</a:t>
            </a:r>
            <a:r>
              <a:rPr lang="en-US" altLang="ko-KR" dirty="0"/>
              <a:t>, </a:t>
            </a:r>
            <a:r>
              <a:rPr lang="ko-KR" altLang="en-US" dirty="0"/>
              <a:t>또 </a:t>
            </a:r>
            <a:r>
              <a:rPr lang="en-US" altLang="ko-KR" dirty="0"/>
              <a:t>hi </a:t>
            </a:r>
            <a:r>
              <a:rPr lang="ko-KR" altLang="en-US" dirty="0"/>
              <a:t>함수 안에 </a:t>
            </a:r>
            <a:r>
              <a:rPr lang="en-US" altLang="ko-KR" dirty="0"/>
              <a:t>hello </a:t>
            </a:r>
            <a:r>
              <a:rPr lang="ko-KR" altLang="en-US" dirty="0"/>
              <a:t>함수의 </a:t>
            </a:r>
            <a:r>
              <a:rPr lang="ko-KR" altLang="en-US" dirty="0" err="1"/>
              <a:t>렉시컬</a:t>
            </a:r>
            <a:r>
              <a:rPr lang="ko-KR" altLang="en-US" dirty="0"/>
              <a:t> 환경이 생겨납니다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이것이 바로 </a:t>
            </a:r>
            <a:r>
              <a:rPr lang="ko-KR" altLang="en-US" dirty="0" err="1"/>
              <a:t>스코프가</a:t>
            </a:r>
            <a:r>
              <a:rPr lang="ko-KR" altLang="en-US" dirty="0"/>
              <a:t> 엮인다 </a:t>
            </a:r>
            <a:r>
              <a:rPr lang="ko-KR" altLang="en-US" dirty="0" err="1"/>
              <a:t>라고</a:t>
            </a:r>
            <a:r>
              <a:rPr lang="ko-KR" altLang="en-US" dirty="0"/>
              <a:t> 해서 </a:t>
            </a:r>
            <a:r>
              <a:rPr lang="ko-KR" altLang="en-US" dirty="0" err="1"/>
              <a:t>스코프</a:t>
            </a:r>
            <a:r>
              <a:rPr lang="ko-KR" altLang="en-US" dirty="0"/>
              <a:t> 체인이라고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4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끝입니다 감사합니다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4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에크마</a:t>
            </a:r>
            <a:r>
              <a:rPr lang="ko-KR" altLang="en-US" dirty="0"/>
              <a:t> 스크립트란 </a:t>
            </a:r>
            <a:r>
              <a:rPr lang="en-US" altLang="ko-KR" sz="1200" dirty="0"/>
              <a:t>ECMA-262 </a:t>
            </a:r>
            <a:r>
              <a:rPr lang="ko-KR" altLang="en-US" sz="1200" dirty="0"/>
              <a:t>기술 규격에 따라 정의하고 있는 표준화된 스크립트 프로그래밍 언어 입니다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그냥 자바스크립트를 표준화하기 위해 만들어진 규격이라고 </a:t>
            </a:r>
            <a:r>
              <a:rPr lang="ko-KR" altLang="en-US" sz="1200" dirty="0" err="1"/>
              <a:t>알고계시면</a:t>
            </a:r>
            <a:r>
              <a:rPr lang="ko-KR" altLang="en-US" sz="1200" dirty="0"/>
              <a:t> 됩니다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419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에크마</a:t>
            </a:r>
            <a:r>
              <a:rPr lang="ko-KR" altLang="en-US" dirty="0"/>
              <a:t> 스크립트는 소스코드를 </a:t>
            </a:r>
            <a:r>
              <a:rPr lang="en-US" altLang="ko-KR" dirty="0"/>
              <a:t>4</a:t>
            </a:r>
            <a:r>
              <a:rPr lang="ko-KR" altLang="en-US" dirty="0"/>
              <a:t>가지로 나누어 정의합니다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전역에 존재하는 소스코드를 뜻하는 전역코드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함수 내부에 존재하는 소스코드를 뜻하는 함수코드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Eval </a:t>
            </a:r>
            <a:r>
              <a:rPr lang="ko-KR" altLang="en-US" dirty="0"/>
              <a:t>함수에 인자로 전달되어 실행되는 </a:t>
            </a:r>
            <a:r>
              <a:rPr lang="en-US" altLang="ko-KR" dirty="0"/>
              <a:t>eval</a:t>
            </a:r>
            <a:r>
              <a:rPr lang="ko-KR" altLang="en-US" dirty="0"/>
              <a:t>코드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모듈 내부에 존재하는 소스코드를 뜻하는 모듈코드로 </a:t>
            </a:r>
            <a:r>
              <a:rPr lang="ko-KR" altLang="en-US" dirty="0" err="1"/>
              <a:t>나뉘어져있습니다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989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Eval </a:t>
            </a:r>
            <a:r>
              <a:rPr lang="ko-KR" altLang="en-US" dirty="0"/>
              <a:t>코드는 문자열을 </a:t>
            </a:r>
            <a:r>
              <a:rPr lang="ko-KR" altLang="en-US" dirty="0" err="1"/>
              <a:t>입력받아</a:t>
            </a:r>
            <a:r>
              <a:rPr lang="ko-KR" altLang="en-US" dirty="0"/>
              <a:t> 스크립트 코드를 실행하는 함수입니다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하지만 </a:t>
            </a:r>
            <a:r>
              <a:rPr lang="en-US" altLang="ko-KR" dirty="0" err="1"/>
              <a:t>mdn</a:t>
            </a:r>
            <a:r>
              <a:rPr lang="ko-KR" altLang="en-US" dirty="0"/>
              <a:t>에서부터 사용하지 말라고 나와있습니다</a:t>
            </a:r>
            <a:r>
              <a:rPr lang="en-US" altLang="ko-KR" dirty="0"/>
              <a:t>. </a:t>
            </a:r>
            <a:r>
              <a:rPr lang="ko-KR" altLang="en-US" dirty="0"/>
              <a:t>그냥 넘어가겠습니다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36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모듈 코드는 여러 기능들에 관한 코드가 모여 있는 하나의 파일을 뜻합니다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Hi.js</a:t>
            </a:r>
            <a:r>
              <a:rPr lang="ko-KR" altLang="en-US" dirty="0"/>
              <a:t>랑 </a:t>
            </a:r>
            <a:r>
              <a:rPr lang="en-US" altLang="ko-KR" dirty="0"/>
              <a:t>hello.js </a:t>
            </a:r>
            <a:r>
              <a:rPr lang="ko-KR" altLang="en-US" dirty="0"/>
              <a:t>파일을 </a:t>
            </a:r>
            <a:r>
              <a:rPr lang="en-US" altLang="ko-KR" dirty="0"/>
              <a:t>export </a:t>
            </a:r>
            <a:r>
              <a:rPr lang="ko-KR" altLang="en-US" dirty="0"/>
              <a:t>즉 내보내기를 하면 이 파일 하나 하나가 모듈입니다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38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소스코드는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소스코드 평가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소스코드 실행으로 실행됩니다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97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예시로 실행 과정을 알아보겠습니다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소스코드의 평가에서 </a:t>
            </a:r>
            <a:r>
              <a:rPr lang="ko-KR" altLang="en-US" dirty="0" err="1"/>
              <a:t>실행컨텍스트에</a:t>
            </a:r>
            <a:r>
              <a:rPr lang="ko-KR" altLang="en-US" dirty="0"/>
              <a:t> </a:t>
            </a:r>
            <a:r>
              <a:rPr lang="en-US" altLang="ko-KR" dirty="0"/>
              <a:t>let hi</a:t>
            </a:r>
            <a:r>
              <a:rPr lang="ko-KR" altLang="en-US" dirty="0"/>
              <a:t>가 담깁니다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소스코드의 실행에서 </a:t>
            </a:r>
            <a:r>
              <a:rPr lang="en-US" altLang="ko-KR" dirty="0"/>
              <a:t>hi</a:t>
            </a:r>
            <a:r>
              <a:rPr lang="ko-KR" altLang="en-US" dirty="0"/>
              <a:t>에 </a:t>
            </a:r>
            <a:r>
              <a:rPr lang="en-US" altLang="ko-KR" dirty="0"/>
              <a:t>‘hello’</a:t>
            </a:r>
            <a:r>
              <a:rPr lang="ko-KR" altLang="en-US" dirty="0"/>
              <a:t>라는 문자열이 담깁니다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이게 바로 소스코드의 실행 과정입니다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87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실행 컨텍스트가 무엇인지 알아보겠습니다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실행 </a:t>
            </a:r>
            <a:r>
              <a:rPr lang="ko-KR" altLang="en-US" dirty="0" err="1"/>
              <a:t>컨텍스트란</a:t>
            </a:r>
            <a:r>
              <a:rPr lang="ko-KR" altLang="en-US" dirty="0"/>
              <a:t> 식별자를 등록하고 관리하는 </a:t>
            </a:r>
            <a:r>
              <a:rPr lang="ko-KR" altLang="en-US" dirty="0" err="1"/>
              <a:t>스코프와</a:t>
            </a:r>
            <a:r>
              <a:rPr lang="ko-KR" altLang="en-US" dirty="0"/>
              <a:t> 코드 실행 순서를 관리하는 내부 메커니즘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식별자와 </a:t>
            </a:r>
            <a:r>
              <a:rPr lang="ko-KR" altLang="en-US" dirty="0" err="1"/>
              <a:t>스코프는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렉시컬</a:t>
            </a:r>
            <a:r>
              <a:rPr lang="ko-KR" altLang="en-US" dirty="0"/>
              <a:t> 환경</a:t>
            </a:r>
            <a:r>
              <a:rPr lang="en-US" altLang="ko-KR" dirty="0"/>
              <a:t>＇</a:t>
            </a:r>
            <a:r>
              <a:rPr lang="ko-KR" altLang="en-US" dirty="0"/>
              <a:t>으로 관리하고 코드 실행 순서는 </a:t>
            </a:r>
            <a:r>
              <a:rPr lang="en-US" altLang="ko-KR" dirty="0"/>
              <a:t>‘</a:t>
            </a:r>
            <a:r>
              <a:rPr lang="ko-KR" altLang="en-US" dirty="0"/>
              <a:t>실행 컨텍스트 스택</a:t>
            </a:r>
            <a:r>
              <a:rPr lang="en-US" altLang="ko-KR" dirty="0"/>
              <a:t>＇</a:t>
            </a:r>
            <a:r>
              <a:rPr lang="ko-KR" altLang="en-US" dirty="0"/>
              <a:t>으로 관리합니다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ko-KR" altLang="en-US" dirty="0" err="1"/>
              <a:t>렉시컬</a:t>
            </a:r>
            <a:r>
              <a:rPr lang="ko-KR" altLang="en-US" dirty="0"/>
              <a:t> 환경이란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함수 식별자를 기록하고 유지하는 환경입니다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32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 컨텍스트와 </a:t>
            </a:r>
            <a:r>
              <a:rPr lang="ko-KR" altLang="en-US" dirty="0" err="1"/>
              <a:t>렉시컬</a:t>
            </a:r>
            <a:r>
              <a:rPr lang="ko-KR" altLang="en-US" dirty="0"/>
              <a:t> 환경 구성입니다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실행 컨텍스트는 변수 환경과 </a:t>
            </a:r>
            <a:r>
              <a:rPr lang="ko-KR" altLang="en-US" dirty="0" err="1"/>
              <a:t>렉시컬</a:t>
            </a:r>
            <a:r>
              <a:rPr lang="ko-KR" altLang="en-US" dirty="0"/>
              <a:t> 환경으로 이루어져 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변수 환경은 실행 컨텍스트 내에서 선언된 변수와 함수에 대한 정보를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렉시컬</a:t>
            </a:r>
            <a:r>
              <a:rPr lang="ko-KR" altLang="en-US" dirty="0"/>
              <a:t> 환경은 환경 레코드와 외부 </a:t>
            </a:r>
            <a:r>
              <a:rPr lang="ko-KR" altLang="en-US" dirty="0" err="1"/>
              <a:t>렉시컬</a:t>
            </a:r>
            <a:r>
              <a:rPr lang="ko-KR" altLang="en-US" dirty="0"/>
              <a:t> 환경 참조로 </a:t>
            </a:r>
            <a:r>
              <a:rPr lang="ko-KR" altLang="en-US" dirty="0" err="1"/>
              <a:t>구성되어있습니다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환경레코드에는 식별자가 들어있으며 식별자에 바인딩된 즉 가리키는 값을 관리합니다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외부 </a:t>
            </a:r>
            <a:r>
              <a:rPr lang="ko-KR" altLang="en-US" dirty="0" err="1"/>
              <a:t>렉시컬</a:t>
            </a:r>
            <a:r>
              <a:rPr lang="ko-KR" altLang="en-US" dirty="0"/>
              <a:t> 환경 참조는 </a:t>
            </a:r>
            <a:r>
              <a:rPr lang="ko-KR" altLang="en-US" dirty="0" err="1"/>
              <a:t>스코프</a:t>
            </a:r>
            <a:r>
              <a:rPr lang="ko-KR" altLang="en-US" dirty="0"/>
              <a:t> 체인을 구성하는 역할을 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스코프</a:t>
            </a:r>
            <a:r>
              <a:rPr lang="ko-KR" altLang="en-US" dirty="0"/>
              <a:t> 체인에 대해서는 마지막에 다루겠습니다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81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1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37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4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8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06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6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6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2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04B0-4F62-433F-BB8B-F6C16D8753B9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2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B8FD7A-8992-4CC2-97DC-4730615564D5}"/>
              </a:ext>
            </a:extLst>
          </p:cNvPr>
          <p:cNvSpPr/>
          <p:nvPr/>
        </p:nvSpPr>
        <p:spPr>
          <a:xfrm>
            <a:off x="324465" y="290158"/>
            <a:ext cx="8453774" cy="6277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66739E-C711-42B7-A82F-539C36EC549D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7B1457-A8BA-40E8-8027-3BC37204BF04}"/>
              </a:ext>
            </a:extLst>
          </p:cNvPr>
          <p:cNvSpPr txBox="1"/>
          <p:nvPr/>
        </p:nvSpPr>
        <p:spPr>
          <a:xfrm>
            <a:off x="0" y="2460026"/>
            <a:ext cx="9143999" cy="95569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/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자바스크립트의 동작 원리</a:t>
            </a:r>
            <a:endParaRPr lang="en-US" altLang="ko-KR" sz="2800" b="1" dirty="0">
              <a:solidFill>
                <a:sysClr val="windowText" lastClr="000000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 algn="ctr"/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실행 컨텍스트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6E0CE4-5B25-4ED6-9050-F229AFB2F82F}"/>
              </a:ext>
            </a:extLst>
          </p:cNvPr>
          <p:cNvSpPr txBox="1"/>
          <p:nvPr/>
        </p:nvSpPr>
        <p:spPr>
          <a:xfrm>
            <a:off x="4161274" y="3429000"/>
            <a:ext cx="780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임준혁</a:t>
            </a:r>
          </a:p>
        </p:txBody>
      </p:sp>
    </p:spTree>
    <p:extLst>
      <p:ext uri="{BB962C8B-B14F-4D97-AF65-F5344CB8AC3E}">
        <p14:creationId xmlns:p14="http://schemas.microsoft.com/office/powerpoint/2010/main" val="2474838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45113" y="937944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실행 컨텍스트</a:t>
            </a:r>
            <a:r>
              <a:rPr lang="en-US" altLang="ko-KR" sz="2000" dirty="0">
                <a:latin typeface="양재튼튼체B"/>
                <a:ea typeface="양재튼튼체B"/>
              </a:rPr>
              <a:t>_</a:t>
            </a:r>
            <a:r>
              <a:rPr lang="ko-KR" altLang="en-US" sz="2000" dirty="0">
                <a:latin typeface="양재튼튼체B"/>
                <a:ea typeface="양재튼튼체B"/>
              </a:rPr>
              <a:t>실행 컨텍스트와 </a:t>
            </a:r>
            <a:r>
              <a:rPr lang="ko-KR" altLang="en-US" sz="2000" dirty="0" err="1">
                <a:latin typeface="양재튼튼체B"/>
                <a:ea typeface="양재튼튼체B"/>
              </a:rPr>
              <a:t>렉시컬</a:t>
            </a:r>
            <a:r>
              <a:rPr lang="ko-KR" altLang="en-US" sz="2000" dirty="0">
                <a:latin typeface="양재튼튼체B"/>
                <a:ea typeface="양재튼튼체B"/>
              </a:rPr>
              <a:t> 환경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E312C59-4B31-4CC4-1641-CD32CE540976}"/>
              </a:ext>
            </a:extLst>
          </p:cNvPr>
          <p:cNvGrpSpPr/>
          <p:nvPr/>
        </p:nvGrpSpPr>
        <p:grpSpPr>
          <a:xfrm>
            <a:off x="914398" y="2201208"/>
            <a:ext cx="2957885" cy="3070990"/>
            <a:chOff x="524786" y="2201208"/>
            <a:chExt cx="2957885" cy="307099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87849FE-4784-D3FB-3AE6-23B53412E851}"/>
                </a:ext>
              </a:extLst>
            </p:cNvPr>
            <p:cNvGrpSpPr/>
            <p:nvPr/>
          </p:nvGrpSpPr>
          <p:grpSpPr>
            <a:xfrm>
              <a:off x="524786" y="2201208"/>
              <a:ext cx="2957885" cy="3070990"/>
              <a:chOff x="834887" y="1986040"/>
              <a:chExt cx="2957885" cy="3070990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389F09C-308A-7159-67B6-5DF4FF3D1C18}"/>
                  </a:ext>
                </a:extLst>
              </p:cNvPr>
              <p:cNvSpPr/>
              <p:nvPr/>
            </p:nvSpPr>
            <p:spPr>
              <a:xfrm>
                <a:off x="834887" y="2170706"/>
                <a:ext cx="2957885" cy="28863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398AC7-E693-505A-7E65-8D2D7396CF71}"/>
                  </a:ext>
                </a:extLst>
              </p:cNvPr>
              <p:cNvSpPr txBox="1"/>
              <p:nvPr/>
            </p:nvSpPr>
            <p:spPr>
              <a:xfrm>
                <a:off x="1502549" y="1986040"/>
                <a:ext cx="162256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실행 컨텍스트</a:t>
                </a:r>
                <a:endParaRPr lang="en-US" altLang="ko-KR" b="1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0744EC-62DA-CA97-70F8-58E74A6A3F0B}"/>
                </a:ext>
              </a:extLst>
            </p:cNvPr>
            <p:cNvSpPr txBox="1"/>
            <p:nvPr/>
          </p:nvSpPr>
          <p:spPr>
            <a:xfrm>
              <a:off x="739469" y="2737861"/>
              <a:ext cx="250466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변수 환경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E932C3-4396-CDAA-27FA-6C26E2C16F2B}"/>
                </a:ext>
              </a:extLst>
            </p:cNvPr>
            <p:cNvSpPr txBox="1"/>
            <p:nvPr/>
          </p:nvSpPr>
          <p:spPr>
            <a:xfrm>
              <a:off x="739469" y="4028248"/>
              <a:ext cx="250466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dirty="0" err="1"/>
                <a:t>렉시컬</a:t>
              </a:r>
              <a:r>
                <a:rPr lang="ko-KR" altLang="en-US" dirty="0"/>
                <a:t> 환경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9EB1794-F888-F9A7-6EDF-18313E072BB4}"/>
              </a:ext>
            </a:extLst>
          </p:cNvPr>
          <p:cNvSpPr txBox="1"/>
          <p:nvPr/>
        </p:nvSpPr>
        <p:spPr>
          <a:xfrm>
            <a:off x="1125107" y="4028248"/>
            <a:ext cx="250466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렉시컬</a:t>
            </a:r>
            <a:r>
              <a:rPr lang="ko-KR" altLang="en-US" dirty="0"/>
              <a:t> 환경</a:t>
            </a:r>
          </a:p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DD10AC0-CBDF-E7FA-8038-A3900F267591}"/>
              </a:ext>
            </a:extLst>
          </p:cNvPr>
          <p:cNvGrpSpPr/>
          <p:nvPr/>
        </p:nvGrpSpPr>
        <p:grpSpPr>
          <a:xfrm>
            <a:off x="5067426" y="2199681"/>
            <a:ext cx="3103184" cy="3720375"/>
            <a:chOff x="5067426" y="2199681"/>
            <a:chExt cx="3103184" cy="372037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DD9891C-DCC9-BF7D-9263-6BA632DDF336}"/>
                </a:ext>
              </a:extLst>
            </p:cNvPr>
            <p:cNvGrpSpPr/>
            <p:nvPr/>
          </p:nvGrpSpPr>
          <p:grpSpPr>
            <a:xfrm>
              <a:off x="5212725" y="2199681"/>
              <a:ext cx="2957885" cy="3072517"/>
              <a:chOff x="5212725" y="2199681"/>
              <a:chExt cx="2957885" cy="3072517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14FEB2D3-9406-F0C7-0A1D-A9EE0372A69A}"/>
                  </a:ext>
                </a:extLst>
              </p:cNvPr>
              <p:cNvGrpSpPr/>
              <p:nvPr/>
            </p:nvGrpSpPr>
            <p:grpSpPr>
              <a:xfrm>
                <a:off x="5212725" y="2199681"/>
                <a:ext cx="2957885" cy="3072517"/>
                <a:chOff x="834887" y="1984513"/>
                <a:chExt cx="2957885" cy="3072517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A8A5E58-A8DF-C758-745E-AA1CB3C614F1}"/>
                    </a:ext>
                  </a:extLst>
                </p:cNvPr>
                <p:cNvSpPr/>
                <p:nvPr/>
              </p:nvSpPr>
              <p:spPr>
                <a:xfrm>
                  <a:off x="834887" y="2170706"/>
                  <a:ext cx="2957885" cy="28863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998CD07-5A59-A5A9-79FE-1DBBC1A13EA8}"/>
                    </a:ext>
                  </a:extLst>
                </p:cNvPr>
                <p:cNvSpPr txBox="1"/>
                <p:nvPr/>
              </p:nvSpPr>
              <p:spPr>
                <a:xfrm>
                  <a:off x="1617965" y="1984513"/>
                  <a:ext cx="139172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err="1"/>
                    <a:t>렉시컬</a:t>
                  </a:r>
                  <a:r>
                    <a:rPr lang="ko-KR" altLang="en-US" b="1" dirty="0"/>
                    <a:t> 환경</a:t>
                  </a:r>
                  <a:endParaRPr lang="en-US" altLang="ko-KR" b="1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19C887-79BB-EFFF-0C88-B3384D405951}"/>
                  </a:ext>
                </a:extLst>
              </p:cNvPr>
              <p:cNvSpPr txBox="1"/>
              <p:nvPr/>
            </p:nvSpPr>
            <p:spPr>
              <a:xfrm>
                <a:off x="5439336" y="2755206"/>
                <a:ext cx="2504661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환경 레코드</a:t>
                </a:r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DEBB74-1145-6AEE-C7A8-06B980470754}"/>
                  </a:ext>
                </a:extLst>
              </p:cNvPr>
              <p:cNvSpPr txBox="1"/>
              <p:nvPr/>
            </p:nvSpPr>
            <p:spPr>
              <a:xfrm>
                <a:off x="5439336" y="3976423"/>
                <a:ext cx="2504661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외부 </a:t>
                </a:r>
                <a:r>
                  <a:rPr lang="ko-KR" altLang="en-US" dirty="0" err="1"/>
                  <a:t>렉시컬</a:t>
                </a:r>
                <a:r>
                  <a:rPr lang="ko-KR" altLang="en-US" dirty="0"/>
                  <a:t> 환경 참조</a:t>
                </a:r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</p:grp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4A8E0377-1546-62A6-9E88-5C008CAA6513}"/>
                </a:ext>
              </a:extLst>
            </p:cNvPr>
            <p:cNvCxnSpPr>
              <a:cxnSpLocks/>
              <a:stCxn id="28" idx="1"/>
              <a:endCxn id="38" idx="1"/>
            </p:cNvCxnSpPr>
            <p:nvPr/>
          </p:nvCxnSpPr>
          <p:spPr>
            <a:xfrm rot="10800000" flipV="1">
              <a:off x="5067426" y="3216870"/>
              <a:ext cx="371910" cy="2472353"/>
            </a:xfrm>
            <a:prstGeom prst="bentConnector3">
              <a:avLst>
                <a:gd name="adj1" fmla="val 16146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3B66F7-C352-B34D-EFDC-4BC484E28E4E}"/>
                </a:ext>
              </a:extLst>
            </p:cNvPr>
            <p:cNvSpPr txBox="1"/>
            <p:nvPr/>
          </p:nvSpPr>
          <p:spPr>
            <a:xfrm>
              <a:off x="5067426" y="5458391"/>
              <a:ext cx="2634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식별자가 들어있음</a:t>
              </a:r>
              <a:endParaRPr lang="en-US" altLang="ko-KR" sz="1200" dirty="0"/>
            </a:p>
            <a:p>
              <a:r>
                <a:rPr lang="ko-KR" altLang="en-US" sz="1200" dirty="0"/>
                <a:t>식별자에 바인딩 된 값을 관리합니다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870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47135 -0.0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59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45113" y="937944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실행 컨텍스트</a:t>
            </a:r>
            <a:r>
              <a:rPr lang="en-US" altLang="ko-KR" sz="2000" dirty="0">
                <a:latin typeface="양재튼튼체B"/>
                <a:ea typeface="양재튼튼체B"/>
              </a:rPr>
              <a:t>_</a:t>
            </a:r>
            <a:r>
              <a:rPr lang="ko-KR" altLang="en-US" sz="2000" dirty="0">
                <a:latin typeface="양재튼튼체B"/>
                <a:ea typeface="양재튼튼체B"/>
              </a:rPr>
              <a:t>예시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B5DFF9-7210-9EDD-52D4-C70CF5B0E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07" y="1518395"/>
            <a:ext cx="4560545" cy="44493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2CD0588-736D-6774-F918-5D47FCEB8EB7}"/>
              </a:ext>
            </a:extLst>
          </p:cNvPr>
          <p:cNvSpPr/>
          <p:nvPr/>
        </p:nvSpPr>
        <p:spPr>
          <a:xfrm>
            <a:off x="1717242" y="1555673"/>
            <a:ext cx="811033" cy="650061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1A7D02-97E8-7742-16F7-2261782C1452}"/>
              </a:ext>
            </a:extLst>
          </p:cNvPr>
          <p:cNvSpPr/>
          <p:nvPr/>
        </p:nvSpPr>
        <p:spPr>
          <a:xfrm>
            <a:off x="656329" y="2860260"/>
            <a:ext cx="1855073" cy="650061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2062C8-E3E7-1BFF-A2FA-07DED6C7AD03}"/>
              </a:ext>
            </a:extLst>
          </p:cNvPr>
          <p:cNvSpPr/>
          <p:nvPr/>
        </p:nvSpPr>
        <p:spPr>
          <a:xfrm>
            <a:off x="5844209" y="1518395"/>
            <a:ext cx="2361537" cy="444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6CE90D-28FD-594C-7047-8C26AD99E280}"/>
              </a:ext>
            </a:extLst>
          </p:cNvPr>
          <p:cNvSpPr/>
          <p:nvPr/>
        </p:nvSpPr>
        <p:spPr>
          <a:xfrm>
            <a:off x="6049922" y="5052611"/>
            <a:ext cx="1924216" cy="63610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전역코드 평가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04F9BA-524E-DBCC-4C59-1864997A04CA}"/>
              </a:ext>
            </a:extLst>
          </p:cNvPr>
          <p:cNvSpPr/>
          <p:nvPr/>
        </p:nvSpPr>
        <p:spPr>
          <a:xfrm>
            <a:off x="6040950" y="4308407"/>
            <a:ext cx="1924216" cy="63610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전역코드 실행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7E7A4E-C5D6-F91D-8C9C-157B22A0CFCD}"/>
              </a:ext>
            </a:extLst>
          </p:cNvPr>
          <p:cNvSpPr/>
          <p:nvPr/>
        </p:nvSpPr>
        <p:spPr>
          <a:xfrm>
            <a:off x="6049922" y="3431745"/>
            <a:ext cx="1924216" cy="63610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handleShow</a:t>
            </a:r>
            <a:r>
              <a:rPr lang="en-US" altLang="ko-KR" dirty="0">
                <a:solidFill>
                  <a:schemeClr val="tx1"/>
                </a:solidFill>
              </a:rPr>
              <a:t>~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함수 평가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F39EBA-DE35-2D7A-28DC-FE1B8DF527F9}"/>
              </a:ext>
            </a:extLst>
          </p:cNvPr>
          <p:cNvSpPr/>
          <p:nvPr/>
        </p:nvSpPr>
        <p:spPr>
          <a:xfrm>
            <a:off x="6040950" y="2687541"/>
            <a:ext cx="1924216" cy="63610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handleShow</a:t>
            </a:r>
            <a:r>
              <a:rPr lang="en-US" altLang="ko-KR" dirty="0">
                <a:solidFill>
                  <a:schemeClr val="tx1"/>
                </a:solidFill>
              </a:rPr>
              <a:t>~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함수 실행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40239AA-BE8D-9356-8489-3809314D1FC1}"/>
              </a:ext>
            </a:extLst>
          </p:cNvPr>
          <p:cNvSpPr/>
          <p:nvPr/>
        </p:nvSpPr>
        <p:spPr>
          <a:xfrm>
            <a:off x="532737" y="5454595"/>
            <a:ext cx="2894275" cy="465461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7A8668-2B09-AB4E-1281-5886FDCA7882}"/>
              </a:ext>
            </a:extLst>
          </p:cNvPr>
          <p:cNvSpPr/>
          <p:nvPr/>
        </p:nvSpPr>
        <p:spPr>
          <a:xfrm>
            <a:off x="856321" y="3855625"/>
            <a:ext cx="3310161" cy="300635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723058-255D-4D1D-98F1-A45ED691777E}"/>
              </a:ext>
            </a:extLst>
          </p:cNvPr>
          <p:cNvSpPr/>
          <p:nvPr/>
        </p:nvSpPr>
        <p:spPr>
          <a:xfrm>
            <a:off x="1979874" y="2836434"/>
            <a:ext cx="707972" cy="650061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E0453600-AC75-820E-7733-73120CD0A2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19955" y="3264011"/>
            <a:ext cx="2297927" cy="11449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8BDE7922-979A-F117-4EFC-C06AA2E7B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07" y="1518395"/>
            <a:ext cx="4560545" cy="444931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80AF4B1-A8E6-BE3D-F3D2-5D4312B2A091}"/>
              </a:ext>
            </a:extLst>
          </p:cNvPr>
          <p:cNvSpPr txBox="1"/>
          <p:nvPr/>
        </p:nvSpPr>
        <p:spPr>
          <a:xfrm>
            <a:off x="5934496" y="156611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 컨텍스트 스택</a:t>
            </a:r>
          </a:p>
        </p:txBody>
      </p:sp>
    </p:spTree>
    <p:extLst>
      <p:ext uri="{BB962C8B-B14F-4D97-AF65-F5344CB8AC3E}">
        <p14:creationId xmlns:p14="http://schemas.microsoft.com/office/powerpoint/2010/main" val="3227354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45113" y="937944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실행 컨텍스트</a:t>
            </a:r>
            <a:r>
              <a:rPr lang="en-US" altLang="ko-KR" sz="2000" dirty="0">
                <a:latin typeface="양재튼튼체B"/>
                <a:ea typeface="양재튼튼체B"/>
              </a:rPr>
              <a:t>_</a:t>
            </a:r>
            <a:r>
              <a:rPr lang="ko-KR" altLang="en-US" sz="2000" dirty="0" err="1">
                <a:latin typeface="양재튼튼체B"/>
                <a:ea typeface="양재튼튼체B"/>
              </a:rPr>
              <a:t>스코프</a:t>
            </a:r>
            <a:r>
              <a:rPr lang="ko-KR" altLang="en-US" sz="2000" dirty="0">
                <a:latin typeface="양재튼튼체B"/>
                <a:ea typeface="양재튼튼체B"/>
              </a:rPr>
              <a:t> 체인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0962B1-77CF-E691-39E0-50E8EA4DD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8" y="1124226"/>
            <a:ext cx="3313380" cy="5211497"/>
          </a:xfrm>
          <a:prstGeom prst="rect">
            <a:avLst/>
          </a:prstGeom>
        </p:spPr>
      </p:pic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23877146-6845-4FA4-36AE-A74DBA067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99089"/>
              </p:ext>
            </p:extLst>
          </p:nvPr>
        </p:nvGraphicFramePr>
        <p:xfrm>
          <a:off x="4447620" y="1124226"/>
          <a:ext cx="37618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12">
                  <a:extLst>
                    <a:ext uri="{9D8B030D-6E8A-4147-A177-3AD203B41FA5}">
                      <a16:colId xmlns:a16="http://schemas.microsoft.com/office/drawing/2014/main" val="2548618460"/>
                    </a:ext>
                  </a:extLst>
                </a:gridCol>
                <a:gridCol w="1880912">
                  <a:extLst>
                    <a:ext uri="{9D8B030D-6E8A-4147-A177-3AD203B41FA5}">
                      <a16:colId xmlns:a16="http://schemas.microsoft.com/office/drawing/2014/main" val="4753557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전역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렉시컬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환경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전역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스코프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62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one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58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hi()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&lt;function obj&gt;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8494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03A78A8-E7FC-4D0D-0D03-DE5BD1F9D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97144"/>
              </p:ext>
            </p:extLst>
          </p:nvPr>
        </p:nvGraphicFramePr>
        <p:xfrm>
          <a:off x="4447620" y="3359135"/>
          <a:ext cx="37618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12">
                  <a:extLst>
                    <a:ext uri="{9D8B030D-6E8A-4147-A177-3AD203B41FA5}">
                      <a16:colId xmlns:a16="http://schemas.microsoft.com/office/drawing/2014/main" val="2548618460"/>
                    </a:ext>
                  </a:extLst>
                </a:gridCol>
                <a:gridCol w="1880912">
                  <a:extLst>
                    <a:ext uri="{9D8B030D-6E8A-4147-A177-3AD203B41FA5}">
                      <a16:colId xmlns:a16="http://schemas.microsoft.com/office/drawing/2014/main" val="4753557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hi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렉시컬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환경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(hi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스코프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62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hello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‘hi’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58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hello()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&lt;function obj&gt;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8494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D89165A-79FC-1A90-FADC-EB0D0E9AD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1289"/>
              </p:ext>
            </p:extLst>
          </p:nvPr>
        </p:nvGraphicFramePr>
        <p:xfrm>
          <a:off x="4447620" y="5594043"/>
          <a:ext cx="37618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12">
                  <a:extLst>
                    <a:ext uri="{9D8B030D-6E8A-4147-A177-3AD203B41FA5}">
                      <a16:colId xmlns:a16="http://schemas.microsoft.com/office/drawing/2014/main" val="2548618460"/>
                    </a:ext>
                  </a:extLst>
                </a:gridCol>
                <a:gridCol w="1880912">
                  <a:extLst>
                    <a:ext uri="{9D8B030D-6E8A-4147-A177-3AD203B41FA5}">
                      <a16:colId xmlns:a16="http://schemas.microsoft.com/office/drawing/2014/main" val="4753557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hello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렉시컬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환경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(hello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스코프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62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hell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‘hell’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589863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B6EEC04-90DC-6782-39B0-7628D12871C5}"/>
              </a:ext>
            </a:extLst>
          </p:cNvPr>
          <p:cNvCxnSpPr>
            <a:endCxn id="13" idx="0"/>
          </p:cNvCxnSpPr>
          <p:nvPr/>
        </p:nvCxnSpPr>
        <p:spPr>
          <a:xfrm flipH="1">
            <a:off x="6328532" y="2082297"/>
            <a:ext cx="1059096" cy="127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72DE665-DB79-8994-6E0F-609C08E0978B}"/>
              </a:ext>
            </a:extLst>
          </p:cNvPr>
          <p:cNvCxnSpPr/>
          <p:nvPr/>
        </p:nvCxnSpPr>
        <p:spPr>
          <a:xfrm flipH="1">
            <a:off x="6328532" y="4317206"/>
            <a:ext cx="1059096" cy="127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414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B8FD7A-8992-4CC2-97DC-4730615564D5}"/>
              </a:ext>
            </a:extLst>
          </p:cNvPr>
          <p:cNvSpPr/>
          <p:nvPr/>
        </p:nvSpPr>
        <p:spPr>
          <a:xfrm>
            <a:off x="324465" y="243682"/>
            <a:ext cx="8453774" cy="6277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B1457-A8BA-40E8-8027-3BC37204BF04}"/>
              </a:ext>
            </a:extLst>
          </p:cNvPr>
          <p:cNvSpPr txBox="1"/>
          <p:nvPr/>
        </p:nvSpPr>
        <p:spPr>
          <a:xfrm>
            <a:off x="2989129" y="2951637"/>
            <a:ext cx="3165742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984768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B8FD7A-8992-4CC2-97DC-4730615564D5}"/>
              </a:ext>
            </a:extLst>
          </p:cNvPr>
          <p:cNvSpPr/>
          <p:nvPr/>
        </p:nvSpPr>
        <p:spPr>
          <a:xfrm>
            <a:off x="324465" y="243682"/>
            <a:ext cx="8453774" cy="6277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B1457-A8BA-40E8-8027-3BC37204BF04}"/>
              </a:ext>
            </a:extLst>
          </p:cNvPr>
          <p:cNvSpPr txBox="1"/>
          <p:nvPr/>
        </p:nvSpPr>
        <p:spPr>
          <a:xfrm>
            <a:off x="2989129" y="2951637"/>
            <a:ext cx="3165742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실행 컨텍스트</a:t>
            </a:r>
          </a:p>
        </p:txBody>
      </p:sp>
    </p:spTree>
    <p:extLst>
      <p:ext uri="{BB962C8B-B14F-4D97-AF65-F5344CB8AC3E}">
        <p14:creationId xmlns:p14="http://schemas.microsoft.com/office/powerpoint/2010/main" val="392705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4465" y="952501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latin typeface="양재튼튼체B"/>
                <a:ea typeface="양재튼튼체B"/>
              </a:rPr>
              <a:t>ECMAScript</a:t>
            </a:r>
            <a:r>
              <a:rPr lang="ko-KR" altLang="en-US" sz="2000" dirty="0">
                <a:latin typeface="양재튼튼체B"/>
                <a:ea typeface="양재튼튼체B"/>
              </a:rPr>
              <a:t>의 정의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398AC7-E693-505A-7E65-8D2D7396CF71}"/>
              </a:ext>
            </a:extLst>
          </p:cNvPr>
          <p:cNvSpPr txBox="1"/>
          <p:nvPr/>
        </p:nvSpPr>
        <p:spPr>
          <a:xfrm>
            <a:off x="3730998" y="3244334"/>
            <a:ext cx="164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ECMAScript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E5726-DE8A-3088-5D72-B4F051D9AE1E}"/>
              </a:ext>
            </a:extLst>
          </p:cNvPr>
          <p:cNvSpPr txBox="1"/>
          <p:nvPr/>
        </p:nvSpPr>
        <p:spPr>
          <a:xfrm>
            <a:off x="1837213" y="3613666"/>
            <a:ext cx="5469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ECMA-262 </a:t>
            </a:r>
            <a:r>
              <a:rPr lang="ko-KR" altLang="en-US" sz="1200" dirty="0"/>
              <a:t>기술 규격에 따라 정의하고 있는 표준화된 스크립트 프로그래밍 언어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C5599-9F4C-9A88-B782-BFCB792B8158}"/>
              </a:ext>
            </a:extLst>
          </p:cNvPr>
          <p:cNvSpPr txBox="1"/>
          <p:nvPr/>
        </p:nvSpPr>
        <p:spPr>
          <a:xfrm>
            <a:off x="2173015" y="3569977"/>
            <a:ext cx="4561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JavaScript</a:t>
            </a:r>
            <a:r>
              <a:rPr lang="ko-KR" altLang="en-US" sz="1800" dirty="0"/>
              <a:t>를 표준화하기 위해 만들어진 규격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105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4465" y="952501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/>
              <a:t>ECMAScript</a:t>
            </a:r>
            <a:r>
              <a:rPr lang="ko-KR" altLang="en-US" sz="2000" b="1" dirty="0"/>
              <a:t>의 소스코드 분류</a:t>
            </a:r>
            <a:endParaRPr lang="ko-KR" altLang="en-US" sz="2000" dirty="0">
              <a:latin typeface="양재튼튼체B"/>
              <a:ea typeface="양재튼튼체B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398AC7-E693-505A-7E65-8D2D7396CF71}"/>
              </a:ext>
            </a:extLst>
          </p:cNvPr>
          <p:cNvSpPr txBox="1"/>
          <p:nvPr/>
        </p:nvSpPr>
        <p:spPr>
          <a:xfrm>
            <a:off x="632129" y="1121336"/>
            <a:ext cx="460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ECMAScript</a:t>
            </a:r>
            <a:r>
              <a:rPr lang="ko-KR" altLang="en-US" sz="2800" b="1" dirty="0"/>
              <a:t>의 소스코드 분류</a:t>
            </a:r>
            <a:endParaRPr lang="en-US" altLang="ko-KR" sz="28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558E95-465E-3026-F448-066BB93AFA78}"/>
              </a:ext>
            </a:extLst>
          </p:cNvPr>
          <p:cNvGrpSpPr/>
          <p:nvPr/>
        </p:nvGrpSpPr>
        <p:grpSpPr>
          <a:xfrm>
            <a:off x="632129" y="1761171"/>
            <a:ext cx="3949724" cy="757187"/>
            <a:chOff x="632129" y="1761171"/>
            <a:chExt cx="3949724" cy="7571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92E5726-DE8A-3088-5D72-B4F051D9AE1E}"/>
                </a:ext>
              </a:extLst>
            </p:cNvPr>
            <p:cNvSpPr txBox="1"/>
            <p:nvPr/>
          </p:nvSpPr>
          <p:spPr>
            <a:xfrm>
              <a:off x="632129" y="1761171"/>
              <a:ext cx="10518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/>
                <a:t>전역 코드</a:t>
              </a:r>
              <a:endParaRPr lang="en-US" altLang="ko-KR" sz="16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31A4DB-C5AA-88CC-DF91-200D6A25A873}"/>
                </a:ext>
              </a:extLst>
            </p:cNvPr>
            <p:cNvSpPr txBox="1"/>
            <p:nvPr/>
          </p:nvSpPr>
          <p:spPr>
            <a:xfrm>
              <a:off x="848139" y="2056693"/>
              <a:ext cx="3733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: </a:t>
              </a:r>
              <a:r>
                <a:rPr lang="ko-KR" altLang="en-US" sz="1200" dirty="0"/>
                <a:t>전역에 존재하는 소스코드</a:t>
              </a:r>
              <a:br>
                <a:rPr lang="en-US" altLang="ko-KR" sz="1200" dirty="0"/>
              </a:br>
              <a:r>
                <a:rPr lang="en-US" altLang="ko-KR" sz="1200" dirty="0"/>
                <a:t>  </a:t>
              </a:r>
              <a:r>
                <a:rPr lang="ko-KR" altLang="en-US" sz="1200" dirty="0"/>
                <a:t>전역에 정의된 함수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클래스 등의 내부 코드는 포함 </a:t>
              </a:r>
              <a:r>
                <a:rPr lang="en-US" altLang="ko-KR" sz="1200" dirty="0"/>
                <a:t>X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47701E-6321-7C4B-4CDF-6B62189B59B6}"/>
              </a:ext>
            </a:extLst>
          </p:cNvPr>
          <p:cNvGrpSpPr/>
          <p:nvPr/>
        </p:nvGrpSpPr>
        <p:grpSpPr>
          <a:xfrm>
            <a:off x="632129" y="2844029"/>
            <a:ext cx="4292767" cy="757187"/>
            <a:chOff x="632129" y="2551528"/>
            <a:chExt cx="4292767" cy="75718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6EF2CD-00AB-7A8C-1BA0-589FC996546B}"/>
                </a:ext>
              </a:extLst>
            </p:cNvPr>
            <p:cNvSpPr txBox="1"/>
            <p:nvPr/>
          </p:nvSpPr>
          <p:spPr>
            <a:xfrm>
              <a:off x="632129" y="2551528"/>
              <a:ext cx="10518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/>
                <a:t>함수 코드</a:t>
              </a:r>
              <a:endParaRPr lang="en-US" altLang="ko-KR" sz="16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CB41A4-A435-6ED8-9EEE-2455CC3E7164}"/>
                </a:ext>
              </a:extLst>
            </p:cNvPr>
            <p:cNvSpPr txBox="1"/>
            <p:nvPr/>
          </p:nvSpPr>
          <p:spPr>
            <a:xfrm>
              <a:off x="848139" y="2847050"/>
              <a:ext cx="40767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: </a:t>
              </a:r>
              <a:r>
                <a:rPr lang="ko-KR" altLang="en-US" sz="1200" dirty="0"/>
                <a:t>함수 내부에 존재하는 소스코드</a:t>
              </a:r>
              <a:br>
                <a:rPr lang="en-US" altLang="ko-KR" sz="1200" dirty="0"/>
              </a:br>
              <a:r>
                <a:rPr lang="en-US" altLang="ko-KR" sz="1200" dirty="0"/>
                <a:t>  </a:t>
              </a:r>
              <a:r>
                <a:rPr lang="ko-KR" altLang="en-US" sz="1200" dirty="0"/>
                <a:t>함수 내부에 중첩된 함수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클래스 등의 내부 코드는 포함 </a:t>
              </a:r>
              <a:r>
                <a:rPr lang="en-US" altLang="ko-KR" sz="1200" dirty="0"/>
                <a:t>X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7FE5604-BA9A-7997-89DA-2A1A0BB7CDBF}"/>
              </a:ext>
            </a:extLst>
          </p:cNvPr>
          <p:cNvGrpSpPr/>
          <p:nvPr/>
        </p:nvGrpSpPr>
        <p:grpSpPr>
          <a:xfrm>
            <a:off x="632129" y="3926887"/>
            <a:ext cx="5012708" cy="572521"/>
            <a:chOff x="632129" y="3353201"/>
            <a:chExt cx="5012708" cy="5725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8D6D88-6FB3-2604-BBFC-E1132D9FC7BD}"/>
                </a:ext>
              </a:extLst>
            </p:cNvPr>
            <p:cNvSpPr txBox="1"/>
            <p:nvPr/>
          </p:nvSpPr>
          <p:spPr>
            <a:xfrm>
              <a:off x="632129" y="3353201"/>
              <a:ext cx="988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eval </a:t>
              </a:r>
              <a:r>
                <a:rPr lang="ko-KR" altLang="en-US" sz="1600" b="1" dirty="0"/>
                <a:t>코드</a:t>
              </a:r>
              <a:endParaRPr lang="en-US" altLang="ko-KR" sz="16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7B9BE1-02CD-558F-4B33-FBDB2495A6B1}"/>
                </a:ext>
              </a:extLst>
            </p:cNvPr>
            <p:cNvSpPr txBox="1"/>
            <p:nvPr/>
          </p:nvSpPr>
          <p:spPr>
            <a:xfrm>
              <a:off x="848139" y="3648723"/>
              <a:ext cx="4796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: </a:t>
              </a:r>
              <a:r>
                <a:rPr lang="ko-KR" altLang="en-US" sz="1200" dirty="0"/>
                <a:t>빌트인 전역 함수인 </a:t>
              </a:r>
              <a:r>
                <a:rPr lang="en-US" altLang="ko-KR" sz="1200" dirty="0"/>
                <a:t>eval </a:t>
              </a:r>
              <a:r>
                <a:rPr lang="ko-KR" altLang="en-US" sz="1200" dirty="0"/>
                <a:t>함수에 인자로 전달되어 실행되는 소스코드</a:t>
              </a:r>
              <a:endParaRPr lang="en-US" altLang="ko-KR" sz="12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9559254-B0DC-C117-229C-648257E2D26B}"/>
              </a:ext>
            </a:extLst>
          </p:cNvPr>
          <p:cNvGrpSpPr/>
          <p:nvPr/>
        </p:nvGrpSpPr>
        <p:grpSpPr>
          <a:xfrm>
            <a:off x="632129" y="4825079"/>
            <a:ext cx="3795836" cy="757187"/>
            <a:chOff x="632129" y="4149217"/>
            <a:chExt cx="3795836" cy="757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EB6B40-93BD-B963-2576-2C2F577E254A}"/>
                </a:ext>
              </a:extLst>
            </p:cNvPr>
            <p:cNvSpPr txBox="1"/>
            <p:nvPr/>
          </p:nvSpPr>
          <p:spPr>
            <a:xfrm>
              <a:off x="632129" y="4149217"/>
              <a:ext cx="10518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/>
                <a:t>모듈 코드</a:t>
              </a:r>
              <a:endParaRPr lang="en-US" altLang="ko-KR" sz="16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2C76CF-BF59-BEF5-9B4C-F9DCBA88F63A}"/>
                </a:ext>
              </a:extLst>
            </p:cNvPr>
            <p:cNvSpPr txBox="1"/>
            <p:nvPr/>
          </p:nvSpPr>
          <p:spPr>
            <a:xfrm>
              <a:off x="848139" y="4444739"/>
              <a:ext cx="35798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: </a:t>
              </a:r>
              <a:r>
                <a:rPr lang="ko-KR" altLang="en-US" sz="1200" dirty="0"/>
                <a:t>모듈 내부에 존재하는 소스코드</a:t>
              </a:r>
              <a:br>
                <a:rPr lang="en-US" altLang="ko-KR" sz="1200" dirty="0"/>
              </a:br>
              <a:r>
                <a:rPr lang="en-US" altLang="ko-KR" sz="1200" dirty="0"/>
                <a:t>  </a:t>
              </a:r>
              <a:r>
                <a:rPr lang="ko-KR" altLang="en-US" sz="1200" dirty="0"/>
                <a:t>모듈 내부의 함수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클래스 등의 내부 코드는 포함 </a:t>
              </a:r>
              <a:r>
                <a:rPr lang="en-US" altLang="ko-KR" sz="1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7593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4465" y="952501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실행 컨텍스트</a:t>
            </a:r>
            <a:r>
              <a:rPr lang="en-US" altLang="ko-KR" sz="2000" dirty="0">
                <a:latin typeface="양재튼튼체B"/>
                <a:ea typeface="양재튼튼체B"/>
              </a:rPr>
              <a:t>_eval</a:t>
            </a:r>
            <a:endParaRPr lang="ko-KR" altLang="en-US" sz="2000" dirty="0">
              <a:latin typeface="양재튼튼체B"/>
              <a:ea typeface="양재튼튼체B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398AC7-E693-505A-7E65-8D2D7396CF71}"/>
              </a:ext>
            </a:extLst>
          </p:cNvPr>
          <p:cNvSpPr txBox="1"/>
          <p:nvPr/>
        </p:nvSpPr>
        <p:spPr>
          <a:xfrm>
            <a:off x="489214" y="1097482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eval?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E5726-DE8A-3088-5D72-B4F051D9AE1E}"/>
              </a:ext>
            </a:extLst>
          </p:cNvPr>
          <p:cNvSpPr txBox="1"/>
          <p:nvPr/>
        </p:nvSpPr>
        <p:spPr>
          <a:xfrm>
            <a:off x="489214" y="1430831"/>
            <a:ext cx="2977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문자열을 입력 받아 스크립트 코드를 실행</a:t>
            </a:r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DF21AE-6C24-EA6D-FD62-87F6A3BA6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87" y="1779392"/>
            <a:ext cx="2515090" cy="4783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A34935-16DA-FFC8-4960-E089AB9B8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02" y="3617419"/>
            <a:ext cx="75819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33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4465" y="952501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실행 컨텍스트</a:t>
            </a:r>
            <a:r>
              <a:rPr lang="en-US" altLang="ko-KR" sz="2000" dirty="0">
                <a:latin typeface="양재튼튼체B"/>
                <a:ea typeface="양재튼튼체B"/>
              </a:rPr>
              <a:t>_</a:t>
            </a:r>
            <a:r>
              <a:rPr lang="ko-KR" altLang="en-US" sz="2000" dirty="0">
                <a:latin typeface="양재튼튼체B"/>
                <a:ea typeface="양재튼튼체B"/>
              </a:rPr>
              <a:t>모듈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398AC7-E693-505A-7E65-8D2D7396CF71}"/>
              </a:ext>
            </a:extLst>
          </p:cNvPr>
          <p:cNvSpPr txBox="1"/>
          <p:nvPr/>
        </p:nvSpPr>
        <p:spPr>
          <a:xfrm>
            <a:off x="489214" y="109748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모듈 코드</a:t>
            </a:r>
            <a:r>
              <a:rPr lang="en-US" altLang="ko-KR" b="1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E5726-DE8A-3088-5D72-B4F051D9AE1E}"/>
              </a:ext>
            </a:extLst>
          </p:cNvPr>
          <p:cNvSpPr txBox="1"/>
          <p:nvPr/>
        </p:nvSpPr>
        <p:spPr>
          <a:xfrm>
            <a:off x="489214" y="1430831"/>
            <a:ext cx="3509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여러 기능들에 관한 코드가 모여 있는 하나의 파일</a:t>
            </a:r>
            <a:endParaRPr lang="en-US" altLang="ko-KR" sz="12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D056AE-EF1A-CEB7-E85D-444865DC5ADA}"/>
              </a:ext>
            </a:extLst>
          </p:cNvPr>
          <p:cNvGrpSpPr/>
          <p:nvPr/>
        </p:nvGrpSpPr>
        <p:grpSpPr>
          <a:xfrm>
            <a:off x="1471005" y="2294266"/>
            <a:ext cx="2321781" cy="2901782"/>
            <a:chOff x="802083" y="1587782"/>
            <a:chExt cx="3196425" cy="39949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980DEBC-E3A1-0BC8-3182-A15A8023F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8220" y="2350183"/>
              <a:ext cx="2724150" cy="3038475"/>
            </a:xfrm>
            <a:prstGeom prst="rect">
              <a:avLst/>
            </a:prstGeom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A28B21A-E076-6E49-AEF2-DE4C68E92359}"/>
                </a:ext>
              </a:extLst>
            </p:cNvPr>
            <p:cNvSpPr/>
            <p:nvPr/>
          </p:nvSpPr>
          <p:spPr>
            <a:xfrm>
              <a:off x="802083" y="2139339"/>
              <a:ext cx="3196425" cy="3443363"/>
            </a:xfrm>
            <a:prstGeom prst="roundRect">
              <a:avLst>
                <a:gd name="adj" fmla="val 696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CB3189-9DE7-4394-AA9E-3EA805741D70}"/>
                </a:ext>
              </a:extLst>
            </p:cNvPr>
            <p:cNvSpPr txBox="1"/>
            <p:nvPr/>
          </p:nvSpPr>
          <p:spPr>
            <a:xfrm>
              <a:off x="1911848" y="1587782"/>
              <a:ext cx="56137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hi.js</a:t>
              </a:r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21D703-356D-C4EA-2BBF-EC88D0680892}"/>
              </a:ext>
            </a:extLst>
          </p:cNvPr>
          <p:cNvGrpSpPr/>
          <p:nvPr/>
        </p:nvGrpSpPr>
        <p:grpSpPr>
          <a:xfrm>
            <a:off x="5124622" y="2264675"/>
            <a:ext cx="2321781" cy="2944056"/>
            <a:chOff x="3837257" y="1654774"/>
            <a:chExt cx="2590945" cy="325913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7C234662-77D2-8E96-9938-5400A7F43D48}"/>
                </a:ext>
              </a:extLst>
            </p:cNvPr>
            <p:cNvSpPr/>
            <p:nvPr/>
          </p:nvSpPr>
          <p:spPr>
            <a:xfrm>
              <a:off x="3837257" y="2122796"/>
              <a:ext cx="2590945" cy="2791108"/>
            </a:xfrm>
            <a:prstGeom prst="roundRect">
              <a:avLst>
                <a:gd name="adj" fmla="val 696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357AA4-62B9-04D7-567E-38EA0FD8133A}"/>
                </a:ext>
              </a:extLst>
            </p:cNvPr>
            <p:cNvSpPr txBox="1"/>
            <p:nvPr/>
          </p:nvSpPr>
          <p:spPr>
            <a:xfrm>
              <a:off x="4601262" y="1654774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hello.js</a:t>
              </a:r>
              <a:endParaRPr lang="ko-KR" altLang="en-US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D602612-3362-AC5A-226F-8413B2775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6460" y="2627541"/>
              <a:ext cx="2217678" cy="1841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6739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4465" y="952501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소스코드 실행 순서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362C4-2E43-1FE7-44E7-8B8294FDCE84}"/>
              </a:ext>
            </a:extLst>
          </p:cNvPr>
          <p:cNvSpPr txBox="1"/>
          <p:nvPr/>
        </p:nvSpPr>
        <p:spPr>
          <a:xfrm>
            <a:off x="2976627" y="3174997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소스코드 평가 </a:t>
            </a:r>
            <a:r>
              <a:rPr lang="en-US" altLang="ko-KR" b="1" dirty="0"/>
              <a:t>(</a:t>
            </a:r>
            <a:r>
              <a:rPr lang="ko-KR" altLang="en-US" b="1" dirty="0"/>
              <a:t>선언문</a:t>
            </a:r>
            <a:r>
              <a:rPr lang="en-US" altLang="ko-KR" b="1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CA4E1-9BCE-3AB2-7AE3-A36C86561A95}"/>
              </a:ext>
            </a:extLst>
          </p:cNvPr>
          <p:cNvSpPr txBox="1"/>
          <p:nvPr/>
        </p:nvSpPr>
        <p:spPr>
          <a:xfrm>
            <a:off x="2719345" y="3614778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소스코드 실행</a:t>
            </a:r>
            <a:r>
              <a:rPr lang="en-US" altLang="ko-KR" b="1" dirty="0"/>
              <a:t>(</a:t>
            </a:r>
            <a:r>
              <a:rPr lang="ko-KR" altLang="en-US" b="1" dirty="0"/>
              <a:t>선언문 이 외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3855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45113" y="937944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실행 컨텍스트</a:t>
            </a:r>
            <a:r>
              <a:rPr lang="en-US" altLang="ko-KR" sz="2000" dirty="0">
                <a:latin typeface="양재튼튼체B"/>
                <a:ea typeface="양재튼튼체B"/>
              </a:rPr>
              <a:t>_</a:t>
            </a:r>
            <a:r>
              <a:rPr lang="ko-KR" altLang="en-US" sz="2000" dirty="0">
                <a:latin typeface="양재튼튼체B"/>
                <a:ea typeface="양재튼튼체B"/>
              </a:rPr>
              <a:t>소스코드 실행 과정</a:t>
            </a:r>
          </a:p>
        </p:txBody>
      </p:sp>
      <p:pic>
        <p:nvPicPr>
          <p:cNvPr id="4" name="그림 3" descr="도표이(가) 표시된 사진">
            <a:extLst>
              <a:ext uri="{FF2B5EF4-FFF2-40B4-BE49-F238E27FC236}">
                <a16:creationId xmlns:a16="http://schemas.microsoft.com/office/drawing/2014/main" id="{2E4F8D1A-DE58-B269-C92A-C1D92697C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49" y="2560320"/>
            <a:ext cx="6153200" cy="22921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4B2C68-1D78-9B7C-E34D-4631839D2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886" y="1564046"/>
            <a:ext cx="1152525" cy="485775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CC1984E-94BD-3EC5-F13D-9899C9B94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104511"/>
              </p:ext>
            </p:extLst>
          </p:nvPr>
        </p:nvGraphicFramePr>
        <p:xfrm>
          <a:off x="1501672" y="2743962"/>
          <a:ext cx="1877822" cy="685038"/>
        </p:xfrm>
        <a:graphic>
          <a:graphicData uri="http://schemas.openxmlformats.org/drawingml/2006/table">
            <a:tbl>
              <a:tblPr/>
              <a:tblGrid>
                <a:gridCol w="939038">
                  <a:extLst>
                    <a:ext uri="{9D8B030D-6E8A-4147-A177-3AD203B41FA5}">
                      <a16:colId xmlns:a16="http://schemas.microsoft.com/office/drawing/2014/main" val="566930529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2845829715"/>
                    </a:ext>
                  </a:extLst>
                </a:gridCol>
              </a:tblGrid>
              <a:tr h="34251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FFFFFF"/>
                          </a:solidFill>
                          <a:effectLst/>
                          <a:ea typeface="HY견고딕" panose="02030600000101010101" pitchFamily="18" charset="-127"/>
                        </a:rPr>
                        <a:t>실행 컨텍스트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980615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</a:rPr>
                        <a:t>hi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</a:rPr>
                        <a:t>undefined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32620"/>
                  </a:ext>
                </a:extLst>
              </a:tr>
            </a:tbl>
          </a:graphicData>
        </a:graphic>
      </p:graphicFrame>
      <p:sp>
        <p:nvSpPr>
          <p:cNvPr id="19" name="Rectangle 2">
            <a:extLst>
              <a:ext uri="{FF2B5EF4-FFF2-40B4-BE49-F238E27FC236}">
                <a16:creationId xmlns:a16="http://schemas.microsoft.com/office/drawing/2014/main" id="{1EE37E81-D396-D29A-4CB2-CB32851CF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371" y="2744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F7F88FD-21E1-47D4-0C0C-A253D8644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579655"/>
              </p:ext>
            </p:extLst>
          </p:nvPr>
        </p:nvGraphicFramePr>
        <p:xfrm>
          <a:off x="5353754" y="2799867"/>
          <a:ext cx="1877822" cy="685038"/>
        </p:xfrm>
        <a:graphic>
          <a:graphicData uri="http://schemas.openxmlformats.org/drawingml/2006/table">
            <a:tbl>
              <a:tblPr/>
              <a:tblGrid>
                <a:gridCol w="939038">
                  <a:extLst>
                    <a:ext uri="{9D8B030D-6E8A-4147-A177-3AD203B41FA5}">
                      <a16:colId xmlns:a16="http://schemas.microsoft.com/office/drawing/2014/main" val="60735210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3019139703"/>
                    </a:ext>
                  </a:extLst>
                </a:gridCol>
              </a:tblGrid>
              <a:tr h="34251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FFFFFF"/>
                          </a:solidFill>
                          <a:effectLst/>
                          <a:ea typeface="HY견고딕" panose="02030600000101010101" pitchFamily="18" charset="-127"/>
                        </a:rPr>
                        <a:t>실행 컨텍스트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17620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</a:rPr>
                        <a:t>hi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</a:rPr>
                        <a:t>‘hello'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168106"/>
                  </a:ext>
                </a:extLst>
              </a:tr>
            </a:tbl>
          </a:graphicData>
        </a:graphic>
      </p:graphicFrame>
      <p:sp>
        <p:nvSpPr>
          <p:cNvPr id="24" name="Rectangle 3">
            <a:extLst>
              <a:ext uri="{FF2B5EF4-FFF2-40B4-BE49-F238E27FC236}">
                <a16:creationId xmlns:a16="http://schemas.microsoft.com/office/drawing/2014/main" id="{39A14C20-C547-2333-CF8B-899ABAB38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453" y="28002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43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8 0.04375 L 0.00538 0.04375 C 0.00747 0.06551 0.00677 0.0669 0.01059 0.08449 C 0.01129 0.08796 0.01163 0.09167 0.01319 0.09491 C 0.01441 0.09769 0.01667 0.09954 0.0184 0.10185 C 0.01875 0.1044 0.02083 0.11898 0.02361 0.12269 C 0.025 0.12454 0.02708 0.125 0.02882 0.12616 C 0.02969 0.12963 0.03004 0.13333 0.03142 0.13657 C 0.03542 0.1456 0.03958 0.14444 0.04705 0.14699 C 0.06424 0.16991 0.03194 0.12894 0.06788 0.16088 C 0.07049 0.16319 0.07292 0.16597 0.07569 0.16782 C 0.07813 0.16944 0.0809 0.17037 0.08351 0.1713 C 0.09045 0.17384 0.0974 0.17593 0.10434 0.17824 C 0.10781 0.1794 0.11129 0.18079 0.11493 0.18171 C 0.12361 0.18403 0.13247 0.18495 0.14097 0.18866 L 0.14879 0.19236 C 0.16267 0.19144 0.17656 0.19144 0.19045 0.18981 C 0.19497 0.18935 0.19948 0.18889 0.20347 0.18634 C 0.20573 0.18519 0.20677 0.18148 0.20868 0.1794 C 0.21024 0.17801 0.21215 0.17708 0.21406 0.17593 L 0.22188 0.15509 C 0.22274 0.15278 0.22396 0.15069 0.22448 0.14815 L 0.22708 0.13426 C 0.22795 0.11921 0.2283 0.10394 0.22969 0.08912 C 0.23004 0.08426 0.23038 0.07917 0.23229 0.075 C 0.23316 0.07292 0.23576 0.07269 0.2375 0.07153 C 0.23837 0.06806 0.23872 0.06435 0.2401 0.06111 C 0.2434 0.0537 0.24566 0.05463 0.25052 0.05069 C 0.25313 0.04861 0.2559 0.0463 0.25833 0.04375 C 0.26024 0.04167 0.26129 0.03819 0.26354 0.03681 C 0.26754 0.03449 0.27222 0.03449 0.27656 0.03333 C 0.28004 0.03102 0.28333 0.02824 0.28698 0.02639 C 0.29045 0.02477 0.29392 0.02384 0.2974 0.02292 C 0.32882 0.01389 0.3191 0.01644 0.35226 0.0125 C 0.38403 0.00394 0.36076 0.00903 0.42274 0.00903 " pathEditMode="relative" ptsTypes="AAAAAAAAAAAAAAAAAAAAAAAAAAAAAAAAA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4514 L 0.0033 0.04514 C 0.00139 0.06597 0.00208 0.06389 -0.00121 0.08334 C -0.00191 0.08796 -0.00226 0.09283 -0.00382 0.09722 C -0.00833 0.11134 -0.01788 0.11505 -0.02465 0.12847 C -0.02639 0.13195 -0.0276 0.13588 -0.02986 0.13889 C -0.03108 0.14051 -0.04514 0.1544 -0.04809 0.15625 C -0.05434 0.16042 -0.05972 0.15996 -0.06632 0.1632 C -0.06996 0.16505 -0.07309 0.16852 -0.07674 0.17014 C -0.08108 0.17199 -0.08559 0.17246 -0.08976 0.17361 C -0.0934 0.17477 -0.0967 0.17616 -0.10035 0.17709 C -0.11875 0.18264 -0.14479 0.18773 -0.16024 0.18773 L -0.18368 0.18773 " pathEditMode="relative" ptsTypes="AAAAAAAAAAAAA"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45113" y="952501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4"/>
            <a:ext cx="8453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실행 컨텍스트</a:t>
            </a:r>
            <a:r>
              <a:rPr lang="en-US" altLang="ko-KR" sz="2000" dirty="0">
                <a:latin typeface="양재튼튼체B"/>
                <a:ea typeface="양재튼튼체B"/>
              </a:rPr>
              <a:t>_</a:t>
            </a:r>
            <a:r>
              <a:rPr lang="ko-KR" altLang="en-US" sz="2000" dirty="0">
                <a:latin typeface="양재튼튼체B"/>
                <a:ea typeface="양재튼튼체B"/>
              </a:rPr>
              <a:t>실행 컨텍스트와 </a:t>
            </a:r>
            <a:r>
              <a:rPr lang="ko-KR" altLang="en-US" sz="2000" dirty="0" err="1">
                <a:latin typeface="양재튼튼체B"/>
                <a:ea typeface="양재튼튼체B"/>
              </a:rPr>
              <a:t>렉시컬</a:t>
            </a:r>
            <a:r>
              <a:rPr lang="ko-KR" altLang="en-US" sz="2000" dirty="0">
                <a:latin typeface="양재튼튼체B"/>
                <a:ea typeface="양재튼튼체B"/>
              </a:rPr>
              <a:t> 환경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4CBC08-695F-FF9D-BAEB-67F05E67DB4E}"/>
              </a:ext>
            </a:extLst>
          </p:cNvPr>
          <p:cNvGrpSpPr/>
          <p:nvPr/>
        </p:nvGrpSpPr>
        <p:grpSpPr>
          <a:xfrm>
            <a:off x="441506" y="1145190"/>
            <a:ext cx="3666388" cy="1164346"/>
            <a:chOff x="441506" y="1145190"/>
            <a:chExt cx="3666388" cy="116434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398AC7-E693-505A-7E65-8D2D7396CF71}"/>
                </a:ext>
              </a:extLst>
            </p:cNvPr>
            <p:cNvSpPr txBox="1"/>
            <p:nvPr/>
          </p:nvSpPr>
          <p:spPr>
            <a:xfrm>
              <a:off x="441506" y="1145190"/>
              <a:ext cx="1960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실행 </a:t>
              </a:r>
              <a:r>
                <a:rPr lang="ko-KR" altLang="en-US" b="1" dirty="0" err="1"/>
                <a:t>컨텍스트란</a:t>
              </a:r>
              <a:r>
                <a:rPr lang="en-US" altLang="ko-KR" b="1" dirty="0"/>
                <a:t>?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92E5726-DE8A-3088-5D72-B4F051D9AE1E}"/>
                </a:ext>
              </a:extLst>
            </p:cNvPr>
            <p:cNvSpPr txBox="1"/>
            <p:nvPr/>
          </p:nvSpPr>
          <p:spPr>
            <a:xfrm>
              <a:off x="441506" y="1478539"/>
              <a:ext cx="36663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식별자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변수 이름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를 등록하고 관리하는 </a:t>
              </a:r>
              <a:r>
                <a:rPr lang="ko-KR" altLang="en-US" sz="1200" dirty="0" err="1"/>
                <a:t>스코프와</a:t>
              </a:r>
              <a:br>
                <a:rPr lang="en-US" altLang="ko-KR" sz="1200" dirty="0"/>
              </a:br>
              <a:r>
                <a:rPr lang="ko-KR" altLang="en-US" sz="1200" dirty="0"/>
                <a:t>코드 실행 순서를 관리하는 내부 메커니즘</a:t>
              </a:r>
              <a:br>
                <a:rPr lang="en-US" altLang="ko-KR" sz="1200" dirty="0"/>
              </a:br>
              <a:r>
                <a:rPr lang="ko-KR" altLang="en-US" sz="1200" dirty="0"/>
                <a:t>식별자와 </a:t>
              </a:r>
              <a:r>
                <a:rPr lang="ko-KR" altLang="en-US" sz="1200" dirty="0" err="1"/>
                <a:t>스코프는</a:t>
              </a:r>
              <a:r>
                <a:rPr lang="ko-KR" altLang="en-US" sz="1200" dirty="0"/>
                <a:t> </a:t>
              </a:r>
              <a:r>
                <a:rPr lang="ko-KR" altLang="en-US" sz="1200" b="1" dirty="0" err="1"/>
                <a:t>렉시컬</a:t>
              </a:r>
              <a:r>
                <a:rPr lang="ko-KR" altLang="en-US" sz="1200" b="1" dirty="0"/>
                <a:t> 환경</a:t>
              </a:r>
              <a:r>
                <a:rPr lang="ko-KR" altLang="en-US" sz="1200" dirty="0"/>
                <a:t>으로 관리하고</a:t>
              </a:r>
              <a:br>
                <a:rPr lang="en-US" altLang="ko-KR" sz="1200" dirty="0"/>
              </a:br>
              <a:r>
                <a:rPr lang="ko-KR" altLang="en-US" sz="1200" dirty="0"/>
                <a:t>코드 실행 순서는 </a:t>
              </a:r>
              <a:r>
                <a:rPr lang="ko-KR" altLang="en-US" sz="1200" b="1" dirty="0"/>
                <a:t>실행 컨텍스트 스택</a:t>
              </a:r>
              <a:r>
                <a:rPr lang="ko-KR" altLang="en-US" sz="1200" dirty="0"/>
                <a:t>으로 관리한다</a:t>
              </a:r>
              <a:endParaRPr lang="en-US" altLang="ko-KR" sz="12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8723E7-1447-7B09-D016-69D3C4AB18A8}"/>
              </a:ext>
            </a:extLst>
          </p:cNvPr>
          <p:cNvGrpSpPr/>
          <p:nvPr/>
        </p:nvGrpSpPr>
        <p:grpSpPr>
          <a:xfrm>
            <a:off x="441506" y="2787866"/>
            <a:ext cx="3627916" cy="795014"/>
            <a:chOff x="441506" y="2787866"/>
            <a:chExt cx="3627916" cy="79501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CE04AB9-DEE6-37C4-32A0-0E4935EE266F}"/>
                </a:ext>
              </a:extLst>
            </p:cNvPr>
            <p:cNvSpPr txBox="1"/>
            <p:nvPr/>
          </p:nvSpPr>
          <p:spPr>
            <a:xfrm>
              <a:off x="441506" y="2787866"/>
              <a:ext cx="1960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/>
                <a:t>렉시컬</a:t>
              </a:r>
              <a:r>
                <a:rPr lang="ko-KR" altLang="en-US" b="1" dirty="0"/>
                <a:t> 환경이란</a:t>
              </a:r>
              <a:r>
                <a:rPr lang="en-US" altLang="ko-KR" b="1" dirty="0"/>
                <a:t>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C99846-0365-00C3-0F49-ED4E56044A40}"/>
                </a:ext>
              </a:extLst>
            </p:cNvPr>
            <p:cNvSpPr txBox="1"/>
            <p:nvPr/>
          </p:nvSpPr>
          <p:spPr>
            <a:xfrm>
              <a:off x="441506" y="3121215"/>
              <a:ext cx="36279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변수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함수 식별자를 기록하고 유지하는 환경</a:t>
              </a:r>
              <a:endParaRPr lang="en-US" altLang="ko-KR" sz="1200" dirty="0"/>
            </a:p>
            <a:p>
              <a:r>
                <a:rPr lang="ko-KR" altLang="en-US" sz="1200" dirty="0"/>
                <a:t>환경 레코드와 외부 </a:t>
              </a:r>
              <a:r>
                <a:rPr lang="ko-KR" altLang="en-US" sz="1200" dirty="0" err="1"/>
                <a:t>렉시컬</a:t>
              </a:r>
              <a:r>
                <a:rPr lang="ko-KR" altLang="en-US" sz="1200" dirty="0"/>
                <a:t> 환경으로 구성되어 있음</a:t>
              </a:r>
              <a:endParaRPr lang="en-US" altLang="ko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7434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790</Words>
  <Application>Microsoft Office PowerPoint</Application>
  <PresentationFormat>화면 슬라이드 쇼(4:3)</PresentationFormat>
  <Paragraphs>137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HY견고딕</vt:lpstr>
      <vt:lpstr>나눔고딕</vt:lpstr>
      <vt:lpstr>맑은 고딕</vt:lpstr>
      <vt:lpstr>양재튼튼체B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TH9533</dc:creator>
  <cp:lastModifiedBy>TH9533</cp:lastModifiedBy>
  <cp:revision>30</cp:revision>
  <dcterms:created xsi:type="dcterms:W3CDTF">2021-11-26T05:40:13Z</dcterms:created>
  <dcterms:modified xsi:type="dcterms:W3CDTF">2023-04-19T01:28:35Z</dcterms:modified>
  <cp:version/>
</cp:coreProperties>
</file>