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1" r:id="rId1"/>
  </p:sldMasterIdLst>
  <p:sldIdLst>
    <p:sldId id="256" r:id="rId2"/>
    <p:sldId id="265" r:id="rId3"/>
    <p:sldId id="257" r:id="rId4"/>
    <p:sldId id="274" r:id="rId5"/>
    <p:sldId id="275" r:id="rId6"/>
    <p:sldId id="276" r:id="rId7"/>
    <p:sldId id="279" r:id="rId8"/>
    <p:sldId id="280" r:id="rId9"/>
    <p:sldId id="281" r:id="rId10"/>
    <p:sldId id="282" r:id="rId11"/>
    <p:sldId id="283" r:id="rId12"/>
    <p:sldId id="284" r:id="rId13"/>
    <p:sldId id="266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85" r:id="rId29"/>
    <p:sldId id="27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jpe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Relationship Id="rId7" Type="http://schemas.openxmlformats.org/officeDocument/2006/relationships/image" Target="../media/image2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jpeg"  /><Relationship Id="rId6" Type="http://schemas.openxmlformats.org/officeDocument/2006/relationships/image" Target="../media/image3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0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브라우저 렌더링 과정과 함께 알아보는 </a:t>
            </a:r>
            <a:r>
              <a:rPr lang="en-US" altLang="ko-KR">
                <a:latin typeface="나눔스퀘어_ac Bold"/>
                <a:ea typeface="나눔스퀘어_ac Bold"/>
              </a:rPr>
              <a:t>DOM</a:t>
            </a:r>
            <a:endParaRPr lang="en-US" altLang="ko-KR">
              <a:latin typeface="나눔스퀘어_ac Bold"/>
              <a:ea typeface="나눔스퀘어_ac Bold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8394" y="1470913"/>
            <a:ext cx="7715213" cy="5387086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0700413" y="6322584"/>
            <a:ext cx="1154373" cy="36732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solidFill>
                  <a:srgbClr val="808080"/>
                </a:solidFill>
                <a:latin typeface="나눔스퀘어_ac"/>
                <a:ea typeface="나눔스퀘어_ac"/>
              </a:rPr>
              <a:t>by. </a:t>
            </a:r>
            <a:r>
              <a:rPr lang="ko-KR" altLang="en-US">
                <a:solidFill>
                  <a:srgbClr val="808080"/>
                </a:solidFill>
                <a:latin typeface="나눔스퀘어_ac"/>
                <a:ea typeface="나눔스퀘어_ac"/>
              </a:rPr>
              <a:t>혜민님</a:t>
            </a:r>
            <a:endParaRPr lang="ko-KR" altLang="en-US">
              <a:solidFill>
                <a:srgbClr val="808080"/>
              </a:solidFill>
              <a:latin typeface="나눔스퀘어_ac"/>
              <a:ea typeface="나눔스퀘어_a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5468905" y="2902836"/>
            <a:ext cx="6120650" cy="842497"/>
          </a:xfrm>
          <a:prstGeom prst="roundRect">
            <a:avLst>
              <a:gd name="adj" fmla="val 16667"/>
            </a:avLst>
          </a:prstGeom>
          <a:solidFill>
            <a:srgbClr val="d9d9d9">
              <a:alpha val="5373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sz="3500">
                <a:latin typeface="나눔스퀘어_ac Bold"/>
                <a:ea typeface="나눔스퀘어_ac Bold"/>
              </a:rPr>
              <a:t>노드 객체 종류 </a:t>
            </a:r>
            <a:r>
              <a:rPr lang="en-US" altLang="ko-KR" sz="3500">
                <a:latin typeface="나눔스퀘어_ac Bold"/>
                <a:ea typeface="나눔스퀘어_ac Bold"/>
              </a:rPr>
              <a:t>-</a:t>
            </a:r>
            <a:r>
              <a:rPr lang="ko-KR" altLang="en-US" sz="3500">
                <a:latin typeface="나눔스퀘어_ac Bold"/>
                <a:ea typeface="나눔스퀘어_ac Bold"/>
              </a:rPr>
              <a:t> 어트리뷰트 노드 </a:t>
            </a:r>
            <a:r>
              <a:rPr lang="en-US" altLang="ko-KR" sz="3500">
                <a:latin typeface="나눔스퀘어_ac Bold"/>
                <a:ea typeface="나눔스퀘어_ac Bold"/>
              </a:rPr>
              <a:t>Attribute node</a:t>
            </a:r>
            <a:endParaRPr lang="en-US" altLang="ko-KR" sz="3500">
              <a:latin typeface="나눔스퀘어_ac Bold"/>
              <a:ea typeface="나눔스퀘어_ac Bold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l="32410" r="33290" b="1740"/>
          <a:stretch>
            <a:fillRect/>
          </a:stretch>
        </p:blipFill>
        <p:spPr>
          <a:xfrm>
            <a:off x="156882" y="2276677"/>
            <a:ext cx="5161668" cy="3285931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578408" y="3863181"/>
            <a:ext cx="3740142" cy="976128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5461746" y="1924196"/>
            <a:ext cx="6120650" cy="842497"/>
          </a:xfrm>
          <a:prstGeom prst="roundRect">
            <a:avLst>
              <a:gd name="adj" fmla="val 16667"/>
            </a:avLst>
          </a:prstGeom>
          <a:solidFill>
            <a:srgbClr val="d9d9d9">
              <a:alpha val="5373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461746" y="2015478"/>
            <a:ext cx="6120651" cy="659934"/>
          </a:xfrm>
        </p:spPr>
        <p:txBody>
          <a:bodyPr vert="horz" lIns="91440" tIns="45720" rIns="91440" bIns="45720" anchor="ctr" anchorCtr="0">
            <a:normAutofit/>
          </a:bodyPr>
          <a:lstStyle/>
          <a:p>
            <a:pPr marL="0" indent="0" algn="ctr" defTabSz="914400" rtl="0" eaLnBrk="1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HTML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요소의 어트리뷰트를 가리키는 객체다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sp>
        <p:nvSpPr>
          <p:cNvPr id="11" name="내용 개체 틀 2"/>
          <p:cNvSpPr/>
          <p:nvPr/>
        </p:nvSpPr>
        <p:spPr>
          <a:xfrm>
            <a:off x="5476064" y="3049843"/>
            <a:ext cx="6113492" cy="548482"/>
          </a:xfrm>
          <a:prstGeom prst="rect">
            <a:avLst/>
          </a:prstGeom>
        </p:spPr>
        <p:txBody>
          <a:bodyPr vert="horz" lIns="91440" tIns="45720" rIns="91440" bIns="45720" anchor="ctr" anchorCtr="0">
            <a:noAutofit/>
          </a:bodyPr>
          <a:p>
            <a:pPr marL="0" indent="0" algn="ctr" defTabSz="914400" rtl="0" eaLnBrk="1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어트리뷰트가 지정된 요소 노드와 연결되어 있다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sp>
        <p:nvSpPr>
          <p:cNvPr id="12" name=""/>
          <p:cNvSpPr/>
          <p:nvPr/>
        </p:nvSpPr>
        <p:spPr>
          <a:xfrm>
            <a:off x="5468904" y="3863181"/>
            <a:ext cx="6120650" cy="842497"/>
          </a:xfrm>
          <a:prstGeom prst="roundRect">
            <a:avLst>
              <a:gd name="adj" fmla="val 16667"/>
            </a:avLst>
          </a:prstGeom>
          <a:solidFill>
            <a:srgbClr val="d9d9d9">
              <a:alpha val="5373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/>
          <p:nvPr/>
        </p:nvSpPr>
        <p:spPr>
          <a:xfrm>
            <a:off x="5468905" y="3954462"/>
            <a:ext cx="6120650" cy="659934"/>
          </a:xfrm>
          <a:prstGeom prst="rect">
            <a:avLst/>
          </a:prstGeom>
        </p:spPr>
        <p:txBody>
          <a:bodyPr vert="horz" lIns="91440" tIns="45720" rIns="91440" bIns="45720" anchor="ctr" anchorCtr="0">
            <a:normAutofit fontScale="85000" lnSpcReduction="20000"/>
          </a:bodyPr>
          <a:p>
            <a:pPr marL="0" indent="0" algn="ctr" defTabSz="914400" rtl="0" eaLnBrk="1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부모 노드가 없으므로 요소 노드의 형제 노드가 아니다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sp>
        <p:nvSpPr>
          <p:cNvPr id="14" name=""/>
          <p:cNvSpPr/>
          <p:nvPr/>
        </p:nvSpPr>
        <p:spPr>
          <a:xfrm>
            <a:off x="5468904" y="4850596"/>
            <a:ext cx="6120650" cy="1122644"/>
          </a:xfrm>
          <a:prstGeom prst="roundRect">
            <a:avLst>
              <a:gd name="adj" fmla="val 16667"/>
            </a:avLst>
          </a:prstGeom>
          <a:solidFill>
            <a:srgbClr val="d9d9d9">
              <a:alpha val="5373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내용 개체 틀 2"/>
          <p:cNvSpPr/>
          <p:nvPr/>
        </p:nvSpPr>
        <p:spPr>
          <a:xfrm>
            <a:off x="5468905" y="4964289"/>
            <a:ext cx="6113492" cy="895258"/>
          </a:xfrm>
          <a:prstGeom prst="rect">
            <a:avLst/>
          </a:prstGeom>
        </p:spPr>
        <p:txBody>
          <a:bodyPr vert="horz" lIns="91440" tIns="45720" rIns="91440" bIns="45720" anchor="ctr" anchorCtr="0">
            <a:noAutofit/>
          </a:bodyPr>
          <a:p>
            <a:pPr marL="0" indent="0" algn="ctr" defTabSz="914400" rtl="0" eaLnBrk="1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어트리뷰트 노드에 접근하려면 요소 노드에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  <a:p>
            <a:pPr marL="0" indent="0" algn="ctr" defTabSz="914400" rtl="0" eaLnBrk="1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먼저 접근해야 한다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sz="3500">
                <a:latin typeface="나눔스퀘어_ac Bold"/>
                <a:ea typeface="나눔스퀘어_ac Bold"/>
              </a:rPr>
              <a:t>노드 객체 종류 </a:t>
            </a:r>
            <a:r>
              <a:rPr lang="en-US" altLang="ko-KR" sz="3500">
                <a:latin typeface="나눔스퀘어_ac Bold"/>
                <a:ea typeface="나눔스퀘어_ac Bold"/>
              </a:rPr>
              <a:t>-</a:t>
            </a:r>
            <a:r>
              <a:rPr lang="ko-KR" altLang="en-US" sz="3500">
                <a:latin typeface="나눔스퀘어_ac Bold"/>
                <a:ea typeface="나눔스퀘어_ac Bold"/>
              </a:rPr>
              <a:t> 텍스트 노드 </a:t>
            </a:r>
            <a:r>
              <a:rPr lang="en-US" altLang="ko-KR" sz="3500">
                <a:latin typeface="나눔스퀘어_ac Bold"/>
                <a:ea typeface="나눔스퀘어_ac Bold"/>
              </a:rPr>
              <a:t>Text node</a:t>
            </a:r>
            <a:endParaRPr lang="en-US" altLang="ko-KR" sz="3500">
              <a:latin typeface="나눔스퀘어_ac Bold"/>
              <a:ea typeface="나눔스퀘어_ac Bold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22060" r="25960"/>
          <a:stretch>
            <a:fillRect/>
          </a:stretch>
        </p:blipFill>
        <p:spPr>
          <a:xfrm>
            <a:off x="160361" y="1232647"/>
            <a:ext cx="7552765" cy="3037916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609599" y="3457575"/>
            <a:ext cx="2518701" cy="673569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5461747" y="3519348"/>
            <a:ext cx="6120650" cy="842497"/>
          </a:xfrm>
          <a:prstGeom prst="roundRect">
            <a:avLst>
              <a:gd name="adj" fmla="val 16667"/>
            </a:avLst>
          </a:prstGeom>
          <a:solidFill>
            <a:srgbClr val="d9d9d9">
              <a:alpha val="5373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461747" y="3610629"/>
            <a:ext cx="6120651" cy="659934"/>
          </a:xfrm>
        </p:spPr>
        <p:txBody>
          <a:bodyPr vert="horz" lIns="91440" tIns="45720" rIns="91440" bIns="45720" anchor="ctr" anchorCtr="0">
            <a:normAutofit/>
          </a:bodyPr>
          <a:lstStyle/>
          <a:p>
            <a:pPr marL="0" indent="0" algn="ctr" defTabSz="914400" rtl="0" eaLnBrk="1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HTML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요소의 텍스트를 가리키는 객체다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grpSp>
        <p:nvGrpSpPr>
          <p:cNvPr id="15" name=""/>
          <p:cNvGrpSpPr/>
          <p:nvPr/>
        </p:nvGrpSpPr>
        <p:grpSpPr>
          <a:xfrm rot="0">
            <a:off x="609599" y="4533414"/>
            <a:ext cx="6120651" cy="842497"/>
            <a:chOff x="5614146" y="3189380"/>
            <a:chExt cx="6120651" cy="842497"/>
          </a:xfrm>
        </p:grpSpPr>
        <p:sp>
          <p:nvSpPr>
            <p:cNvPr id="9" name=""/>
            <p:cNvSpPr/>
            <p:nvPr/>
          </p:nvSpPr>
          <p:spPr>
            <a:xfrm>
              <a:off x="5614146" y="3189380"/>
              <a:ext cx="6120650" cy="842497"/>
            </a:xfrm>
            <a:prstGeom prst="roundRect">
              <a:avLst>
                <a:gd name="adj" fmla="val 16667"/>
              </a:avLst>
            </a:prstGeom>
            <a:solidFill>
              <a:srgbClr val="d9d9d9">
                <a:alpha val="5373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0" name="내용 개체 틀 2"/>
            <p:cNvSpPr/>
            <p:nvPr/>
          </p:nvSpPr>
          <p:spPr>
            <a:xfrm>
              <a:off x="5614146" y="3280661"/>
              <a:ext cx="6120651" cy="659934"/>
            </a:xfrm>
            <a:prstGeom prst="rect">
              <a:avLst/>
            </a:prstGeom>
          </p:spPr>
          <p:txBody>
            <a:bodyPr vert="horz" lIns="91440" tIns="45720" rIns="91440" bIns="45720" anchor="ctr" anchorCtr="0">
              <a:normAutofit/>
            </a:bodyPr>
            <a:p>
              <a:pPr marL="0" indent="0" algn="ctr" defTabSz="914400" rtl="0" eaLnBrk="1" latinLnBrk="1" hangingPunct="1">
                <a:lnSpc>
                  <a:spcPct val="130000"/>
                </a:lnSpc>
                <a:spcBef>
                  <a:spcPct val="2000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"/>
                  <a:ea typeface="나눔스퀘어_ac"/>
                </a:rPr>
                <a:t>요소 노드의 자식 노드이며</a:t>
              </a: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"/>
                  <a:ea typeface="나눔스퀘어_ac"/>
                </a:rPr>
                <a:t>,</a:t>
              </a: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"/>
                  <a:ea typeface="나눔스퀘어_ac"/>
                </a:rPr>
                <a:t> 리프 노드이다</a:t>
              </a: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"/>
                  <a:ea typeface="나눔스퀘어_ac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endParaRPr>
            </a:p>
          </p:txBody>
        </p:sp>
      </p:grpSp>
      <p:sp>
        <p:nvSpPr>
          <p:cNvPr id="11" name=""/>
          <p:cNvSpPr/>
          <p:nvPr/>
        </p:nvSpPr>
        <p:spPr>
          <a:xfrm>
            <a:off x="609599" y="5503961"/>
            <a:ext cx="6120650" cy="842497"/>
          </a:xfrm>
          <a:prstGeom prst="roundRect">
            <a:avLst>
              <a:gd name="adj" fmla="val 16667"/>
            </a:avLst>
          </a:prstGeom>
          <a:solidFill>
            <a:srgbClr val="d9d9d9">
              <a:alpha val="5373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내용 개체 틀 2"/>
          <p:cNvSpPr/>
          <p:nvPr/>
        </p:nvSpPr>
        <p:spPr>
          <a:xfrm>
            <a:off x="609599" y="5595242"/>
            <a:ext cx="6120651" cy="659934"/>
          </a:xfrm>
          <a:prstGeom prst="rect">
            <a:avLst/>
          </a:prstGeom>
        </p:spPr>
        <p:txBody>
          <a:bodyPr vert="horz" lIns="91440" tIns="45720" rIns="91440" bIns="45720" anchor="ctr" anchorCtr="0">
            <a:normAutofit/>
          </a:bodyPr>
          <a:p>
            <a:pPr marL="0" indent="0" algn="ctr" defTabSz="914400" rtl="0" eaLnBrk="1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DOM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 트리의 최종단이다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grpSp>
        <p:nvGrpSpPr>
          <p:cNvPr id="16" name=""/>
          <p:cNvGrpSpPr/>
          <p:nvPr/>
        </p:nvGrpSpPr>
        <p:grpSpPr>
          <a:xfrm rot="0">
            <a:off x="7003672" y="4533414"/>
            <a:ext cx="4578723" cy="1813044"/>
            <a:chOff x="609599" y="4238911"/>
            <a:chExt cx="4578723" cy="842497"/>
          </a:xfrm>
        </p:grpSpPr>
        <p:sp>
          <p:nvSpPr>
            <p:cNvPr id="13" name=""/>
            <p:cNvSpPr/>
            <p:nvPr/>
          </p:nvSpPr>
          <p:spPr>
            <a:xfrm>
              <a:off x="609599" y="4238911"/>
              <a:ext cx="4578722" cy="842497"/>
            </a:xfrm>
            <a:prstGeom prst="roundRect">
              <a:avLst>
                <a:gd name="adj" fmla="val 16667"/>
              </a:avLst>
            </a:prstGeom>
            <a:solidFill>
              <a:srgbClr val="d9d9d9">
                <a:alpha val="5373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" name="내용 개체 틀 2"/>
            <p:cNvSpPr/>
            <p:nvPr/>
          </p:nvSpPr>
          <p:spPr>
            <a:xfrm>
              <a:off x="609599" y="4330192"/>
              <a:ext cx="4578723" cy="659934"/>
            </a:xfrm>
            <a:prstGeom prst="rect">
              <a:avLst/>
            </a:prstGeom>
          </p:spPr>
          <p:txBody>
            <a:bodyPr vert="horz" lIns="91440" tIns="45720" rIns="91440" bIns="45720" anchor="ctr" anchorCtr="0">
              <a:normAutofit lnSpcReduction="10000"/>
            </a:bodyPr>
            <a:p>
              <a:pPr marL="0" indent="0" algn="ctr" defTabSz="914400" rtl="0" eaLnBrk="1" latinLnBrk="1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"/>
                  <a:ea typeface="나눔스퀘어_ac"/>
                </a:rPr>
                <a:t>텍스트 노드에 접근하려면 요소 노드에 먼저 접근해야 한다</a:t>
              </a: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"/>
                  <a:ea typeface="나눔스퀘어_ac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2588" y="351942"/>
            <a:ext cx="4997704" cy="615411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4066558" y="1879450"/>
            <a:ext cx="7824060" cy="33870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en-US" altLang="ko-KR" sz="2500">
                <a:latin typeface="나눔스퀘어_ac"/>
                <a:ea typeface="나눔스퀘어_ac"/>
              </a:rPr>
              <a:t>DOM</a:t>
            </a:r>
            <a:r>
              <a:rPr lang="ko-KR" altLang="en-US" sz="2500">
                <a:latin typeface="나눔스퀘어_ac"/>
                <a:ea typeface="나눔스퀘어_ac"/>
              </a:rPr>
              <a:t>은 </a:t>
            </a:r>
            <a:r>
              <a:rPr lang="en-US" altLang="ko-KR" sz="2500">
                <a:latin typeface="나눔스퀘어_ac"/>
                <a:ea typeface="나눔스퀘어_ac"/>
              </a:rPr>
              <a:t>HTML </a:t>
            </a:r>
            <a:r>
              <a:rPr lang="ko-KR" altLang="en-US" sz="2500">
                <a:latin typeface="나눔스퀘어_ac"/>
                <a:ea typeface="나눔스퀘어_ac"/>
              </a:rPr>
              <a:t>문서의 계층적 구조와 정보를 표현하면서</a:t>
            </a:r>
            <a:r>
              <a:rPr lang="en-US" altLang="ko-KR" sz="2500">
                <a:latin typeface="나눔스퀘어_ac"/>
                <a:ea typeface="나눔스퀘어_ac"/>
              </a:rPr>
              <a:t>,</a:t>
            </a:r>
            <a:r>
              <a:rPr lang="ko-KR" altLang="en-US" sz="2500">
                <a:latin typeface="나눔스퀘어_ac"/>
                <a:ea typeface="나눔스퀘어_ac"/>
              </a:rPr>
              <a:t> </a:t>
            </a:r>
            <a:endParaRPr lang="ko-KR" altLang="en-US" sz="2500">
              <a:latin typeface="나눔스퀘어_ac"/>
              <a:ea typeface="나눔스퀘어_ac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500">
                <a:latin typeface="나눔스퀘어_ac"/>
                <a:ea typeface="나눔스퀘어_ac"/>
              </a:rPr>
              <a:t>노드 객체에 따라 필요한 기능을 프로퍼티와 메서드의 집합인 </a:t>
            </a:r>
            <a:endParaRPr lang="en-US" altLang="ko-KR" sz="2500">
              <a:latin typeface="나눔스퀘어_ac"/>
              <a:ea typeface="나눔스퀘어_ac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500">
                <a:latin typeface="나눔스퀘어_ac"/>
                <a:ea typeface="나눔스퀘어_ac"/>
              </a:rPr>
              <a:t>DOM</a:t>
            </a:r>
            <a:r>
              <a:rPr lang="ko-KR" altLang="en-US" sz="2500">
                <a:latin typeface="나눔스퀘어_ac"/>
                <a:ea typeface="나눔스퀘어_ac"/>
              </a:rPr>
              <a:t> </a:t>
            </a:r>
            <a:r>
              <a:rPr lang="en-US" altLang="ko-KR" sz="2500">
                <a:latin typeface="나눔스퀘어_ac"/>
                <a:ea typeface="나눔스퀘어_ac"/>
              </a:rPr>
              <a:t>API</a:t>
            </a:r>
            <a:r>
              <a:rPr lang="ko-KR" altLang="en-US" sz="2500">
                <a:latin typeface="나눔스퀘어_ac"/>
                <a:ea typeface="나눔스퀘어_ac"/>
              </a:rPr>
              <a:t>로 제공한다</a:t>
            </a:r>
            <a:r>
              <a:rPr lang="en-US" altLang="ko-KR" sz="2500">
                <a:latin typeface="나눔스퀘어_ac"/>
                <a:ea typeface="나눔스퀘어_ac"/>
              </a:rPr>
              <a:t>.</a:t>
            </a:r>
            <a:endParaRPr lang="en-US" altLang="ko-KR" sz="2300">
              <a:latin typeface="나눔스퀘어_ac"/>
              <a:ea typeface="나눔스퀘어_ac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300">
              <a:latin typeface="나눔스퀘어_ac"/>
              <a:ea typeface="나눔스퀘어_ac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300">
                <a:latin typeface="나눔스퀘어_ac"/>
                <a:ea typeface="나눔스퀘어_ac"/>
              </a:rPr>
              <a:t>우리는 이 </a:t>
            </a:r>
            <a:r>
              <a:rPr lang="en-US" altLang="ko-KR" sz="2300">
                <a:latin typeface="나눔스퀘어_ac"/>
                <a:ea typeface="나눔스퀘어_ac"/>
              </a:rPr>
              <a:t>DOM</a:t>
            </a:r>
            <a:r>
              <a:rPr lang="ko-KR" altLang="en-US" sz="2300">
                <a:latin typeface="나눔스퀘어_ac"/>
                <a:ea typeface="나눔스퀘어_ac"/>
              </a:rPr>
              <a:t> </a:t>
            </a:r>
            <a:r>
              <a:rPr lang="en-US" altLang="ko-KR" sz="2300">
                <a:latin typeface="나눔스퀘어_ac"/>
                <a:ea typeface="나눔스퀘어_ac"/>
              </a:rPr>
              <a:t>API</a:t>
            </a:r>
            <a:r>
              <a:rPr lang="ko-KR" altLang="en-US" sz="2300">
                <a:latin typeface="나눔스퀘어_ac"/>
                <a:ea typeface="나눔스퀘어_ac"/>
              </a:rPr>
              <a:t>를 통해 </a:t>
            </a:r>
            <a:r>
              <a:rPr lang="en-US" altLang="ko-KR" sz="2300">
                <a:latin typeface="나눔스퀘어_ac"/>
                <a:ea typeface="나눔스퀘어_ac"/>
              </a:rPr>
              <a:t>HTML</a:t>
            </a:r>
            <a:r>
              <a:rPr lang="ko-KR" altLang="en-US" sz="2300">
                <a:latin typeface="나눔스퀘어_ac"/>
                <a:ea typeface="나눔스퀘어_ac"/>
              </a:rPr>
              <a:t> 구조나 내용 </a:t>
            </a:r>
            <a:endParaRPr lang="ko-KR" altLang="en-US" sz="2300">
              <a:latin typeface="나눔스퀘어_ac"/>
              <a:ea typeface="나눔스퀘어_ac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300">
                <a:latin typeface="나눔스퀘어_ac"/>
                <a:ea typeface="나눔스퀘어_ac"/>
              </a:rPr>
              <a:t>또는 스타일 등을 동적으로 조작할 수 있다</a:t>
            </a:r>
            <a:r>
              <a:rPr lang="en-US" altLang="ko-KR" sz="2300">
                <a:latin typeface="나눔스퀘어_ac"/>
                <a:ea typeface="나눔스퀘어_ac"/>
              </a:rPr>
              <a:t>.</a:t>
            </a:r>
            <a:endParaRPr lang="en-US" altLang="ko-KR" sz="2300">
              <a:latin typeface="나눔스퀘어_ac"/>
              <a:ea typeface="나눔스퀘어_a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브라우저는 사용자에게 어떻게 보여주는걸까</a:t>
            </a:r>
            <a:r>
              <a:rPr lang="en-US" altLang="ko-KR">
                <a:latin typeface="나눔스퀘어_ac Bold"/>
                <a:ea typeface="나눔스퀘어_ac Bold"/>
              </a:rPr>
              <a:t>?</a:t>
            </a:r>
            <a:endParaRPr lang="en-US" altLang="ko-KR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516327"/>
            <a:ext cx="10972798" cy="1825345"/>
          </a:xfrm>
        </p:spPr>
        <p:txBody>
          <a:bodyPr anchor="ctr" anchorCtr="0"/>
          <a:lstStyle/>
          <a:p>
            <a:pPr marL="0" indent="0" algn="ctr">
              <a:buNone/>
              <a:defRPr/>
            </a:pPr>
            <a:r>
              <a:rPr lang="ko-KR" altLang="en-US">
                <a:latin typeface="나눔스퀘어_ac"/>
                <a:ea typeface="나눔스퀘어_ac"/>
                <a:cs typeface="맑은 고딕 Semilight"/>
              </a:rPr>
              <a:t>브라우저가 </a:t>
            </a:r>
            <a:r>
              <a:rPr lang="en-US" altLang="ko-KR">
                <a:latin typeface="나눔스퀘어_ac"/>
                <a:ea typeface="나눔스퀘어_ac"/>
                <a:cs typeface="맑은 고딕 Semilight"/>
              </a:rPr>
              <a:t>HTML, CSS, </a:t>
            </a:r>
            <a:r>
              <a:rPr lang="ko-KR" altLang="en-US">
                <a:latin typeface="나눔스퀘어_ac"/>
                <a:ea typeface="나눔스퀘어_ac"/>
                <a:cs typeface="맑은 고딕 Semilight"/>
              </a:rPr>
              <a:t>자바스크립트로 작성된 텍스트 문서를 </a:t>
            </a:r>
            <a:endParaRPr lang="ko-KR" altLang="en-US">
              <a:latin typeface="나눔스퀘어_ac"/>
              <a:ea typeface="나눔스퀘어_ac"/>
              <a:cs typeface="맑은 고딕 Semilight"/>
            </a:endParaRPr>
          </a:p>
          <a:p>
            <a:pPr marL="0" indent="0" algn="ctr">
              <a:buNone/>
              <a:defRPr/>
            </a:pPr>
            <a:r>
              <a:rPr lang="ko-KR" altLang="en-US">
                <a:solidFill>
                  <a:srgbClr val="ff0000"/>
                </a:solidFill>
                <a:latin typeface="나눔스퀘어_ac"/>
                <a:ea typeface="나눔스퀘어_ac"/>
                <a:cs typeface="맑은 고딕 Semilight"/>
              </a:rPr>
              <a:t>파싱</a:t>
            </a:r>
            <a:r>
              <a:rPr lang="ko-KR" altLang="en-US">
                <a:latin typeface="나눔스퀘어_ac"/>
                <a:ea typeface="나눔스퀘어_ac"/>
                <a:cs typeface="맑은 고딕 Semilight"/>
              </a:rPr>
              <a:t>하여 브라우저에 </a:t>
            </a:r>
            <a:r>
              <a:rPr lang="ko-KR" altLang="en-US">
                <a:solidFill>
                  <a:srgbClr val="ff0000"/>
                </a:solidFill>
                <a:latin typeface="나눔스퀘어_ac"/>
                <a:ea typeface="나눔스퀘어_ac"/>
                <a:cs typeface="맑은 고딕 Semilight"/>
              </a:rPr>
              <a:t>렌더링</a:t>
            </a:r>
            <a:r>
              <a:rPr lang="ko-KR" altLang="en-US">
                <a:latin typeface="나눔스퀘어_ac"/>
                <a:ea typeface="나눔스퀘어_ac"/>
                <a:cs typeface="맑은 고딕 Semilight"/>
              </a:rPr>
              <a:t> 한다</a:t>
            </a:r>
            <a:r>
              <a:rPr lang="en-US" altLang="ko-KR">
                <a:latin typeface="나눔스퀘어_ac"/>
                <a:ea typeface="나눔스퀘어_ac"/>
                <a:cs typeface="맑은 고딕 Semilight"/>
              </a:rPr>
              <a:t>.</a:t>
            </a:r>
            <a:endParaRPr lang="en-US" altLang="ko-KR">
              <a:latin typeface="나눔스퀘어_ac"/>
              <a:ea typeface="나눔스퀘어_ac"/>
              <a:cs typeface="맑은 고딕 Semilight"/>
            </a:endParaRPr>
          </a:p>
        </p:txBody>
      </p:sp>
      <p:cxnSp>
        <p:nvCxnSpPr>
          <p:cNvPr id="4" name=""/>
          <p:cNvCxnSpPr/>
          <p:nvPr/>
        </p:nvCxnSpPr>
        <p:spPr>
          <a:xfrm rot="16200000" flipH="1" flipV="1">
            <a:off x="3412195" y="4341672"/>
            <a:ext cx="661142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8016687" y="5238175"/>
            <a:ext cx="1829471" cy="41929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>
                <a:latin typeface="나눔스퀘어_ac"/>
                <a:ea typeface="나눔스퀘어_ac"/>
              </a:rPr>
              <a:t>“</a:t>
            </a:r>
            <a:r>
              <a:rPr lang="ko-KR" altLang="en-US" sz="2200">
                <a:latin typeface="나눔스퀘어_ac"/>
                <a:ea typeface="나눔스퀘어_ac"/>
              </a:rPr>
              <a:t>일련의 과정</a:t>
            </a:r>
            <a:r>
              <a:rPr lang="en-US" altLang="ko-KR" sz="2200">
                <a:latin typeface="나눔스퀘어_ac"/>
                <a:ea typeface="나눔스퀘어_ac"/>
              </a:rPr>
              <a:t>”</a:t>
            </a:r>
            <a:endParaRPr lang="en-US" altLang="ko-KR" sz="2200">
              <a:latin typeface="나눔스퀘어_ac"/>
              <a:ea typeface="나눔스퀘어_ac"/>
            </a:endParaRPr>
          </a:p>
        </p:txBody>
      </p:sp>
      <p:sp>
        <p:nvSpPr>
          <p:cNvPr id="8" name=""/>
          <p:cNvSpPr/>
          <p:nvPr/>
        </p:nvSpPr>
        <p:spPr>
          <a:xfrm>
            <a:off x="5076265" y="4863386"/>
            <a:ext cx="2756648" cy="1168868"/>
          </a:xfrm>
          <a:prstGeom prst="chevron">
            <a:avLst>
              <a:gd name="adj" fmla="val 50000"/>
            </a:avLst>
          </a:prstGeom>
          <a:solidFill>
            <a:srgbClr val="ff6666"/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파스 트리 생성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sp>
        <p:nvSpPr>
          <p:cNvPr id="7" name=""/>
          <p:cNvSpPr/>
          <p:nvPr/>
        </p:nvSpPr>
        <p:spPr>
          <a:xfrm>
            <a:off x="2678206" y="4863386"/>
            <a:ext cx="2812676" cy="1168868"/>
          </a:xfrm>
          <a:prstGeom prst="chevron">
            <a:avLst>
              <a:gd name="adj" fmla="val 50000"/>
            </a:avLst>
          </a:prstGeom>
          <a:solidFill>
            <a:srgbClr val="ff999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토큰으로 분해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어휘분석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sp>
        <p:nvSpPr>
          <p:cNvPr id="6" name=""/>
          <p:cNvSpPr/>
          <p:nvPr/>
        </p:nvSpPr>
        <p:spPr>
          <a:xfrm>
            <a:off x="609599" y="4863386"/>
            <a:ext cx="2494431" cy="1168868"/>
          </a:xfrm>
          <a:prstGeom prst="chevron">
            <a:avLst>
              <a:gd name="adj" fmla="val 50000"/>
            </a:avLst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  <a:latin typeface="나눔스퀘어_ac"/>
                <a:ea typeface="나눔스퀘어_ac"/>
              </a:rPr>
              <a:t>텍스트문서</a:t>
            </a:r>
            <a:endParaRPr lang="ko-KR" altLang="en-US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  <p:cxnSp>
        <p:nvCxnSpPr>
          <p:cNvPr id="9" name=""/>
          <p:cNvCxnSpPr/>
          <p:nvPr/>
        </p:nvCxnSpPr>
        <p:spPr>
          <a:xfrm rot="16200000" flipV="1">
            <a:off x="7071822" y="2840479"/>
            <a:ext cx="1177041" cy="1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0" name=""/>
          <p:cNvSpPr txBox="1"/>
          <p:nvPr/>
        </p:nvSpPr>
        <p:spPr>
          <a:xfrm>
            <a:off x="6951343" y="1673663"/>
            <a:ext cx="4631056" cy="38967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000">
                <a:latin typeface="나눔스퀘어_ac"/>
                <a:ea typeface="나눔스퀘어_ac"/>
              </a:rPr>
              <a:t>파싱하여 브라우저에 시각적으로 출력하는 것</a:t>
            </a:r>
            <a:endParaRPr lang="ko-KR" altLang="en-US" sz="2000">
              <a:latin typeface="나눔스퀘어_ac"/>
              <a:ea typeface="나눔스퀘어_a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1" animBg="1"/>
      <p:bldP spid="7" grpId="2" animBg="1"/>
      <p:bldP spid="8" grpId="3" animBg="1"/>
      <p:bldP spid="5" grpId="4" animBg="1"/>
      <p:bldP spid="9" grpId="5" animBg="1"/>
      <p:bldP spid="10" grpId="6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렌더링 과정을 알아보자</a:t>
            </a:r>
            <a:r>
              <a:rPr lang="en-US" altLang="ko-KR">
                <a:latin typeface="나눔스퀘어_ac Bold"/>
                <a:ea typeface="나눔스퀘어_ac Bold"/>
              </a:rPr>
              <a:t>!</a:t>
            </a:r>
            <a:endParaRPr lang="en-US" altLang="ko-KR">
              <a:latin typeface="나눔스퀘어_ac Bold"/>
              <a:ea typeface="나눔스퀘어_ac Bold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9457" y="1553398"/>
            <a:ext cx="8773086" cy="51998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sz="2800">
                <a:latin typeface="나눔스퀘어_ac"/>
                <a:ea typeface="나눔스퀘어_ac"/>
              </a:rPr>
              <a:t>브라우저는 렌더링에 필요한 리소스를 요청하고 서버로부터 응답을 받는다</a:t>
            </a:r>
            <a:r>
              <a:rPr lang="en-US" altLang="ko-KR" sz="2800">
                <a:latin typeface="나눔스퀘어_ac"/>
                <a:ea typeface="나눔스퀘어_ac"/>
              </a:rPr>
              <a:t>.</a:t>
            </a:r>
            <a:endParaRPr lang="en-US" altLang="ko-KR" sz="2800">
              <a:latin typeface="나눔스퀘어_ac"/>
              <a:ea typeface="나눔스퀘어_ac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15115" y="2636748"/>
            <a:ext cx="2367282" cy="236728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2636748"/>
            <a:ext cx="2549484" cy="2549484"/>
          </a:xfrm>
          <a:prstGeom prst="rect">
            <a:avLst/>
          </a:prstGeom>
        </p:spPr>
      </p:pic>
      <p:grpSp>
        <p:nvGrpSpPr>
          <p:cNvPr id="11" name=""/>
          <p:cNvGrpSpPr/>
          <p:nvPr/>
        </p:nvGrpSpPr>
        <p:grpSpPr>
          <a:xfrm rot="0">
            <a:off x="3510956" y="2927387"/>
            <a:ext cx="2585044" cy="1968206"/>
            <a:chOff x="3472848" y="2156902"/>
            <a:chExt cx="2585044" cy="1968206"/>
          </a:xfrm>
        </p:grpSpPr>
        <p:pic>
          <p:nvPicPr>
            <p:cNvPr id="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472848" y="2156902"/>
              <a:ext cx="1754588" cy="1754588"/>
            </a:xfrm>
            <a:prstGeom prst="rect">
              <a:avLst/>
            </a:prstGeom>
          </p:spPr>
        </p:pic>
        <p:pic>
          <p:nvPicPr>
            <p:cNvPr id="9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711966" y="3187844"/>
              <a:ext cx="937264" cy="937264"/>
            </a:xfrm>
            <a:prstGeom prst="rect">
              <a:avLst/>
            </a:prstGeom>
          </p:spPr>
        </p:pic>
        <p:pic>
          <p:nvPicPr>
            <p:cNvPr id="10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180598" y="2198101"/>
              <a:ext cx="877294" cy="877294"/>
            </a:xfrm>
            <a:prstGeom prst="rect">
              <a:avLst/>
            </a:prstGeom>
          </p:spPr>
        </p:pic>
      </p:grpSp>
      <p:cxnSp>
        <p:nvCxnSpPr>
          <p:cNvPr id="12" name=""/>
          <p:cNvCxnSpPr/>
          <p:nvPr/>
        </p:nvCxnSpPr>
        <p:spPr>
          <a:xfrm>
            <a:off x="6297706" y="3911490"/>
            <a:ext cx="2583148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3159083" y="1417638"/>
            <a:ext cx="2779058" cy="1008530"/>
          </a:xfrm>
          <a:prstGeom prst="wedgeRoundRectCallout">
            <a:avLst>
              <a:gd name="adj1" fmla="val -44128"/>
              <a:gd name="adj2" fmla="val 79907"/>
              <a:gd name="adj3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나눔스퀘어_ac"/>
                <a:ea typeface="나눔스퀘어_ac"/>
              </a:rPr>
              <a:t>얘네들 좀 줘</a:t>
            </a:r>
            <a:endParaRPr lang="ko-KR" altLang="en-US">
              <a:solidFill>
                <a:schemeClr val="dk1"/>
              </a:solidFill>
              <a:latin typeface="나눔스퀘어_ac"/>
              <a:ea typeface="나눔스퀘어_ac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나눔스퀘어_ac"/>
                <a:ea typeface="나눔스퀘어_ac"/>
              </a:rPr>
              <a:t>사용자가 당장 띄우래 흑흑</a:t>
            </a:r>
            <a:endParaRPr lang="ko-KR" altLang="en-US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  <p:cxnSp>
        <p:nvCxnSpPr>
          <p:cNvPr id="14" name=""/>
          <p:cNvCxnSpPr/>
          <p:nvPr/>
        </p:nvCxnSpPr>
        <p:spPr>
          <a:xfrm rot="10800000">
            <a:off x="3510956" y="5328999"/>
            <a:ext cx="5369897" cy="2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5" name=""/>
          <p:cNvSpPr/>
          <p:nvPr/>
        </p:nvSpPr>
        <p:spPr>
          <a:xfrm>
            <a:off x="8649219" y="5642766"/>
            <a:ext cx="2319617" cy="806824"/>
          </a:xfrm>
          <a:prstGeom prst="wedgeRoundRectCallout">
            <a:avLst>
              <a:gd name="adj1" fmla="val -4191"/>
              <a:gd name="adj2" fmla="val -103908"/>
              <a:gd name="adj3" fmla="val 16667"/>
            </a:avLst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하이고 아라따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sz="2800">
                <a:latin typeface="나눔스퀘어_ac"/>
                <a:ea typeface="나눔스퀘어_ac"/>
              </a:rPr>
              <a:t>서버로부터 응답된 </a:t>
            </a:r>
            <a:r>
              <a:rPr lang="en-US" altLang="ko-KR" sz="2800">
                <a:latin typeface="나눔스퀘어_ac"/>
                <a:ea typeface="나눔스퀘어_ac"/>
              </a:rPr>
              <a:t>HTML</a:t>
            </a:r>
            <a:r>
              <a:rPr lang="ko-KR" altLang="en-US" sz="2800">
                <a:latin typeface="나눔스퀘어_ac"/>
                <a:ea typeface="나눔스퀘어_ac"/>
              </a:rPr>
              <a:t>과 </a:t>
            </a:r>
            <a:r>
              <a:rPr lang="en-US" altLang="ko-KR" sz="2800">
                <a:latin typeface="나눔스퀘어_ac"/>
                <a:ea typeface="나눔스퀘어_ac"/>
              </a:rPr>
              <a:t>CSS</a:t>
            </a:r>
            <a:r>
              <a:rPr lang="ko-KR" altLang="en-US" sz="2800">
                <a:latin typeface="나눔스퀘어_ac"/>
                <a:ea typeface="나눔스퀘어_ac"/>
              </a:rPr>
              <a:t>를 파싱하여 </a:t>
            </a:r>
            <a:r>
              <a:rPr lang="en-US" altLang="ko-KR" sz="2800">
                <a:latin typeface="나눔스퀘어_ac"/>
                <a:ea typeface="나눔스퀘어_ac"/>
              </a:rPr>
              <a:t>DOM</a:t>
            </a:r>
            <a:r>
              <a:rPr lang="ko-KR" altLang="en-US" sz="2800">
                <a:latin typeface="나눔스퀘어_ac"/>
                <a:ea typeface="나눔스퀘어_ac"/>
              </a:rPr>
              <a:t>과 </a:t>
            </a:r>
            <a:r>
              <a:rPr lang="en-US" altLang="ko-KR" sz="2800">
                <a:latin typeface="나눔스퀘어_ac"/>
                <a:ea typeface="나눔스퀘어_ac"/>
              </a:rPr>
              <a:t>CSSOM</a:t>
            </a:r>
            <a:r>
              <a:rPr lang="ko-KR" altLang="en-US" sz="2800">
                <a:latin typeface="나눔스퀘어_ac"/>
                <a:ea typeface="나눔스퀘어_ac"/>
              </a:rPr>
              <a:t>을 생성한다</a:t>
            </a:r>
            <a:r>
              <a:rPr lang="en-US" altLang="ko-KR" sz="2800">
                <a:latin typeface="나눔스퀘어_ac"/>
                <a:ea typeface="나눔스퀘어_ac"/>
              </a:rPr>
              <a:t>.</a:t>
            </a:r>
            <a:endParaRPr lang="en-US" altLang="ko-KR" sz="2800">
              <a:latin typeface="나눔스퀘어_ac"/>
              <a:ea typeface="나눔스퀘어_ac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6417049" cy="5269005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255604"/>
            <a:ext cx="5764305" cy="2346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sz="2800">
                <a:latin typeface="나눔스퀘어_ac"/>
                <a:ea typeface="나눔스퀘어_ac"/>
              </a:rPr>
              <a:t>DOM</a:t>
            </a:r>
            <a:r>
              <a:rPr lang="ko-KR" altLang="en-US" sz="2800">
                <a:latin typeface="나눔스퀘어_ac"/>
                <a:ea typeface="나눔스퀘어_ac"/>
              </a:rPr>
              <a:t>과 </a:t>
            </a:r>
            <a:r>
              <a:rPr lang="en-US" altLang="ko-KR" sz="2800">
                <a:latin typeface="나눔스퀘어_ac"/>
                <a:ea typeface="나눔스퀘어_ac"/>
              </a:rPr>
              <a:t>CSSOM</a:t>
            </a:r>
            <a:r>
              <a:rPr lang="ko-KR" altLang="en-US" sz="2800">
                <a:latin typeface="나눔스퀘어_ac"/>
                <a:ea typeface="나눔스퀘어_ac"/>
              </a:rPr>
              <a:t>을 결합하여 렌더 트리를 생성한다</a:t>
            </a:r>
            <a:r>
              <a:rPr lang="en-US" altLang="ko-KR" sz="2800">
                <a:latin typeface="나눔스퀘어_ac"/>
                <a:ea typeface="나눔스퀘어_ac"/>
              </a:rPr>
              <a:t>.</a:t>
            </a:r>
            <a:endParaRPr lang="en-US" altLang="ko-KR" sz="2800">
              <a:latin typeface="나눔스퀘어_ac"/>
              <a:ea typeface="나눔스퀘어_ac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3231" y="1095607"/>
            <a:ext cx="10245538" cy="5714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sz="2800">
                <a:latin typeface="나눔스퀘어_ac"/>
                <a:ea typeface="나눔스퀘어_ac"/>
              </a:rPr>
              <a:t>자바스크립트 엔진이 자바스크립트를 파싱하고 실행한다</a:t>
            </a:r>
            <a:r>
              <a:rPr lang="en-US" altLang="ko-KR" sz="2800">
                <a:latin typeface="나눔스퀘어_ac"/>
                <a:ea typeface="나눔스퀘어_ac"/>
              </a:rPr>
              <a:t>.</a:t>
            </a:r>
            <a:endParaRPr lang="en-US" altLang="ko-KR" sz="2800">
              <a:latin typeface="나눔스퀘어_ac"/>
              <a:ea typeface="나눔스퀘어_ac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7285" y="1564032"/>
            <a:ext cx="6662043" cy="3438805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7955202" y="1709597"/>
            <a:ext cx="1211210" cy="453838"/>
          </a:xfrm>
          <a:prstGeom prst="wedgeRoundRectCallout">
            <a:avLst>
              <a:gd name="adj1" fmla="val -44128"/>
              <a:gd name="adj2" fmla="val 79907"/>
              <a:gd name="adj3" fmla="val 16667"/>
            </a:avLst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뭐야 왜요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166412" y="2936165"/>
            <a:ext cx="1095488" cy="69454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4000">
                <a:latin typeface="나눔스퀘어_ac Bold"/>
                <a:ea typeface="나눔스퀘어_ac Bold"/>
              </a:rPr>
              <a:t>패스</a:t>
            </a:r>
            <a:endParaRPr lang="ko-KR" altLang="en-US" sz="4000">
              <a:latin typeface="나눔스퀘어_ac Bold"/>
              <a:ea typeface="나눔스퀘어_ac Bold"/>
            </a:endParaRPr>
          </a:p>
        </p:txBody>
      </p:sp>
      <p:sp>
        <p:nvSpPr>
          <p:cNvPr id="22" name=""/>
          <p:cNvSpPr/>
          <p:nvPr/>
        </p:nvSpPr>
        <p:spPr>
          <a:xfrm>
            <a:off x="7665554" y="5316491"/>
            <a:ext cx="3731560" cy="1168868"/>
          </a:xfrm>
          <a:prstGeom prst="chevron">
            <a:avLst>
              <a:gd name="adj" fmla="val 50000"/>
            </a:avLst>
          </a:prstGeom>
          <a:solidFill>
            <a:srgbClr val="ffe766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다시 렌더트리에 결합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sp>
        <p:nvSpPr>
          <p:cNvPr id="23" name=""/>
          <p:cNvSpPr/>
          <p:nvPr/>
        </p:nvSpPr>
        <p:spPr>
          <a:xfrm>
            <a:off x="4152023" y="5316491"/>
            <a:ext cx="3887953" cy="1168868"/>
          </a:xfrm>
          <a:prstGeom prst="chevron">
            <a:avLst>
              <a:gd name="adj" fmla="val 50000"/>
            </a:avLst>
          </a:prstGeom>
          <a:solidFill>
            <a:srgbClr val="ffef9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변경된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DOM, CSSOM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sp>
        <p:nvSpPr>
          <p:cNvPr id="24" name=""/>
          <p:cNvSpPr/>
          <p:nvPr/>
        </p:nvSpPr>
        <p:spPr>
          <a:xfrm>
            <a:off x="907285" y="5316491"/>
            <a:ext cx="3644786" cy="1168868"/>
          </a:xfrm>
          <a:prstGeom prst="chevron">
            <a:avLst>
              <a:gd name="adj" fmla="val 50000"/>
            </a:avLst>
          </a:prstGeom>
          <a:solidFill>
            <a:srgbClr val="fff7cc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DOM API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DOM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이나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CSSOM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 변경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1" animBg="1"/>
      <p:bldP spid="22" grpId="2" animBg="1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sz="2800">
                <a:latin typeface="나눔스퀘어_ac"/>
                <a:ea typeface="나눔스퀘어_ac"/>
              </a:rPr>
              <a:t>렌더트리를 기반으로 </a:t>
            </a:r>
            <a:r>
              <a:rPr lang="en-US" altLang="ko-KR" sz="2800">
                <a:latin typeface="나눔스퀘어_ac"/>
                <a:ea typeface="나눔스퀘어_ac"/>
              </a:rPr>
              <a:t>HTML</a:t>
            </a:r>
            <a:r>
              <a:rPr lang="ko-KR" altLang="en-US" sz="2800">
                <a:latin typeface="나눔스퀘어_ac"/>
                <a:ea typeface="나눔스퀘어_ac"/>
              </a:rPr>
              <a:t> 요소의 레이아웃을 계산하고 화면에 페인팅한다</a:t>
            </a:r>
            <a:r>
              <a:rPr lang="en-US" altLang="ko-KR" sz="2800">
                <a:latin typeface="나눔스퀘어_ac"/>
                <a:ea typeface="나눔스퀘어_ac"/>
              </a:rPr>
              <a:t>.</a:t>
            </a:r>
            <a:endParaRPr lang="en-US" altLang="ko-KR" sz="2800">
              <a:latin typeface="나눔스퀘어_ac"/>
              <a:ea typeface="나눔스퀘어_ac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rcRect t="63530"/>
          <a:stretch>
            <a:fillRect/>
          </a:stretch>
        </p:blipFill>
        <p:spPr>
          <a:xfrm>
            <a:off x="2032187" y="1417638"/>
            <a:ext cx="8127626" cy="1653254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28746" y="3429000"/>
            <a:ext cx="3129363" cy="3129363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4706471" y="5373869"/>
            <a:ext cx="2779058" cy="1008530"/>
          </a:xfrm>
          <a:prstGeom prst="wedgeRoundRectCallout">
            <a:avLst>
              <a:gd name="adj1" fmla="val 67233"/>
              <a:gd name="adj2" fmla="val -56288"/>
              <a:gd name="adj3" fmla="val 16667"/>
            </a:avLst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오 ㅋㅋ 딱 좋겠는데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?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들어와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3429000"/>
            <a:ext cx="3925335" cy="2953399"/>
          </a:xfrm>
          <a:prstGeom prst="rect">
            <a:avLst/>
          </a:prstGeom>
        </p:spPr>
      </p:pic>
      <p:sp>
        <p:nvSpPr>
          <p:cNvPr id="30" name=""/>
          <p:cNvSpPr/>
          <p:nvPr/>
        </p:nvSpPr>
        <p:spPr>
          <a:xfrm>
            <a:off x="4706471" y="3429000"/>
            <a:ext cx="2779058" cy="896471"/>
          </a:xfrm>
          <a:prstGeom prst="wedgeRoundRectCallout">
            <a:avLst>
              <a:gd name="adj1" fmla="val -45922"/>
              <a:gd name="adj2" fmla="val 73249"/>
              <a:gd name="adj3" fmla="val 16667"/>
            </a:avLst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저히 들어가도 대요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pic>
        <p:nvPicPr>
          <p:cNvPr id="31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8217243" y="3619500"/>
            <a:ext cx="2952369" cy="1692211"/>
          </a:xfrm>
          <a:prstGeom prst="rect">
            <a:avLst/>
          </a:prstGeom>
        </p:spPr>
      </p:pic>
      <p:sp>
        <p:nvSpPr>
          <p:cNvPr id="32" name=""/>
          <p:cNvSpPr txBox="1"/>
          <p:nvPr/>
        </p:nvSpPr>
        <p:spPr>
          <a:xfrm>
            <a:off x="11467088" y="4325471"/>
            <a:ext cx="230618" cy="3600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짠</a:t>
            </a:r>
            <a:endParaRPr lang="ko-KR" altLang="en-US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6316" y="1910603"/>
            <a:ext cx="7939368" cy="4330564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ctrTitle" idx="0"/>
          </p:nvPr>
        </p:nvSpPr>
        <p:spPr>
          <a:xfrm>
            <a:off x="914401" y="464016"/>
            <a:ext cx="10363198" cy="1032995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DOM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이 뭐야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?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6" name=""/>
          <p:cNvSpPr/>
          <p:nvPr/>
        </p:nvSpPr>
        <p:spPr>
          <a:xfrm>
            <a:off x="7082118" y="5418044"/>
            <a:ext cx="1187823" cy="677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3500">
                <a:solidFill>
                  <a:schemeClr val="dk1"/>
                </a:solidFill>
                <a:latin typeface="나눔스퀘어_ac Bold"/>
                <a:ea typeface="나눔스퀘어_ac Bold"/>
              </a:rPr>
              <a:t>써요</a:t>
            </a:r>
            <a:endParaRPr lang="ko-KR" altLang="en-US" sz="3500">
              <a:solidFill>
                <a:schemeClr val="dk1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>
                <a:latin typeface="나눔스퀘어_ac Bold"/>
                <a:ea typeface="나눔스퀘어_ac Bold"/>
              </a:rPr>
              <a:t>HTML</a:t>
            </a:r>
            <a:r>
              <a:rPr lang="ko-KR" altLang="en-US">
                <a:latin typeface="나눔스퀘어_ac Bold"/>
                <a:ea typeface="나눔스퀘어_ac Bold"/>
              </a:rPr>
              <a:t> 파싱과 </a:t>
            </a:r>
            <a:r>
              <a:rPr lang="en-US" altLang="ko-KR">
                <a:latin typeface="나눔스퀘어_ac Bold"/>
                <a:ea typeface="나눔스퀘어_ac Bold"/>
              </a:rPr>
              <a:t>DOM</a:t>
            </a:r>
            <a:r>
              <a:rPr lang="ko-KR" altLang="en-US">
                <a:latin typeface="나눔스퀘어_ac Bold"/>
                <a:ea typeface="나눔스퀘어_ac Bold"/>
              </a:rPr>
              <a:t> 생성</a:t>
            </a:r>
            <a:endParaRPr lang="ko-KR" altLang="en-US">
              <a:latin typeface="나눔스퀘어_ac Bold"/>
              <a:ea typeface="나눔스퀘어_ac Bold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87475" y="1417638"/>
            <a:ext cx="6417049" cy="5269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>
            <a:grpSpLocks noChangeAspect="1"/>
          </p:cNvGrpSpPr>
          <p:nvPr/>
        </p:nvGrpSpPr>
        <p:grpSpPr>
          <a:xfrm rot="0">
            <a:off x="543761" y="1483891"/>
            <a:ext cx="4169762" cy="882356"/>
            <a:chOff x="310119" y="548590"/>
            <a:chExt cx="10064056" cy="2545353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rcRect r="60440" b="90890"/>
            <a:stretch>
              <a:fillRect/>
            </a:stretch>
          </p:blipFill>
          <p:spPr>
            <a:xfrm>
              <a:off x="310119" y="548590"/>
              <a:ext cx="10064056" cy="1902228"/>
            </a:xfrm>
            <a:prstGeom prst="rect">
              <a:avLst/>
            </a:prstGeom>
          </p:spPr>
        </p:pic>
        <p:sp>
          <p:nvSpPr>
            <p:cNvPr id="5" name=""/>
            <p:cNvSpPr/>
            <p:nvPr/>
          </p:nvSpPr>
          <p:spPr>
            <a:xfrm>
              <a:off x="1338543" y="2163855"/>
              <a:ext cx="2129117" cy="93008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"/>
          <p:cNvSpPr txBox="1"/>
          <p:nvPr/>
        </p:nvSpPr>
        <p:spPr>
          <a:xfrm>
            <a:off x="534236" y="319365"/>
            <a:ext cx="8983320" cy="9046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>
                <a:latin typeface="나눔스퀘어_ac"/>
                <a:ea typeface="나눔스퀘어_ac"/>
              </a:rPr>
              <a:t>1.</a:t>
            </a:r>
            <a:r>
              <a:rPr lang="ko-KR" altLang="en-US">
                <a:latin typeface="나눔스퀘어_ac"/>
                <a:ea typeface="나눔스퀘어_ac"/>
              </a:rPr>
              <a:t> 서버에 존재하던 </a:t>
            </a:r>
            <a:r>
              <a:rPr lang="en-US" altLang="ko-KR">
                <a:latin typeface="나눔스퀘어_ac"/>
                <a:ea typeface="나눔스퀘어_ac"/>
              </a:rPr>
              <a:t>HTML</a:t>
            </a:r>
            <a:r>
              <a:rPr lang="ko-KR" altLang="en-US">
                <a:latin typeface="나눔스퀘어_ac"/>
                <a:ea typeface="나눔스퀘어_ac"/>
              </a:rPr>
              <a:t> 파일이 브라우저 요청에 의해 응답된다</a:t>
            </a:r>
            <a:r>
              <a:rPr lang="en-US" altLang="ko-KR">
                <a:latin typeface="나눔스퀘어_ac"/>
                <a:ea typeface="나눔스퀘어_ac"/>
              </a:rPr>
              <a:t>.</a:t>
            </a:r>
            <a:endParaRPr lang="en-US" altLang="ko-KR">
              <a:latin typeface="나눔스퀘어_ac"/>
              <a:ea typeface="나눔스퀘어_ac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나눔스퀘어_ac"/>
                <a:ea typeface="나눔스퀘어_ac"/>
              </a:rPr>
              <a:t>서버는 브라우저가 요청한 </a:t>
            </a:r>
            <a:r>
              <a:rPr lang="en-US" altLang="ko-KR">
                <a:latin typeface="나눔스퀘어_ac"/>
                <a:ea typeface="나눔스퀘어_ac"/>
              </a:rPr>
              <a:t>HTML</a:t>
            </a:r>
            <a:r>
              <a:rPr lang="ko-KR" altLang="en-US">
                <a:latin typeface="나눔스퀘어_ac"/>
                <a:ea typeface="나눔스퀘어_ac"/>
              </a:rPr>
              <a:t> 파일을 읽어서 메모리에 저장한 다음 인터넷을 경유하여 응답한다</a:t>
            </a:r>
            <a:r>
              <a:rPr lang="en-US" altLang="ko-KR">
                <a:latin typeface="나눔스퀘어_ac"/>
                <a:ea typeface="나눔스퀘어_ac"/>
              </a:rPr>
              <a:t>.</a:t>
            </a:r>
            <a:endParaRPr lang="en-US" altLang="ko-KR">
              <a:latin typeface="나눔스퀘어_ac"/>
              <a:ea typeface="나눔스퀘어_ac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3425" y="3915035"/>
            <a:ext cx="1717341" cy="171734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4236" y="2905953"/>
            <a:ext cx="1046094" cy="1046094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03999" y="3720738"/>
            <a:ext cx="1367991" cy="1367991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4703999" y="5632376"/>
            <a:ext cx="2151528" cy="751565"/>
          </a:xfrm>
          <a:prstGeom prst="wedgeRoundRectCallout">
            <a:avLst>
              <a:gd name="adj1" fmla="val 4767"/>
              <a:gd name="adj2" fmla="val -113630"/>
              <a:gd name="adj3" fmla="val 16667"/>
            </a:avLst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응애 나 메모리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실제론 이거 아님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sp>
        <p:nvSpPr>
          <p:cNvPr id="13" name=""/>
          <p:cNvSpPr/>
          <p:nvPr/>
        </p:nvSpPr>
        <p:spPr>
          <a:xfrm>
            <a:off x="2619117" y="2696822"/>
            <a:ext cx="2406778" cy="866647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60302" y="3158721"/>
            <a:ext cx="1539750" cy="153975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517556" y="3130146"/>
            <a:ext cx="2123660" cy="2123660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7303527" y="1953645"/>
            <a:ext cx="2151528" cy="751565"/>
          </a:xfrm>
          <a:prstGeom prst="wedgeRoundRectCallout">
            <a:avLst>
              <a:gd name="adj1" fmla="val 2975"/>
              <a:gd name="adj2" fmla="val 107564"/>
              <a:gd name="adj3" fmla="val 16667"/>
            </a:avLst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나를 지나가야해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~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cxnSp>
        <p:nvCxnSpPr>
          <p:cNvPr id="17" name=""/>
          <p:cNvCxnSpPr/>
          <p:nvPr/>
        </p:nvCxnSpPr>
        <p:spPr>
          <a:xfrm>
            <a:off x="6486324" y="3928596"/>
            <a:ext cx="2487706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216634" y="621721"/>
            <a:ext cx="11758731" cy="9074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>
                <a:latin typeface="나눔스퀘어_ac"/>
                <a:ea typeface="나눔스퀘어_ac"/>
              </a:rPr>
              <a:t>2.</a:t>
            </a:r>
            <a:r>
              <a:rPr lang="ko-KR" altLang="en-US">
                <a:latin typeface="나눔스퀘어_ac"/>
                <a:ea typeface="나눔스퀘어_ac"/>
              </a:rPr>
              <a:t> 브라우저는 서버가 응답한 </a:t>
            </a:r>
            <a:r>
              <a:rPr lang="en-US" altLang="ko-KR">
                <a:latin typeface="나눔스퀘어_ac"/>
                <a:ea typeface="나눔스퀘어_ac"/>
              </a:rPr>
              <a:t>HTML</a:t>
            </a:r>
            <a:r>
              <a:rPr lang="ko-KR" altLang="en-US">
                <a:latin typeface="나눔스퀘어_ac"/>
                <a:ea typeface="나눔스퀘어_ac"/>
              </a:rPr>
              <a:t> 문서를 바이트 형태로 응답 받는다</a:t>
            </a:r>
            <a:r>
              <a:rPr lang="en-US" altLang="ko-KR">
                <a:latin typeface="나눔스퀘어_ac"/>
                <a:ea typeface="나눔스퀘어_ac"/>
              </a:rPr>
              <a:t>.</a:t>
            </a:r>
            <a:endParaRPr lang="en-US" altLang="ko-KR">
              <a:latin typeface="나눔스퀘어_ac"/>
              <a:ea typeface="나눔스퀘어_ac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나눔스퀘어_ac"/>
                <a:ea typeface="나눔스퀘어_ac"/>
              </a:rPr>
              <a:t>응답된 바이트 형태의 </a:t>
            </a:r>
            <a:r>
              <a:rPr lang="en-US" altLang="ko-KR">
                <a:latin typeface="나눔스퀘어_ac"/>
                <a:ea typeface="나눔스퀘어_ac"/>
              </a:rPr>
              <a:t>HTML</a:t>
            </a:r>
            <a:r>
              <a:rPr lang="ko-KR" altLang="en-US">
                <a:latin typeface="나눔스퀘어_ac"/>
                <a:ea typeface="나눔스퀘어_ac"/>
              </a:rPr>
              <a:t> 문서는 </a:t>
            </a:r>
            <a:r>
              <a:rPr lang="en-US" altLang="ko-KR">
                <a:latin typeface="나눔스퀘어_ac"/>
                <a:ea typeface="나눔스퀘어_ac"/>
              </a:rPr>
              <a:t>meta</a:t>
            </a:r>
            <a:r>
              <a:rPr lang="ko-KR" altLang="en-US">
                <a:latin typeface="나눔스퀘어_ac"/>
                <a:ea typeface="나눔스퀘어_ac"/>
              </a:rPr>
              <a:t> 태그의 </a:t>
            </a:r>
            <a:r>
              <a:rPr lang="en-US" altLang="ko-KR">
                <a:latin typeface="나눔스퀘어_ac"/>
                <a:ea typeface="나눔스퀘어_ac"/>
              </a:rPr>
              <a:t>charset </a:t>
            </a:r>
            <a:r>
              <a:rPr lang="ko-KR" altLang="en-US">
                <a:latin typeface="나눔스퀘어_ac"/>
                <a:ea typeface="나눔스퀘어_ac"/>
              </a:rPr>
              <a:t>어트리뷰트에 의해 지정된 인코딩 방식을 기준으로 문자열로 변환 된다</a:t>
            </a:r>
            <a:r>
              <a:rPr lang="en-US" altLang="ko-KR">
                <a:latin typeface="나눔스퀘어_ac"/>
                <a:ea typeface="나눔스퀘어_ac"/>
              </a:rPr>
              <a:t>.</a:t>
            </a:r>
            <a:endParaRPr lang="en-US" altLang="ko-KR">
              <a:latin typeface="나눔스퀘어_ac"/>
              <a:ea typeface="나눔스퀘어_ac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rcRect r="25670" b="82940"/>
          <a:stretch>
            <a:fillRect/>
          </a:stretch>
        </p:blipFill>
        <p:spPr>
          <a:xfrm>
            <a:off x="216634" y="1695902"/>
            <a:ext cx="5542942" cy="1044387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20302" y="4531015"/>
            <a:ext cx="2674651" cy="933211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rcRect r="31140"/>
          <a:stretch>
            <a:fillRect/>
          </a:stretch>
        </p:blipFill>
        <p:spPr>
          <a:xfrm>
            <a:off x="7640280" y="3429000"/>
            <a:ext cx="4287461" cy="2834885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1859" y="3731357"/>
            <a:ext cx="3798793" cy="2532529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10609" y="3116421"/>
            <a:ext cx="1229870" cy="1229870"/>
          </a:xfrm>
          <a:prstGeom prst="rect">
            <a:avLst/>
          </a:prstGeom>
        </p:spPr>
      </p:pic>
      <p:cxnSp>
        <p:nvCxnSpPr>
          <p:cNvPr id="24" name=""/>
          <p:cNvCxnSpPr/>
          <p:nvPr/>
        </p:nvCxnSpPr>
        <p:spPr>
          <a:xfrm>
            <a:off x="4297964" y="4346292"/>
            <a:ext cx="3119328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 txBox="1"/>
          <p:nvPr/>
        </p:nvSpPr>
        <p:spPr>
          <a:xfrm>
            <a:off x="5711951" y="5098578"/>
            <a:ext cx="1257563" cy="365649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latin typeface="나눔스퀘어_ac"/>
                <a:ea typeface="나눔스퀘어_ac"/>
              </a:rPr>
              <a:t>이거에 의해</a:t>
            </a:r>
            <a:endParaRPr lang="en-US" altLang="ko-KR">
              <a:latin typeface="나눔스퀘어_ac"/>
              <a:ea typeface="나눔스퀘어_a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636855" y="384844"/>
            <a:ext cx="10918290" cy="5264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1900">
                <a:latin typeface="나눔스퀘어_ac"/>
                <a:ea typeface="나눔스퀘어_ac"/>
              </a:rPr>
              <a:t>3.</a:t>
            </a:r>
            <a:r>
              <a:rPr lang="ko-KR" altLang="en-US" sz="1900">
                <a:latin typeface="나눔스퀘어_ac"/>
                <a:ea typeface="나눔스퀘어_ac"/>
              </a:rPr>
              <a:t> 문자열로 변환된 </a:t>
            </a:r>
            <a:r>
              <a:rPr lang="en-US" altLang="ko-KR" sz="1900">
                <a:latin typeface="나눔스퀘어_ac"/>
                <a:ea typeface="나눔스퀘어_ac"/>
              </a:rPr>
              <a:t>HTML</a:t>
            </a:r>
            <a:r>
              <a:rPr lang="ko-KR" altLang="en-US" sz="1900">
                <a:latin typeface="나눔스퀘어_ac"/>
                <a:ea typeface="나눔스퀘어_ac"/>
              </a:rPr>
              <a:t> 문서를 읽어 들여 </a:t>
            </a:r>
            <a:r>
              <a:rPr lang="ko-KR" altLang="en-US" sz="1900">
                <a:solidFill>
                  <a:srgbClr val="ff0000"/>
                </a:solidFill>
                <a:latin typeface="나눔스퀘어_ac"/>
                <a:ea typeface="나눔스퀘어_ac"/>
              </a:rPr>
              <a:t>토큰</a:t>
            </a:r>
            <a:r>
              <a:rPr lang="ko-KR" altLang="en-US" sz="1900">
                <a:latin typeface="나눔스퀘어_ac"/>
                <a:ea typeface="나눔스퀘어_ac"/>
              </a:rPr>
              <a:t>들로 분해한다</a:t>
            </a:r>
            <a:r>
              <a:rPr lang="en-US" altLang="ko-KR" sz="1900">
                <a:latin typeface="나눔스퀘어_ac"/>
                <a:ea typeface="나눔스퀘어_ac"/>
              </a:rPr>
              <a:t>.</a:t>
            </a:r>
            <a:endParaRPr lang="en-US" altLang="ko-KR" sz="1900">
              <a:latin typeface="나눔스퀘어_ac"/>
              <a:ea typeface="나눔스퀘어_ac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rcRect r="16590" b="49770"/>
          <a:stretch>
            <a:fillRect/>
          </a:stretch>
        </p:blipFill>
        <p:spPr>
          <a:xfrm>
            <a:off x="636855" y="1321099"/>
            <a:ext cx="6666819" cy="3296770"/>
          </a:xfrm>
          <a:prstGeom prst="rect">
            <a:avLst/>
          </a:prstGeom>
        </p:spPr>
      </p:pic>
      <p:cxnSp>
        <p:nvCxnSpPr>
          <p:cNvPr id="27" name=""/>
          <p:cNvCxnSpPr/>
          <p:nvPr/>
        </p:nvCxnSpPr>
        <p:spPr>
          <a:xfrm rot="16200000" flipH="1">
            <a:off x="5092563" y="877632"/>
            <a:ext cx="409799" cy="40093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 txBox="1"/>
          <p:nvPr/>
        </p:nvSpPr>
        <p:spPr>
          <a:xfrm>
            <a:off x="5516979" y="1139395"/>
            <a:ext cx="3911086" cy="3634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나눔스퀘어_ac"/>
                <a:ea typeface="나눔스퀘어_ac"/>
              </a:rPr>
              <a:t>문법적 의미를 갖는 코드의 최소 단위</a:t>
            </a:r>
            <a:endParaRPr lang="ko-KR" altLang="en-US">
              <a:latin typeface="나눔스퀘어_ac"/>
              <a:ea typeface="나눔스퀘어_ac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876848" y="4089732"/>
            <a:ext cx="5102437" cy="52813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 각 토큰들을 객체로 변환하여 노드들을 생성한다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grpSp>
        <p:nvGrpSpPr>
          <p:cNvPr id="37" name=""/>
          <p:cNvGrpSpPr/>
          <p:nvPr/>
        </p:nvGrpSpPr>
        <p:grpSpPr>
          <a:xfrm rot="0">
            <a:off x="1876705" y="5072806"/>
            <a:ext cx="8438589" cy="947554"/>
            <a:chOff x="2151529" y="5243695"/>
            <a:chExt cx="8438589" cy="947554"/>
          </a:xfrm>
        </p:grpSpPr>
        <p:sp>
          <p:nvSpPr>
            <p:cNvPr id="33" name=""/>
            <p:cNvSpPr/>
            <p:nvPr/>
          </p:nvSpPr>
          <p:spPr>
            <a:xfrm>
              <a:off x="2151529" y="5243695"/>
              <a:ext cx="2017058" cy="947554"/>
            </a:xfrm>
            <a:prstGeom prst="rect">
              <a:avLst/>
            </a:prstGeom>
            <a:solidFill>
              <a:srgbClr val="dfe6f7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  <a:latin typeface="나눔스퀘어_ac"/>
                  <a:ea typeface="나눔스퀘어_ac"/>
                </a:rPr>
                <a:t>문서 노드</a:t>
              </a:r>
              <a:endParaRPr lang="ko-KR" altLang="en-US">
                <a:solidFill>
                  <a:schemeClr val="dk1"/>
                </a:solidFill>
                <a:latin typeface="나눔스퀘어_ac"/>
                <a:ea typeface="나눔스퀘어_ac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288933" y="5243695"/>
              <a:ext cx="2017058" cy="947554"/>
            </a:xfrm>
            <a:prstGeom prst="rect">
              <a:avLst/>
            </a:prstGeom>
            <a:solidFill>
              <a:srgbClr val="c0cdef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"/>
                  <a:ea typeface="나눔스퀘어_ac"/>
                </a:rPr>
                <a:t>요소 노드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6435418" y="5243695"/>
              <a:ext cx="2017058" cy="947554"/>
            </a:xfrm>
            <a:prstGeom prst="rect">
              <a:avLst/>
            </a:prstGeom>
            <a:solidFill>
              <a:srgbClr val="a0b4e6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"/>
                  <a:ea typeface="나눔스퀘어_ac"/>
                </a:rPr>
                <a:t>어트리뷰트 노드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8573059" y="5243695"/>
              <a:ext cx="2017058" cy="947554"/>
            </a:xfrm>
            <a:prstGeom prst="rect">
              <a:avLst/>
            </a:prstGeom>
            <a:solidFill>
              <a:srgbClr val="3057b9">
                <a:alpha val="59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"/>
                  <a:ea typeface="나눔스퀘어_ac"/>
                </a:rPr>
                <a:t>텍스트 노드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endParaRPr>
            </a:p>
          </p:txBody>
        </p:sp>
      </p:grpSp>
      <p:sp>
        <p:nvSpPr>
          <p:cNvPr id="41" name=""/>
          <p:cNvSpPr txBox="1"/>
          <p:nvPr/>
        </p:nvSpPr>
        <p:spPr>
          <a:xfrm>
            <a:off x="4019170" y="6067985"/>
            <a:ext cx="4153659" cy="5230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=&gt;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 노드들은 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DOM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 구성의 기본 요소가 됨</a:t>
            </a: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1" animBg="1"/>
    </p:bld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636855" y="384844"/>
            <a:ext cx="10918290" cy="9562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1900">
                <a:latin typeface="나눔스퀘어_ac"/>
                <a:ea typeface="나눔스퀘어_ac"/>
              </a:rPr>
              <a:t>5.</a:t>
            </a:r>
            <a:r>
              <a:rPr lang="ko-KR" altLang="en-US" sz="1900">
                <a:latin typeface="나눔스퀘어_ac"/>
                <a:ea typeface="나눔스퀘어_ac"/>
              </a:rPr>
              <a:t> </a:t>
            </a:r>
            <a:r>
              <a:rPr lang="en-US" altLang="ko-KR" sz="1900">
                <a:latin typeface="나눔스퀘어_ac"/>
                <a:ea typeface="나눔스퀘어_ac"/>
              </a:rPr>
              <a:t>HTML</a:t>
            </a:r>
            <a:r>
              <a:rPr lang="ko-KR" altLang="en-US" sz="1900">
                <a:latin typeface="나눔스퀘어_ac"/>
                <a:ea typeface="나눔스퀘어_ac"/>
              </a:rPr>
              <a:t> 문서는 요소들의 집합으로 구성되어 있어 중첩 관계에 의해 부자 관계가 형성되는데 이를 반영하여 모든 노드들은 트리 자료구조로 구성한다</a:t>
            </a:r>
            <a:r>
              <a:rPr lang="en-US" altLang="ko-KR" sz="1900">
                <a:latin typeface="나눔스퀘어_ac"/>
                <a:ea typeface="나눔스퀘어_ac"/>
              </a:rPr>
              <a:t>.</a:t>
            </a:r>
            <a:endParaRPr lang="en-US" altLang="ko-KR" sz="1900">
              <a:latin typeface="나눔스퀘어_ac"/>
              <a:ea typeface="나눔스퀘어_ac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6855" y="1341120"/>
            <a:ext cx="6417049" cy="5269005"/>
          </a:xfrm>
          <a:prstGeom prst="rect">
            <a:avLst/>
          </a:prstGeom>
        </p:spPr>
      </p:pic>
      <p:sp>
        <p:nvSpPr>
          <p:cNvPr id="43" name=""/>
          <p:cNvSpPr/>
          <p:nvPr/>
        </p:nvSpPr>
        <p:spPr>
          <a:xfrm>
            <a:off x="636855" y="4089810"/>
            <a:ext cx="6417049" cy="25203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7250203" y="5154116"/>
            <a:ext cx="2385287" cy="39170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>
                <a:latin typeface="나눔스퀘어_ac Bold"/>
                <a:ea typeface="나눔스퀘어_ac Bold"/>
              </a:rPr>
              <a:t>=&gt;</a:t>
            </a:r>
            <a:r>
              <a:rPr lang="ko-KR" altLang="en-US" sz="2000">
                <a:latin typeface="나눔스퀘어_ac Bold"/>
                <a:ea typeface="나눔스퀘어_ac Bold"/>
              </a:rPr>
              <a:t> 이게 바로 </a:t>
            </a:r>
            <a:r>
              <a:rPr lang="en-US" altLang="ko-KR" sz="2000">
                <a:latin typeface="나눔스퀘어_ac Bold"/>
                <a:ea typeface="나눔스퀘어_ac Bold"/>
              </a:rPr>
              <a:t>DOM!!!</a:t>
            </a:r>
            <a:endParaRPr lang="en-US" altLang="ko-KR" sz="200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/>
          <p:cNvPicPr>
            <a:picLocks noChangeAspect="1"/>
          </p:cNvPicPr>
          <p:nvPr/>
        </p:nvPicPr>
        <p:blipFill rotWithShape="1">
          <a:blip r:embed="rId3"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2">
                    <hd:imgEffect xmlns:hd="http://schemas.haansoft.com/office/drawingml/8.0">
                      <hd:artEffectBlur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2153490" y="191825"/>
            <a:ext cx="7885020" cy="6474348"/>
          </a:xfrm>
          <a:prstGeom prst="rect">
            <a:avLst/>
          </a:prstGeom>
        </p:spPr>
      </p:pic>
      <p:sp>
        <p:nvSpPr>
          <p:cNvPr id="45" name=""/>
          <p:cNvSpPr txBox="1"/>
          <p:nvPr/>
        </p:nvSpPr>
        <p:spPr>
          <a:xfrm>
            <a:off x="2019524" y="3117924"/>
            <a:ext cx="8152952" cy="6221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>
                <a:latin typeface="나눔스퀘어_ac Bold"/>
                <a:ea typeface="나눔스퀘어_ac Bold"/>
              </a:rPr>
              <a:t>2.</a:t>
            </a:r>
            <a:r>
              <a:rPr lang="ko-KR" altLang="en-US" sz="3500">
                <a:latin typeface="나눔스퀘어_ac Bold"/>
                <a:ea typeface="나눔스퀘어_ac Bold"/>
              </a:rPr>
              <a:t> </a:t>
            </a:r>
            <a:r>
              <a:rPr lang="en-US" altLang="ko-KR" sz="3500">
                <a:latin typeface="나눔스퀘어_ac Bold"/>
                <a:ea typeface="나눔스퀘어_ac Bold"/>
              </a:rPr>
              <a:t>DOM</a:t>
            </a:r>
            <a:r>
              <a:rPr lang="ko-KR" altLang="en-US" sz="3500">
                <a:latin typeface="나눔스퀘어_ac Bold"/>
                <a:ea typeface="나눔스퀘어_ac Bold"/>
              </a:rPr>
              <a:t>은 </a:t>
            </a:r>
            <a:r>
              <a:rPr lang="en-US" altLang="ko-KR" sz="3500">
                <a:latin typeface="나눔스퀘어_ac Bold"/>
                <a:ea typeface="나눔스퀘어_ac Bold"/>
              </a:rPr>
              <a:t>HTML</a:t>
            </a:r>
            <a:r>
              <a:rPr lang="ko-KR" altLang="en-US" sz="3500">
                <a:latin typeface="나눔스퀘어_ac Bold"/>
                <a:ea typeface="나눔스퀘어_ac Bold"/>
              </a:rPr>
              <a:t> 문서를 파싱한 결과물이다</a:t>
            </a:r>
            <a:r>
              <a:rPr lang="en-US" altLang="ko-KR" sz="3500">
                <a:latin typeface="나눔스퀘어_ac Bold"/>
                <a:ea typeface="나눔스퀘어_ac Bold"/>
              </a:rPr>
              <a:t>.</a:t>
            </a:r>
            <a:endParaRPr lang="en-US" altLang="ko-KR" sz="350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4208867" y="4619846"/>
            <a:ext cx="3774265" cy="1735009"/>
          </a:xfrm>
          <a:prstGeom prst="rect">
            <a:avLst/>
          </a:prstGeom>
          <a:solidFill>
            <a:srgbClr val="ffceb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331695" y="4619846"/>
            <a:ext cx="3774265" cy="1735009"/>
          </a:xfrm>
          <a:prstGeom prst="rect">
            <a:avLst/>
          </a:prstGeom>
          <a:solidFill>
            <a:srgbClr val="ffe7d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>
                <a:latin typeface="나눔스퀘어_ac Bold"/>
                <a:ea typeface="나눔스퀘어_ac Bold"/>
              </a:rPr>
              <a:t>CSS</a:t>
            </a:r>
            <a:r>
              <a:rPr lang="ko-KR" altLang="en-US">
                <a:latin typeface="나눔스퀘어_ac Bold"/>
                <a:ea typeface="나눔스퀘어_ac Bold"/>
              </a:rPr>
              <a:t> 파싱과 </a:t>
            </a:r>
            <a:r>
              <a:rPr lang="en-US" altLang="ko-KR">
                <a:latin typeface="나눔스퀘어_ac Bold"/>
                <a:ea typeface="나눔스퀘어_ac Bold"/>
              </a:rPr>
              <a:t>CSSOM</a:t>
            </a:r>
            <a:r>
              <a:rPr lang="ko-KR" altLang="en-US">
                <a:latin typeface="나눔스퀘어_ac Bold"/>
                <a:ea typeface="나눔스퀘어_ac Bold"/>
              </a:rPr>
              <a:t> 생성</a:t>
            </a:r>
            <a:endParaRPr lang="ko-KR" altLang="en-US">
              <a:latin typeface="나눔스퀘어_ac Bold"/>
              <a:ea typeface="나눔스퀘어_ac Bold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9482"/>
            <a:ext cx="5764305" cy="2346791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096000" y="3066153"/>
            <a:ext cx="5552068" cy="36284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latin typeface="나눔스퀘어_ac"/>
                <a:ea typeface="나눔스퀘어_ac"/>
              </a:rPr>
              <a:t>CSS</a:t>
            </a:r>
            <a:r>
              <a:rPr lang="ko-KR" altLang="en-US">
                <a:latin typeface="나눔스퀘어_ac"/>
                <a:ea typeface="나눔스퀘어_ac"/>
              </a:rPr>
              <a:t>도 </a:t>
            </a:r>
            <a:r>
              <a:rPr lang="en-US" altLang="ko-KR">
                <a:latin typeface="나눔스퀘어_ac"/>
                <a:ea typeface="나눔스퀘어_ac"/>
              </a:rPr>
              <a:t>HTML</a:t>
            </a:r>
            <a:r>
              <a:rPr lang="ko-KR" altLang="en-US">
                <a:latin typeface="나눔스퀘어_ac"/>
                <a:ea typeface="나눔스퀘어_ac"/>
              </a:rPr>
              <a:t>과 동일한 파싱 과정을 거치며 </a:t>
            </a:r>
            <a:r>
              <a:rPr lang="en-US" altLang="ko-KR">
                <a:latin typeface="나눔스퀘어_ac"/>
                <a:ea typeface="나눔스퀘어_ac"/>
              </a:rPr>
              <a:t>CSSOM</a:t>
            </a:r>
            <a:r>
              <a:rPr lang="ko-KR" altLang="en-US">
                <a:latin typeface="나눔스퀘어_ac"/>
                <a:ea typeface="나눔스퀘어_ac"/>
              </a:rPr>
              <a:t>을 생성</a:t>
            </a:r>
            <a:endParaRPr lang="ko-KR" altLang="en-US">
              <a:latin typeface="나눔스퀘어_ac"/>
              <a:ea typeface="나눔스퀘어_ac"/>
            </a:endParaRPr>
          </a:p>
        </p:txBody>
      </p:sp>
      <p:cxnSp>
        <p:nvCxnSpPr>
          <p:cNvPr id="6" name=""/>
          <p:cNvCxnSpPr/>
          <p:nvPr/>
        </p:nvCxnSpPr>
        <p:spPr>
          <a:xfrm rot="16200000">
            <a:off x="8278122" y="2692213"/>
            <a:ext cx="582705" cy="0"/>
          </a:xfrm>
          <a:prstGeom prst="straightConnector1">
            <a:avLst/>
          </a:prstGeom>
          <a:ln>
            <a:solidFill>
              <a:srgbClr val="808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6884052" y="2035211"/>
            <a:ext cx="3370846" cy="3370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600">
                <a:solidFill>
                  <a:srgbClr val="808080"/>
                </a:solidFill>
                <a:latin typeface="나눔스퀘어_ac"/>
                <a:ea typeface="나눔스퀘어_ac"/>
              </a:rPr>
              <a:t>바이트 </a:t>
            </a:r>
            <a:r>
              <a:rPr lang="en-US" altLang="ko-KR" sz="1600">
                <a:solidFill>
                  <a:srgbClr val="808080"/>
                </a:solidFill>
                <a:latin typeface="나눔스퀘어_ac"/>
                <a:ea typeface="나눔스퀘어_ac"/>
              </a:rPr>
              <a:t>&gt;</a:t>
            </a:r>
            <a:r>
              <a:rPr lang="ko-KR" altLang="en-US" sz="1600">
                <a:solidFill>
                  <a:srgbClr val="808080"/>
                </a:solidFill>
                <a:latin typeface="나눔스퀘어_ac"/>
                <a:ea typeface="나눔스퀘어_ac"/>
              </a:rPr>
              <a:t> 문자 </a:t>
            </a:r>
            <a:r>
              <a:rPr lang="en-US" altLang="ko-KR" sz="1600">
                <a:solidFill>
                  <a:srgbClr val="808080"/>
                </a:solidFill>
                <a:latin typeface="나눔스퀘어_ac"/>
                <a:ea typeface="나눔스퀘어_ac"/>
              </a:rPr>
              <a:t>&gt;</a:t>
            </a:r>
            <a:r>
              <a:rPr lang="ko-KR" altLang="en-US" sz="1600">
                <a:solidFill>
                  <a:srgbClr val="808080"/>
                </a:solidFill>
                <a:latin typeface="나눔스퀘어_ac"/>
                <a:ea typeface="나눔스퀘어_ac"/>
              </a:rPr>
              <a:t> 토큰 </a:t>
            </a:r>
            <a:r>
              <a:rPr lang="en-US" altLang="ko-KR" sz="1600">
                <a:solidFill>
                  <a:srgbClr val="808080"/>
                </a:solidFill>
                <a:latin typeface="나눔스퀘어_ac"/>
                <a:ea typeface="나눔스퀘어_ac"/>
              </a:rPr>
              <a:t>&gt;</a:t>
            </a:r>
            <a:r>
              <a:rPr lang="ko-KR" altLang="en-US" sz="1600">
                <a:solidFill>
                  <a:srgbClr val="808080"/>
                </a:solidFill>
                <a:latin typeface="나눔스퀘어_ac"/>
                <a:ea typeface="나눔스퀘어_ac"/>
              </a:rPr>
              <a:t> 노드 </a:t>
            </a:r>
            <a:r>
              <a:rPr lang="en-US" altLang="ko-KR" sz="1600">
                <a:solidFill>
                  <a:srgbClr val="808080"/>
                </a:solidFill>
                <a:latin typeface="나눔스퀘어_ac"/>
                <a:ea typeface="나눔스퀘어_ac"/>
              </a:rPr>
              <a:t>&gt;</a:t>
            </a:r>
            <a:r>
              <a:rPr lang="ko-KR" altLang="en-US" sz="1600">
                <a:solidFill>
                  <a:srgbClr val="808080"/>
                </a:solidFill>
                <a:latin typeface="나눔스퀘어_ac"/>
                <a:ea typeface="나눔스퀘어_ac"/>
              </a:rPr>
              <a:t> </a:t>
            </a:r>
            <a:r>
              <a:rPr lang="en-US" altLang="ko-KR" sz="1600">
                <a:solidFill>
                  <a:srgbClr val="808080"/>
                </a:solidFill>
                <a:latin typeface="나눔스퀘어_ac"/>
                <a:ea typeface="나눔스퀘어_ac"/>
              </a:rPr>
              <a:t>CSSOM</a:t>
            </a:r>
            <a:endParaRPr lang="en-US" altLang="ko-KR" sz="1600">
              <a:solidFill>
                <a:srgbClr val="808080"/>
              </a:solidFill>
              <a:latin typeface="나눔스퀘어_ac"/>
              <a:ea typeface="나눔스퀘어_ac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31695" y="4619846"/>
            <a:ext cx="3774265" cy="173500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en-US" altLang="ko-KR">
                <a:latin typeface="나눔스퀘어_ac"/>
                <a:ea typeface="나눔스퀘어_ac"/>
              </a:rPr>
              <a:t>HTML</a:t>
            </a:r>
            <a:r>
              <a:rPr lang="ko-KR" altLang="en-US">
                <a:latin typeface="나눔스퀘어_ac"/>
                <a:ea typeface="나눔스퀘어_ac"/>
              </a:rPr>
              <a:t>을 한 줄씩 순차적으로 파싱하면서 </a:t>
            </a:r>
            <a:endParaRPr lang="en-US" altLang="ko-KR">
              <a:latin typeface="나눔스퀘어_ac"/>
              <a:ea typeface="나눔스퀘어_ac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>
                <a:latin typeface="나눔스퀘어_ac"/>
                <a:ea typeface="나눔스퀘어_ac"/>
              </a:rPr>
              <a:t>DOM</a:t>
            </a:r>
            <a:r>
              <a:rPr lang="ko-KR" altLang="en-US">
                <a:latin typeface="나눔스퀘어_ac"/>
                <a:ea typeface="나눔스퀘어_ac"/>
              </a:rPr>
              <a:t>을 생성하다 </a:t>
            </a:r>
            <a:r>
              <a:rPr lang="en-US" altLang="ko-KR">
                <a:latin typeface="나눔스퀘어_ac"/>
                <a:ea typeface="나눔스퀘어_ac"/>
              </a:rPr>
              <a:t>CSS</a:t>
            </a:r>
            <a:r>
              <a:rPr lang="ko-KR" altLang="en-US">
                <a:latin typeface="나눔스퀘어_ac"/>
                <a:ea typeface="나눔스퀘어_ac"/>
              </a:rPr>
              <a:t>를 로드하는 </a:t>
            </a:r>
            <a:endParaRPr lang="en-US" altLang="ko-KR">
              <a:latin typeface="나눔스퀘어_ac"/>
              <a:ea typeface="나눔스퀘어_ac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>
                <a:latin typeface="나눔스퀘어_ac"/>
                <a:ea typeface="나눔스퀘어_ac"/>
              </a:rPr>
              <a:t>link </a:t>
            </a:r>
            <a:r>
              <a:rPr lang="ko-KR" altLang="en-US">
                <a:latin typeface="나눔스퀘어_ac"/>
                <a:ea typeface="나눔스퀘어_ac"/>
              </a:rPr>
              <a:t>태그나 </a:t>
            </a:r>
            <a:r>
              <a:rPr lang="en-US" altLang="ko-KR">
                <a:latin typeface="나눔스퀘어_ac"/>
                <a:ea typeface="나눔스퀘어_ac"/>
              </a:rPr>
              <a:t>style</a:t>
            </a:r>
            <a:r>
              <a:rPr lang="ko-KR" altLang="en-US">
                <a:latin typeface="나눔스퀘어_ac"/>
                <a:ea typeface="나눔스퀘어_ac"/>
              </a:rPr>
              <a:t> 태그를 만나면 </a:t>
            </a:r>
            <a:endParaRPr lang="en-US" altLang="ko-KR">
              <a:latin typeface="나눔스퀘어_ac"/>
              <a:ea typeface="나눔스퀘어_ac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>
                <a:latin typeface="나눔스퀘어_ac"/>
                <a:ea typeface="나눔스퀘어_ac"/>
              </a:rPr>
              <a:t>DOM </a:t>
            </a:r>
            <a:r>
              <a:rPr lang="ko-KR" altLang="en-US">
                <a:latin typeface="나눔스퀘어_ac"/>
                <a:ea typeface="나눔스퀘어_ac"/>
              </a:rPr>
              <a:t>생성을 일시 중단</a:t>
            </a:r>
            <a:endParaRPr lang="ko-KR" altLang="en-US">
              <a:latin typeface="나눔스퀘어_ac"/>
              <a:ea typeface="나눔스퀘어_ac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4942852" y="5238971"/>
            <a:ext cx="2306295" cy="4967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CSS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파싱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grpSp>
        <p:nvGrpSpPr>
          <p:cNvPr id="14" name=""/>
          <p:cNvGrpSpPr/>
          <p:nvPr/>
        </p:nvGrpSpPr>
        <p:grpSpPr>
          <a:xfrm rot="0">
            <a:off x="8092206" y="4619846"/>
            <a:ext cx="3774265" cy="1735009"/>
            <a:chOff x="8139831" y="4416796"/>
            <a:chExt cx="3774265" cy="1735009"/>
          </a:xfrm>
        </p:grpSpPr>
        <p:sp>
          <p:nvSpPr>
            <p:cNvPr id="13" name=""/>
            <p:cNvSpPr/>
            <p:nvPr/>
          </p:nvSpPr>
          <p:spPr>
            <a:xfrm>
              <a:off x="8139831" y="4416796"/>
              <a:ext cx="3774265" cy="1735009"/>
            </a:xfrm>
            <a:prstGeom prst="rect">
              <a:avLst/>
            </a:prstGeom>
            <a:solidFill>
              <a:srgbClr val="ffb689">
                <a:alpha val="82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0" name=""/>
            <p:cNvSpPr txBox="1"/>
            <p:nvPr/>
          </p:nvSpPr>
          <p:spPr>
            <a:xfrm>
              <a:off x="8344339" y="4830012"/>
              <a:ext cx="3365250" cy="9085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"/>
                  <a:ea typeface="나눔스퀘어_ac"/>
                </a:rPr>
                <a:t>완료 후 </a:t>
              </a: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"/>
                  <a:ea typeface="나눔스퀘어_ac"/>
                </a:rPr>
                <a:t>HTML </a:t>
              </a: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"/>
                  <a:ea typeface="나눔스퀘어_ac"/>
                </a:rPr>
                <a:t>파싱 중단 지점부터 다시 </a:t>
              </a: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"/>
                  <a:ea typeface="나눔스퀘어_ac"/>
                </a:rPr>
                <a:t>HTML </a:t>
              </a: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_ac"/>
                  <a:ea typeface="나눔스퀘어_ac"/>
                </a:rPr>
                <a:t>파싱 시작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렌더 트리 생성</a:t>
            </a:r>
            <a:endParaRPr lang="ko-KR" altLang="en-US">
              <a:latin typeface="나눔스퀘어_ac Bold"/>
              <a:ea typeface="나눔스퀘어_ac Bold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rcRect t="64710"/>
          <a:stretch>
            <a:fillRect/>
          </a:stretch>
        </p:blipFill>
        <p:spPr>
          <a:xfrm>
            <a:off x="973233" y="1602672"/>
            <a:ext cx="10245538" cy="2016827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3348680" y="3603807"/>
            <a:ext cx="5494644" cy="4995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생성된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DOM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CSSOM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은 렌더링을 위한 렌더 트리로 결합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609601" y="4630267"/>
            <a:ext cx="10972798" cy="16352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렌더 트리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?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 렌더링을 위한 트리 구조의 자료구조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브라우저 화면에 렌더링되지 않는 노드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(meta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태그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script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태그 등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CSS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에 의해 비표시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(display: none)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되는 노드들은 포함 하지 않음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=&gt;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 렌더 트리는 브라우저 화면에 렌더링되는 노드만으로 구성</a:t>
            </a: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609600" y="3121230"/>
            <a:ext cx="10972798" cy="16913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HTML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 문서의 계층적 구조와 정보를 표현하며 이를 제어할 수 있는 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를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제공하는</a:t>
            </a:r>
            <a:r>
              <a:rPr xmlns:mc="http://schemas.openxmlformats.org/markup-compatibility/2006" xmlns:hp="http://schemas.haansoft.com/office/presentation/8.0" kumimoji="0" lang="en-US" altLang="ko-KR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트리 자료구조</a:t>
            </a:r>
            <a:endParaRPr xmlns:mc="http://schemas.openxmlformats.org/markup-compatibility/2006" xmlns:hp="http://schemas.haansoft.com/office/presentation/8.0" kumimoji="0" lang="ko-KR" altLang="en-US" sz="3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609601" y="442726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DOM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 이제 알 것 같나요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?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제발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1171109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감삼당 </a:t>
            </a:r>
            <a:r>
              <a:rPr lang="ko-KR" altLang="en-US" sz="2000">
                <a:latin typeface="나눔스퀘어_ac"/>
                <a:ea typeface="나눔스퀘어_ac"/>
              </a:rPr>
              <a:t>아직 말할게 한가득인데 흑흑</a:t>
            </a:r>
            <a:endParaRPr lang="ko-KR" altLang="en-US" sz="2000">
              <a:latin typeface="나눔스퀘어_ac"/>
              <a:ea typeface="나눔스퀘어_a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3191435"/>
            <a:ext cx="10972798" cy="308040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>
                <a:latin typeface="나눔스퀘어_ac Bold"/>
                <a:ea typeface="나눔스퀘어_ac Bold"/>
              </a:rPr>
              <a:t>reference</a:t>
            </a:r>
            <a:endParaRPr lang="en-US" altLang="ko-KR">
              <a:latin typeface="나눔스퀘어_ac Bold"/>
              <a:ea typeface="나눔스퀘어_ac Bold"/>
            </a:endParaRPr>
          </a:p>
          <a:p>
            <a:pPr marL="0" indent="0">
              <a:buNone/>
              <a:defRPr/>
            </a:pPr>
            <a:endParaRPr lang="en-US" altLang="ko-KR">
              <a:latin typeface="나눔스퀘어_ac Bold"/>
              <a:ea typeface="나눔스퀘어_ac Bold"/>
            </a:endParaRPr>
          </a:p>
          <a:p>
            <a:pPr marL="0" indent="0">
              <a:buNone/>
              <a:defRPr/>
            </a:pPr>
            <a:r>
              <a:rPr lang="en-US" altLang="ko-KR" sz="2500">
                <a:latin typeface="나눔스퀘어_ac"/>
                <a:ea typeface="나눔스퀘어_ac"/>
              </a:rPr>
              <a:t>-</a:t>
            </a:r>
            <a:r>
              <a:rPr lang="ko-KR" altLang="en-US" sz="2500">
                <a:latin typeface="나눔스퀘어_ac"/>
                <a:ea typeface="나눔스퀘어_ac"/>
              </a:rPr>
              <a:t> 모던 자바스크립트 </a:t>
            </a:r>
            <a:r>
              <a:rPr lang="en-US" altLang="ko-KR" sz="2500">
                <a:latin typeface="나눔스퀘어_ac"/>
                <a:ea typeface="나눔스퀘어_ac"/>
              </a:rPr>
              <a:t>Deep Dive</a:t>
            </a:r>
            <a:endParaRPr lang="en-US" altLang="ko-KR" sz="2500">
              <a:latin typeface="나눔스퀘어_ac"/>
              <a:ea typeface="나눔스퀘어_ac"/>
            </a:endParaRPr>
          </a:p>
          <a:p>
            <a:pPr marL="0" indent="0">
              <a:buNone/>
              <a:defRPr/>
            </a:pPr>
            <a:r>
              <a:rPr lang="en-US" altLang="ko-KR" sz="2500">
                <a:latin typeface="나눔스퀘어_ac"/>
                <a:ea typeface="나눔스퀘어_ac"/>
              </a:rPr>
              <a:t>- </a:t>
            </a:r>
            <a:r>
              <a:rPr lang="ko-KR" altLang="en-US" sz="2500">
                <a:latin typeface="나눔스퀘어_ac"/>
                <a:ea typeface="나눔스퀘어_ac"/>
              </a:rPr>
              <a:t>잡았다 요 </a:t>
            </a:r>
            <a:r>
              <a:rPr lang="en-US" altLang="ko-KR" sz="2500">
                <a:latin typeface="나눔스퀘어_ac"/>
                <a:ea typeface="나눔스퀘어_ac"/>
              </a:rPr>
              <a:t>DOM!</a:t>
            </a:r>
            <a:endParaRPr lang="en-US" altLang="ko-KR" sz="2500">
              <a:latin typeface="나눔스퀘어_ac"/>
              <a:ea typeface="나눔스퀘어_ac"/>
            </a:endParaRPr>
          </a:p>
          <a:p>
            <a:pPr marL="0" indent="0">
              <a:buNone/>
              <a:defRPr/>
            </a:pPr>
            <a:r>
              <a:rPr lang="en-US" altLang="ko-KR" sz="2500">
                <a:latin typeface="나눔스퀘어_ac"/>
                <a:ea typeface="나눔스퀘어_ac"/>
              </a:rPr>
              <a:t>- 웹페이지가 사용자에게 보여지기까지 (브라우저 렌더링 과정) (https://joooing.tistory.com/entry/rendering)</a:t>
            </a:r>
            <a:endParaRPr lang="en-US" altLang="ko-KR" sz="2500">
              <a:latin typeface="나눔스퀘어_ac"/>
              <a:ea typeface="나눔스퀘어_a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>
                <a:latin typeface="나눔스퀘어_ac Bold"/>
                <a:ea typeface="나눔스퀘어_ac Bold"/>
              </a:rPr>
              <a:t>DOM</a:t>
            </a:r>
            <a:r>
              <a:rPr lang="ko-KR" altLang="en-US">
                <a:latin typeface="나눔스퀘어_ac Bold"/>
                <a:ea typeface="나눔스퀘어_ac Bold"/>
              </a:rPr>
              <a:t>은 뭘까</a:t>
            </a:r>
            <a:r>
              <a:rPr lang="en-US" altLang="ko-KR">
                <a:latin typeface="나눔스퀘어_ac Bold"/>
                <a:ea typeface="나눔스퀘어_ac Bold"/>
              </a:rPr>
              <a:t>?</a:t>
            </a:r>
            <a:endParaRPr lang="en-US" altLang="ko-KR">
              <a:latin typeface="나눔스퀘어_ac Bold"/>
              <a:ea typeface="나눔스퀘어_ac Bold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09599" y="1417638"/>
            <a:ext cx="7599828" cy="60390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300">
                <a:latin typeface="나눔스퀘어_ac"/>
                <a:ea typeface="나눔스퀘어_ac"/>
              </a:rPr>
              <a:t>Document Object Model </a:t>
            </a:r>
            <a:r>
              <a:rPr lang="ko-KR" altLang="en-US" sz="2300">
                <a:latin typeface="나눔스퀘어_ac"/>
                <a:ea typeface="나눔스퀘어_ac"/>
              </a:rPr>
              <a:t>문서 객체 모델</a:t>
            </a:r>
            <a:r>
              <a:rPr lang="ko-KR" altLang="en-US" sz="2500">
                <a:latin typeface="나눔스퀘어_ac"/>
                <a:ea typeface="나눔스퀘어_ac"/>
              </a:rPr>
              <a:t> </a:t>
            </a:r>
            <a:r>
              <a:rPr lang="ko-KR" altLang="en-US" sz="1800">
                <a:latin typeface="나눔스퀘어_ac"/>
                <a:ea typeface="나눔스퀘어_ac"/>
              </a:rPr>
              <a:t>이라고 불리는건 아는데</a:t>
            </a:r>
            <a:r>
              <a:rPr lang="en-US" altLang="ko-KR" sz="1800">
                <a:latin typeface="나눔스퀘어_ac"/>
                <a:ea typeface="나눔스퀘어_ac"/>
              </a:rPr>
              <a:t>...</a:t>
            </a:r>
            <a:endParaRPr lang="ko-KR" altLang="en-US" sz="1800">
              <a:latin typeface="나눔스퀘어_ac"/>
              <a:ea typeface="나눔스퀘어_ac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09599" y="3126441"/>
            <a:ext cx="10972798" cy="16913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3500">
                <a:solidFill>
                  <a:srgbClr val="000000"/>
                </a:solidFill>
                <a:latin typeface="나눔스퀘어_ac Bold"/>
                <a:ea typeface="나눔스퀘어_ac Bold"/>
              </a:rPr>
              <a:t>HTML</a:t>
            </a:r>
            <a:r>
              <a:rPr lang="ko-KR" altLang="en-US" sz="3500">
                <a:solidFill>
                  <a:srgbClr val="000000"/>
                </a:solidFill>
                <a:latin typeface="나눔스퀘어_ac Bold"/>
                <a:ea typeface="나눔스퀘어_ac Bold"/>
              </a:rPr>
              <a:t> 문서의 계층적 구조와 정보를 표현하며 이를 제어할 수 있는 </a:t>
            </a:r>
            <a:r>
              <a:rPr lang="en-US" altLang="ko-KR" sz="3500">
                <a:solidFill>
                  <a:srgbClr val="000000"/>
                </a:solidFill>
                <a:latin typeface="나눔스퀘어_ac Bold"/>
                <a:ea typeface="나눔스퀘어_ac Bold"/>
              </a:rPr>
              <a:t>API</a:t>
            </a:r>
            <a:r>
              <a:rPr lang="ko-KR" altLang="en-US" sz="3500">
                <a:solidFill>
                  <a:srgbClr val="000000"/>
                </a:solidFill>
                <a:latin typeface="나눔스퀘어_ac Bold"/>
                <a:ea typeface="나눔스퀘어_ac Bold"/>
              </a:rPr>
              <a:t>를</a:t>
            </a:r>
            <a:r>
              <a:rPr lang="en-US" altLang="ko-KR" sz="3500">
                <a:solidFill>
                  <a:srgbClr val="000000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3500">
                <a:solidFill>
                  <a:srgbClr val="000000"/>
                </a:solidFill>
                <a:latin typeface="나눔스퀘어_ac Bold"/>
                <a:ea typeface="나눔스퀘어_ac Bold"/>
              </a:rPr>
              <a:t>제공하는</a:t>
            </a:r>
            <a:r>
              <a:rPr lang="en-US" altLang="ko-KR" sz="3500">
                <a:solidFill>
                  <a:srgbClr val="000000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3500">
                <a:solidFill>
                  <a:srgbClr val="000000"/>
                </a:solidFill>
                <a:latin typeface="나눔스퀘어_ac Bold"/>
                <a:ea typeface="나눔스퀘어_ac Bold"/>
              </a:rPr>
              <a:t>트리 자료구조</a:t>
            </a:r>
            <a:endParaRPr lang="ko-KR" altLang="en-US" sz="3500">
              <a:solidFill>
                <a:srgbClr val="000000"/>
              </a:solidFill>
              <a:latin typeface="나눔스퀘어_ac Bold"/>
              <a:ea typeface="나눔스퀘어_ac Bold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19496" y="433647"/>
            <a:ext cx="4548223" cy="2571885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81252" y="3890725"/>
            <a:ext cx="4824710" cy="2656779"/>
          </a:xfrm>
          <a:prstGeom prst="rect">
            <a:avLst/>
          </a:prstGeom>
        </p:spPr>
      </p:pic>
      <p:cxnSp>
        <p:nvCxnSpPr>
          <p:cNvPr id="16" name=""/>
          <p:cNvCxnSpPr/>
          <p:nvPr/>
        </p:nvCxnSpPr>
        <p:spPr>
          <a:xfrm flipV="1">
            <a:off x="4728882" y="2420470"/>
            <a:ext cx="2127276" cy="86285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>
            <a:off x="4409513" y="4817745"/>
            <a:ext cx="2525805" cy="583490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" name=""/>
          <p:cNvSpPr txBox="1"/>
          <p:nvPr/>
        </p:nvSpPr>
        <p:spPr>
          <a:xfrm>
            <a:off x="3374536" y="5109490"/>
            <a:ext cx="2297879" cy="35892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latin typeface="나눔스퀘어_ac"/>
                <a:ea typeface="나눔스퀘어_ac"/>
              </a:rPr>
              <a:t>프로퍼티와 메서드 제공</a:t>
            </a:r>
            <a:endParaRPr lang="ko-KR" altLang="en-US">
              <a:latin typeface="나눔스퀘어_ac"/>
              <a:ea typeface="나눔스퀘어_a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1" animBg="1"/>
      <p:bldP spid="18" grpId="2" animBg="1"/>
      <p:bldP spid="16" grpId="3" animBg="1"/>
      <p:bldP spid="17" grpId="4" animBg="1"/>
      <p:bldP spid="18" grpId="5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 idx="0"/>
          </p:nvPr>
        </p:nvSpPr>
        <p:spPr>
          <a:xfrm>
            <a:off x="656665" y="475221"/>
            <a:ext cx="10363198" cy="1032995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HTML</a:t>
            </a: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 요소와 </a:t>
            </a: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ff6666"/>
                </a:solidFill>
                <a:latin typeface="나눔스퀘어_ac Bold"/>
                <a:ea typeface="나눔스퀘어_ac Bold"/>
              </a:rPr>
              <a:t>노드 요소</a:t>
            </a: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가 무엇인지 먼저 알아보자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!</a:t>
            </a:r>
            <a:endPara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rcRect l="12280" r="9940"/>
          <a:stretch>
            <a:fillRect/>
          </a:stretch>
        </p:blipFill>
        <p:spPr>
          <a:xfrm>
            <a:off x="1623732" y="1698716"/>
            <a:ext cx="8944536" cy="1566727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rcRect l="19260" r="20640"/>
          <a:stretch>
            <a:fillRect/>
          </a:stretch>
        </p:blipFill>
        <p:spPr>
          <a:xfrm>
            <a:off x="1729568" y="3429000"/>
            <a:ext cx="8732863" cy="3229037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1529042" y="1698717"/>
            <a:ext cx="9133916" cy="173028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lnSpc>
                <a:spcPct val="130000"/>
              </a:lnSpc>
              <a:defRPr/>
            </a:pPr>
            <a:r>
              <a:rPr lang="en-US" altLang="ko-KR" sz="2500">
                <a:solidFill>
                  <a:schemeClr val="dk1"/>
                </a:solidFill>
                <a:latin typeface="나눔스퀘어_ac"/>
                <a:ea typeface="나눔스퀘어_ac"/>
              </a:rPr>
              <a:t>HTML</a:t>
            </a:r>
            <a:r>
              <a:rPr lang="ko-KR" altLang="en-US" sz="2500">
                <a:solidFill>
                  <a:schemeClr val="dk1"/>
                </a:solidFill>
                <a:latin typeface="나눔스퀘어_ac"/>
                <a:ea typeface="나눔스퀘어_ac"/>
              </a:rPr>
              <a:t> 요소는 렌더링 엔진에 의해 파싱되어 </a:t>
            </a:r>
            <a:r>
              <a:rPr lang="en-US" altLang="ko-KR" sz="2500">
                <a:solidFill>
                  <a:schemeClr val="dk1"/>
                </a:solidFill>
                <a:latin typeface="나눔스퀘어_ac"/>
                <a:ea typeface="나눔스퀘어_ac"/>
              </a:rPr>
              <a:t>DOM</a:t>
            </a:r>
            <a:r>
              <a:rPr lang="ko-KR" altLang="en-US" sz="2500">
                <a:solidFill>
                  <a:schemeClr val="dk1"/>
                </a:solidFill>
                <a:latin typeface="나눔스퀘어_ac"/>
                <a:ea typeface="나눔스퀘어_ac"/>
              </a:rPr>
              <a:t>을 구성하는 </a:t>
            </a:r>
            <a:endParaRPr lang="ko-KR" altLang="en-US" sz="2500">
              <a:solidFill>
                <a:schemeClr val="dk1"/>
              </a:solidFill>
              <a:latin typeface="나눔스퀘어_ac"/>
              <a:ea typeface="나눔스퀘어_ac"/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2500">
                <a:solidFill>
                  <a:schemeClr val="dk1"/>
                </a:solidFill>
                <a:latin typeface="나눔스퀘어_ac"/>
                <a:ea typeface="나눔스퀘어_ac"/>
              </a:rPr>
              <a:t>요소 노드 객체로 변환된다</a:t>
            </a:r>
            <a:r>
              <a:rPr lang="en-US" altLang="ko-KR" sz="2500">
                <a:solidFill>
                  <a:schemeClr val="dk1"/>
                </a:solidFill>
                <a:latin typeface="나눔스퀘어_ac"/>
                <a:ea typeface="나눔스퀘어_ac"/>
              </a:rPr>
              <a:t>.</a:t>
            </a:r>
            <a:endParaRPr lang="en-US" altLang="ko-KR" sz="2500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735" y="605284"/>
            <a:ext cx="6456150" cy="5647432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4964087" y="1222309"/>
            <a:ext cx="7016233" cy="4413381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en-US" altLang="ko-KR" sz="2700">
                <a:latin typeface="나눔스퀘어_ac"/>
                <a:ea typeface="나눔스퀘어_ac"/>
              </a:rPr>
              <a:t>HTML</a:t>
            </a:r>
            <a:r>
              <a:rPr lang="ko-KR" altLang="en-US" sz="2700">
                <a:latin typeface="나눔스퀘어_ac"/>
                <a:ea typeface="나눔스퀘어_ac"/>
              </a:rPr>
              <a:t> 요소 간에는 중첩 관계에 의해 </a:t>
            </a:r>
            <a:endParaRPr lang="ko-KR" altLang="en-US" sz="2700">
              <a:latin typeface="나눔스퀘어_ac"/>
              <a:ea typeface="나눔스퀘어_ac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700">
                <a:latin typeface="나눔스퀘어_ac Bold"/>
                <a:ea typeface="나눔스퀘어_ac Bold"/>
              </a:rPr>
              <a:t>계층적인 부자 관계가 형성</a:t>
            </a:r>
            <a:endParaRPr lang="ko-KR" altLang="en-US" sz="2700">
              <a:latin typeface="나눔스퀘어_ac"/>
              <a:ea typeface="나눔스퀘어_ac"/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2700">
              <a:latin typeface="나눔스퀘어_ac"/>
              <a:ea typeface="나눔스퀘어_ac"/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2700">
              <a:latin typeface="나눔스퀘어_ac"/>
              <a:ea typeface="나눔스퀘어_ac"/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2700">
              <a:latin typeface="나눔스퀘어_ac"/>
              <a:ea typeface="나눔스퀘어_ac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700">
                <a:latin typeface="나눔스퀘어_ac"/>
                <a:ea typeface="나눔스퀘어_ac"/>
              </a:rPr>
              <a:t>이러한 부자 관계를 반영하여 </a:t>
            </a:r>
            <a:r>
              <a:rPr lang="en-US" altLang="ko-KR" sz="2700">
                <a:latin typeface="나눔스퀘어_ac"/>
                <a:ea typeface="나눔스퀘어_ac"/>
              </a:rPr>
              <a:t>HTML </a:t>
            </a:r>
            <a:r>
              <a:rPr lang="ko-KR" altLang="en-US" sz="2700">
                <a:latin typeface="나눔스퀘어_ac"/>
                <a:ea typeface="나눔스퀘어_ac"/>
              </a:rPr>
              <a:t>요소를 </a:t>
            </a:r>
            <a:endParaRPr lang="ko-KR" altLang="en-US" sz="2700">
              <a:latin typeface="나눔스퀘어_ac"/>
              <a:ea typeface="나눔스퀘어_ac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700">
                <a:latin typeface="나눔스퀘어_ac"/>
                <a:ea typeface="나눔스퀘어_ac"/>
              </a:rPr>
              <a:t>객체화한 </a:t>
            </a:r>
            <a:r>
              <a:rPr lang="ko-KR" altLang="en-US" sz="2700">
                <a:latin typeface="나눔스퀘어_ac Bold"/>
                <a:ea typeface="나눔스퀘어_ac Bold"/>
              </a:rPr>
              <a:t>모든 노드 객체들을 트리 자료 구조</a:t>
            </a:r>
            <a:r>
              <a:rPr lang="ko-KR" altLang="en-US" sz="2700">
                <a:latin typeface="나눔스퀘어_ac"/>
                <a:ea typeface="나눔스퀘어_ac"/>
              </a:rPr>
              <a:t>로 구성</a:t>
            </a:r>
            <a:endParaRPr lang="ko-KR" altLang="en-US" sz="2700">
              <a:latin typeface="나눔스퀘어_ac"/>
              <a:ea typeface="나눔스퀘어_a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02088" y="2622176"/>
            <a:ext cx="6359578" cy="3720353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479488" y="526676"/>
            <a:ext cx="9402532" cy="37809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ko-KR" altLang="en-US" sz="2700">
                <a:latin typeface="나눔스퀘어_ac"/>
                <a:ea typeface="나눔스퀘어_ac"/>
              </a:rPr>
              <a:t>트리 자료 구조</a:t>
            </a:r>
            <a:endParaRPr lang="ko-KR" altLang="en-US" sz="2700">
              <a:latin typeface="나눔스퀘어_ac"/>
              <a:ea typeface="나눔스퀘어_ac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2700">
              <a:latin typeface="나눔스퀘어_ac"/>
              <a:ea typeface="나눔스퀘어_ac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ko-KR" sz="2100">
                <a:latin typeface="나눔스퀘어_ac"/>
                <a:ea typeface="나눔스퀘어_ac"/>
              </a:rPr>
              <a:t>-</a:t>
            </a:r>
            <a:r>
              <a:rPr lang="ko-KR" altLang="en-US" sz="2100">
                <a:latin typeface="나눔스퀘어_ac"/>
                <a:ea typeface="나눔스퀘어_ac"/>
              </a:rPr>
              <a:t> 노드들의 계층 구조로 이루어짐</a:t>
            </a:r>
            <a:endParaRPr lang="ko-KR" altLang="en-US" sz="2100">
              <a:latin typeface="나눔스퀘어_ac"/>
              <a:ea typeface="나눔스퀘어_ac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ko-KR" sz="2100">
                <a:latin typeface="나눔스퀘어_ac"/>
                <a:ea typeface="나눔스퀘어_ac"/>
              </a:rPr>
              <a:t>-</a:t>
            </a:r>
            <a:r>
              <a:rPr lang="ko-KR" altLang="en-US" sz="2100">
                <a:latin typeface="나눔스퀘어_ac"/>
                <a:ea typeface="나눔스퀘어_ac"/>
              </a:rPr>
              <a:t> 부모 노드와 자식 노드로 구성되어 계층적 구조를 표현하는 자료구조 </a:t>
            </a:r>
            <a:endParaRPr lang="ko-KR" altLang="en-US" sz="2100">
              <a:latin typeface="나눔스퀘어_ac"/>
              <a:ea typeface="나눔스퀘어_ac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ko-KR" sz="1700">
                <a:latin typeface="나눔스퀘어_ac"/>
                <a:ea typeface="나눔스퀘어_ac"/>
              </a:rPr>
              <a:t>(</a:t>
            </a:r>
            <a:r>
              <a:rPr lang="ko-KR" altLang="en-US" sz="1700">
                <a:latin typeface="나눔스퀘어_ac"/>
                <a:ea typeface="나눔스퀘어_ac"/>
              </a:rPr>
              <a:t>비선형 자료구조라는데 어려워서 뺌</a:t>
            </a:r>
            <a:r>
              <a:rPr lang="en-US" altLang="ko-KR" sz="1700">
                <a:latin typeface="나눔스퀘어_ac"/>
                <a:ea typeface="나눔스퀘어_ac"/>
              </a:rPr>
              <a:t>)</a:t>
            </a:r>
            <a:endParaRPr lang="en-US" altLang="ko-KR" sz="1700">
              <a:latin typeface="나눔스퀘어_ac"/>
              <a:ea typeface="나눔스퀘어_ac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ko-KR" sz="2100">
                <a:latin typeface="나눔스퀘어_ac"/>
                <a:ea typeface="나눔스퀘어_ac"/>
              </a:rPr>
              <a:t>-</a:t>
            </a:r>
            <a:r>
              <a:rPr lang="ko-KR" altLang="en-US" sz="2100">
                <a:latin typeface="나눔스퀘어_ac"/>
                <a:ea typeface="나눔스퀘어_ac"/>
              </a:rPr>
              <a:t> 하나의 최상위 노드에서 시작하며</a:t>
            </a:r>
            <a:r>
              <a:rPr lang="en-US" altLang="ko-KR" sz="2100">
                <a:latin typeface="나눔스퀘어_ac"/>
                <a:ea typeface="나눔스퀘어_ac"/>
              </a:rPr>
              <a:t>,</a:t>
            </a:r>
            <a:r>
              <a:rPr lang="ko-KR" altLang="en-US" sz="2100">
                <a:latin typeface="나눔스퀘어_ac"/>
                <a:ea typeface="나눔스퀘어_ac"/>
              </a:rPr>
              <a:t> 루트 노드라 부름</a:t>
            </a:r>
            <a:endParaRPr lang="ko-KR" altLang="en-US" sz="2100">
              <a:latin typeface="나눔스퀘어_ac"/>
              <a:ea typeface="나눔스퀘어_ac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ko-KR" sz="2100">
                <a:latin typeface="나눔스퀘어_ac"/>
                <a:ea typeface="나눔스퀘어_ac"/>
              </a:rPr>
              <a:t>-</a:t>
            </a:r>
            <a:r>
              <a:rPr lang="ko-KR" altLang="en-US" sz="2100">
                <a:latin typeface="나눔스퀘어_ac"/>
                <a:ea typeface="나눔스퀘어_ac"/>
              </a:rPr>
              <a:t> 루트 노드는 </a:t>
            </a:r>
            <a:r>
              <a:rPr lang="en-US" altLang="ko-KR" sz="2100">
                <a:latin typeface="나눔스퀘어_ac"/>
                <a:ea typeface="나눔스퀘어_ac"/>
              </a:rPr>
              <a:t>0</a:t>
            </a:r>
            <a:r>
              <a:rPr lang="ko-KR" altLang="en-US" sz="2100">
                <a:latin typeface="나눔스퀘어_ac"/>
                <a:ea typeface="나눔스퀘어_ac"/>
              </a:rPr>
              <a:t>개 이상의 자식 노드를 가짐</a:t>
            </a:r>
            <a:endParaRPr lang="ko-KR" altLang="en-US" sz="2100">
              <a:latin typeface="나눔스퀘어_ac"/>
              <a:ea typeface="나눔스퀘어_ac"/>
            </a:endParaRPr>
          </a:p>
        </p:txBody>
      </p:sp>
      <p:grpSp>
        <p:nvGrpSpPr>
          <p:cNvPr id="17" name=""/>
          <p:cNvGrpSpPr/>
          <p:nvPr/>
        </p:nvGrpSpPr>
        <p:grpSpPr>
          <a:xfrm rot="0">
            <a:off x="2515721" y="986118"/>
            <a:ext cx="7160558" cy="4885764"/>
            <a:chOff x="2515721" y="986117"/>
            <a:chExt cx="7160558" cy="4885764"/>
          </a:xfrm>
        </p:grpSpPr>
        <p:sp>
          <p:nvSpPr>
            <p:cNvPr id="15" name=""/>
            <p:cNvSpPr/>
            <p:nvPr/>
          </p:nvSpPr>
          <p:spPr>
            <a:xfrm>
              <a:off x="2515721" y="986117"/>
              <a:ext cx="7160558" cy="4885764"/>
            </a:xfrm>
            <a:prstGeom prst="foldedCorner">
              <a:avLst>
                <a:gd name="adj" fmla="val 16408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algn="ctr">
                <a:defRPr/>
              </a:pPr>
              <a:endParaRPr lang="en-US" altLang="ko-KR" sz="2500">
                <a:solidFill>
                  <a:schemeClr val="dk1"/>
                </a:solidFill>
                <a:latin typeface="나눔스퀘어_ac Bold"/>
                <a:ea typeface="나눔스퀘어_ac Bold"/>
              </a:endParaRPr>
            </a:p>
          </p:txBody>
        </p:sp>
        <p:sp>
          <p:nvSpPr>
            <p:cNvPr id="16" name=""/>
            <p:cNvSpPr txBox="1"/>
            <p:nvPr/>
          </p:nvSpPr>
          <p:spPr>
            <a:xfrm>
              <a:off x="3048000" y="1955762"/>
              <a:ext cx="6096000" cy="294770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  <a:defRPr/>
              </a:pPr>
              <a:r>
                <a:rPr lang="en-US" altLang="ko-KR" sz="2700"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1.</a:t>
              </a:r>
              <a:r>
                <a:rPr lang="ko-KR" altLang="en-US" sz="2700"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 노드 객체들로 구성된 트리 자료구조를 </a:t>
              </a:r>
              <a:endParaRPr lang="ko-KR" altLang="en-US" sz="2700">
                <a:solidFill>
                  <a:schemeClr val="dk1"/>
                </a:solidFill>
                <a:latin typeface="나눔스퀘어_ac Bold"/>
                <a:ea typeface="나눔스퀘어_ac Bold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2700"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DOM</a:t>
              </a:r>
              <a:r>
                <a:rPr lang="ko-KR" altLang="en-US" sz="2700"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이라 한다</a:t>
              </a:r>
              <a:r>
                <a:rPr lang="en-US" altLang="ko-KR" sz="2700"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.</a:t>
              </a:r>
              <a:endParaRPr lang="en-US" altLang="ko-KR" sz="2700">
                <a:solidFill>
                  <a:schemeClr val="dk1"/>
                </a:solidFill>
                <a:latin typeface="나눔스퀘어_ac Bold"/>
                <a:ea typeface="나눔스퀘어_ac Bold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en-US" altLang="ko-KR" sz="2500">
                <a:solidFill>
                  <a:schemeClr val="dk1"/>
                </a:solidFill>
                <a:latin typeface="나눔스퀘어_ac"/>
                <a:ea typeface="나눔스퀘어_ac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2300">
                  <a:solidFill>
                    <a:schemeClr val="dk1"/>
                  </a:solidFill>
                  <a:latin typeface="나눔스퀘어_ac"/>
                  <a:ea typeface="나눔스퀘어_ac"/>
                </a:rPr>
                <a:t>=&gt;</a:t>
              </a:r>
              <a:r>
                <a:rPr lang="ko-KR" altLang="en-US" sz="2300">
                  <a:solidFill>
                    <a:schemeClr val="dk1"/>
                  </a:solidFill>
                  <a:latin typeface="나눔스퀘어_ac"/>
                  <a:ea typeface="나눔스퀘어_ac"/>
                </a:rPr>
                <a:t> 트리로 구조화 되어 있기 때문에 </a:t>
              </a:r>
              <a:endParaRPr lang="ko-KR" altLang="en-US" sz="2300">
                <a:solidFill>
                  <a:schemeClr val="dk1"/>
                </a:solidFill>
                <a:latin typeface="나눔스퀘어_ac"/>
                <a:ea typeface="나눔스퀘어_ac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2300">
                  <a:solidFill>
                    <a:schemeClr val="dk1"/>
                  </a:solidFill>
                  <a:latin typeface="나눔스퀘어_ac"/>
                  <a:ea typeface="나눔스퀘어_ac"/>
                </a:rPr>
                <a:t>DOM</a:t>
              </a:r>
              <a:r>
                <a:rPr lang="ko-KR" altLang="en-US" sz="2300">
                  <a:solidFill>
                    <a:schemeClr val="dk1"/>
                  </a:solidFill>
                  <a:latin typeface="나눔스퀘어_ac"/>
                  <a:ea typeface="나눔스퀘어_ac"/>
                </a:rPr>
                <a:t> 트리라고 부르기도 한다</a:t>
              </a:r>
              <a:r>
                <a:rPr lang="en-US" altLang="ko-KR" sz="2300">
                  <a:solidFill>
                    <a:schemeClr val="dk1"/>
                  </a:solidFill>
                  <a:latin typeface="나눔스퀘어_ac"/>
                  <a:ea typeface="나눔스퀘어_ac"/>
                </a:rPr>
                <a:t>.</a:t>
              </a:r>
              <a:endParaRPr lang="ko-KR" altLang="en-US" sz="2300">
                <a:latin typeface="나눔스퀘어_ac"/>
                <a:ea typeface="나눔스퀘어_a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902758"/>
            <a:ext cx="6277532" cy="4212197"/>
          </a:xfrm>
        </p:spPr>
        <p:txBody>
          <a:bodyPr anchor="ctr" anchorCtr="0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나눔스퀘어_ac"/>
                <a:ea typeface="나눔스퀘어_ac"/>
              </a:rPr>
              <a:t>A</a:t>
            </a:r>
            <a:r>
              <a:rPr lang="ko-KR" altLang="en-US">
                <a:solidFill>
                  <a:schemeClr val="tx1"/>
                </a:solidFill>
                <a:latin typeface="나눔스퀘어_ac"/>
                <a:ea typeface="나눔스퀘어_ac"/>
              </a:rPr>
              <a:t>ttribute </a:t>
            </a:r>
            <a:r>
              <a:rPr lang="en-US" altLang="ko-KR">
                <a:solidFill>
                  <a:schemeClr val="tx1"/>
                </a:solidFill>
                <a:latin typeface="나눔스퀘어_ac"/>
                <a:ea typeface="나눔스퀘어_ac"/>
              </a:rPr>
              <a:t>node</a:t>
            </a:r>
            <a:endParaRPr lang="en-US" altLang="ko-KR">
              <a:solidFill>
                <a:schemeClr val="tx1"/>
              </a:solidFill>
              <a:latin typeface="나눔스퀘어_ac"/>
              <a:ea typeface="나눔스퀘어_ac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나눔스퀘어_ac"/>
                <a:ea typeface="나눔스퀘어_ac"/>
              </a:rPr>
              <a:t>T</a:t>
            </a:r>
            <a:r>
              <a:rPr lang="ko-KR" altLang="en-US">
                <a:solidFill>
                  <a:schemeClr val="tx1"/>
                </a:solidFill>
                <a:latin typeface="나눔스퀘어_ac"/>
                <a:ea typeface="나눔스퀘어_ac"/>
              </a:rPr>
              <a:t>ext</a:t>
            </a:r>
            <a:r>
              <a:rPr lang="en-US" altLang="ko-KR">
                <a:solidFill>
                  <a:schemeClr val="tx1"/>
                </a:solidFill>
                <a:latin typeface="나눔스퀘어_ac"/>
                <a:ea typeface="나눔스퀘어_ac"/>
              </a:rPr>
              <a:t> node</a:t>
            </a:r>
            <a:endParaRPr lang="en-US" altLang="ko-KR">
              <a:solidFill>
                <a:schemeClr val="tx1"/>
              </a:solidFill>
              <a:latin typeface="나눔스퀘어_ac"/>
              <a:ea typeface="나눔스퀘어_ac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나눔스퀘어_ac"/>
                <a:ea typeface="나눔스퀘어_ac"/>
              </a:rPr>
              <a:t>DocumentFragment</a:t>
            </a:r>
            <a:r>
              <a:rPr lang="en-US" altLang="ko-KR">
                <a:solidFill>
                  <a:schemeClr val="tx1"/>
                </a:solidFill>
                <a:latin typeface="나눔스퀘어_ac"/>
                <a:ea typeface="나눔스퀘어_ac"/>
              </a:rPr>
              <a:t> node</a:t>
            </a:r>
            <a:endParaRPr lang="en-US" altLang="ko-KR">
              <a:solidFill>
                <a:schemeClr val="tx1"/>
              </a:solidFill>
              <a:latin typeface="나눔스퀘어_ac"/>
              <a:ea typeface="나눔스퀘어_ac"/>
            </a:endParaRPr>
          </a:p>
          <a:p>
            <a:pPr marL="0" indent="0" algn="l">
              <a:lnSpc>
                <a:spcPct val="150000"/>
              </a:lnSpc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E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ntity reference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 node</a:t>
            </a:r>
            <a:endParaRPr xmlns:mc="http://schemas.openxmlformats.org/markup-compatibility/2006" xmlns:hp="http://schemas.haansoft.com/office/presentation/8.0" lang="en-US" altLang="ko-KR" b="0" i="0" strike="noStrike" mc:Ignorable="hp" hp:hslEmbossed="0">
              <a:solidFill>
                <a:schemeClr val="tx1"/>
              </a:solidFill>
              <a:latin typeface="나눔스퀘어_ac"/>
              <a:ea typeface="나눔스퀘어_ac"/>
            </a:endParaRPr>
          </a:p>
          <a:p>
            <a:pPr marL="0" indent="0" algn="l">
              <a:lnSpc>
                <a:spcPct val="150000"/>
              </a:lnSpc>
              <a:buNone/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Document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 node</a:t>
            </a:r>
            <a:endParaRPr xmlns:mc="http://schemas.openxmlformats.org/markup-compatibility/2006" xmlns:hp="http://schemas.haansoft.com/office/presentation/8.0" lang="en-US" altLang="ko-KR" b="0" i="0" strike="noStrike" mc:Ignorable="hp" hp:hslEmbossed="0">
              <a:solidFill>
                <a:schemeClr val="tx1"/>
              </a:solidFill>
              <a:latin typeface="나눔스퀘어_ac"/>
              <a:ea typeface="나눔스퀘어_ac"/>
            </a:endParaRPr>
          </a:p>
          <a:p>
            <a:pPr marL="0" indent="0" algn="l">
              <a:lnSpc>
                <a:spcPct val="150000"/>
              </a:lnSpc>
              <a:buNone/>
              <a:defRPr/>
            </a:pPr>
            <a:r>
              <a: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Element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 node</a:t>
            </a:r>
            <a:endParaRPr xmlns:mc="http://schemas.openxmlformats.org/markup-compatibility/2006" xmlns:hp="http://schemas.haansoft.com/office/presentation/8.0" lang="en-US" altLang="ko-KR" b="0" i="0" strike="noStrike" mc:Ignorable="hp" hp:hslEmbossed="0">
              <a:solidFill>
                <a:schemeClr val="tx1"/>
              </a:solidFill>
              <a:latin typeface="나눔스퀘어_ac"/>
              <a:ea typeface="나눔스퀘어_ac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Bold"/>
                <a:ea typeface="나눔스퀘어_ac Bold"/>
              </a:rPr>
              <a:t>노드 객체의 종류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6297704" y="1908715"/>
            <a:ext cx="5894296" cy="420624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algn="l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CDATASection</a:t>
            </a:r>
            <a:r>
              <a:rPr xmlns:mc="http://schemas.openxmlformats.org/markup-compatibility/2006" xmlns:hp="http://schemas.haansoft.com/office/presentation/8.0" lang="en-US" altLang="ko-KR" sz="3000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 node</a:t>
            </a:r>
            <a:endParaRPr xmlns:mc="http://schemas.openxmlformats.org/markup-compatibility/2006" xmlns:hp="http://schemas.haansoft.com/office/presentation/8.0" lang="en-US" altLang="ko-KR" sz="3000" b="0" i="0" strike="noStrike" mc:Ignorable="hp" hp:hslEmbossed="0">
              <a:solidFill>
                <a:schemeClr val="tx1"/>
              </a:solidFill>
              <a:latin typeface="나눔스퀘어_ac"/>
              <a:ea typeface="나눔스퀘어_ac"/>
            </a:endParaRPr>
          </a:p>
          <a:p>
            <a:pPr algn="l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000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P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rocessing instruction</a:t>
            </a:r>
            <a:r>
              <a:rPr xmlns:mc="http://schemas.openxmlformats.org/markup-compatibility/2006" xmlns:hp="http://schemas.haansoft.com/office/presentation/8.0" lang="en-US" altLang="ko-KR" sz="3000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 node</a:t>
            </a:r>
            <a:endParaRPr xmlns:mc="http://schemas.openxmlformats.org/markup-compatibility/2006" xmlns:hp="http://schemas.haansoft.com/office/presentation/8.0" lang="en-US" altLang="ko-KR" sz="3000" b="0" i="0" strike="noStrike" mc:Ignorable="hp" hp:hslEmbossed="0">
              <a:solidFill>
                <a:schemeClr val="tx1"/>
              </a:solidFill>
              <a:latin typeface="나눔스퀘어_ac"/>
              <a:ea typeface="나눔스퀘어_ac"/>
            </a:endParaRPr>
          </a:p>
          <a:p>
            <a:pPr algn="l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000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C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omment</a:t>
            </a:r>
            <a:r>
              <a:rPr xmlns:mc="http://schemas.openxmlformats.org/markup-compatibility/2006" xmlns:hp="http://schemas.haansoft.com/office/presentation/8.0" lang="en-US" altLang="ko-KR" sz="3000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 node</a:t>
            </a:r>
            <a:endParaRPr xmlns:mc="http://schemas.openxmlformats.org/markup-compatibility/2006" xmlns:hp="http://schemas.haansoft.com/office/presentation/8.0" lang="en-US" altLang="ko-KR" sz="3000" b="0" i="0" strike="noStrike" mc:Ignorable="hp" hp:hslEmbossed="0">
              <a:solidFill>
                <a:schemeClr val="tx1"/>
              </a:solidFill>
              <a:latin typeface="나눔스퀘어_ac"/>
              <a:ea typeface="나눔스퀘어_ac"/>
            </a:endParaRPr>
          </a:p>
          <a:p>
            <a:pPr algn="l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DocumentType</a:t>
            </a:r>
            <a:r>
              <a:rPr xmlns:mc="http://schemas.openxmlformats.org/markup-compatibility/2006" xmlns:hp="http://schemas.haansoft.com/office/presentation/8.0" lang="en-US" altLang="ko-KR" sz="3000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 node</a:t>
            </a:r>
            <a:endParaRPr xmlns:mc="http://schemas.openxmlformats.org/markup-compatibility/2006" xmlns:hp="http://schemas.haansoft.com/office/presentation/8.0" lang="en-US" altLang="ko-KR" sz="3000" b="0" i="0" strike="noStrike" mc:Ignorable="hp" hp:hslEmbossed="0">
              <a:solidFill>
                <a:schemeClr val="tx1"/>
              </a:solidFill>
              <a:latin typeface="나눔스퀘어_ac"/>
              <a:ea typeface="나눔스퀘어_ac"/>
            </a:endParaRPr>
          </a:p>
          <a:p>
            <a:pPr algn="l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Notation</a:t>
            </a:r>
            <a:r>
              <a:rPr xmlns:mc="http://schemas.openxmlformats.org/markup-compatibility/2006" xmlns:hp="http://schemas.haansoft.com/office/presentation/8.0" lang="en-US" altLang="ko-KR" sz="3000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 node</a:t>
            </a:r>
            <a:endParaRPr xmlns:mc="http://schemas.openxmlformats.org/markup-compatibility/2006" xmlns:hp="http://schemas.haansoft.com/office/presentation/8.0" lang="en-US" altLang="ko-KR" sz="3000" b="0" i="0" strike="noStrike" mc:Ignorable="hp" hp:hslEmbossed="0">
              <a:solidFill>
                <a:schemeClr val="tx1"/>
              </a:solidFill>
              <a:latin typeface="나눔스퀘어_ac"/>
              <a:ea typeface="나눔스퀘어_ac"/>
            </a:endParaRPr>
          </a:p>
          <a:p>
            <a:pPr algn="l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000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E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ntity</a:t>
            </a:r>
            <a:r>
              <a:rPr xmlns:mc="http://schemas.openxmlformats.org/markup-compatibility/2006" xmlns:hp="http://schemas.haansoft.com/office/presentation/8.0" lang="en-US" altLang="ko-KR" sz="3000" b="0" i="0" strike="noStrike" mc:Ignorable="hp" hp:hslEmbossed="0">
                <a:solidFill>
                  <a:schemeClr val="tx1"/>
                </a:solidFill>
                <a:latin typeface="나눔스퀘어_ac"/>
                <a:ea typeface="나눔스퀘어_ac"/>
              </a:rPr>
              <a:t> node</a:t>
            </a:r>
            <a:endParaRPr lang="en-US" altLang="ko-KR" sz="3000"/>
          </a:p>
        </p:txBody>
      </p:sp>
      <p:cxnSp>
        <p:nvCxnSpPr>
          <p:cNvPr id="16" name=""/>
          <p:cNvCxnSpPr/>
          <p:nvPr/>
        </p:nvCxnSpPr>
        <p:spPr>
          <a:xfrm>
            <a:off x="609599" y="3680011"/>
            <a:ext cx="479723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>
            <a:off x="609599" y="4392706"/>
            <a:ext cx="4096871" cy="0"/>
          </a:xfrm>
          <a:prstGeom prst="line">
            <a:avLst/>
          </a:prstGeom>
          <a:noFill/>
          <a:ln w="508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18" name=""/>
          <p:cNvCxnSpPr/>
          <p:nvPr/>
        </p:nvCxnSpPr>
        <p:spPr>
          <a:xfrm>
            <a:off x="6297706" y="2342028"/>
            <a:ext cx="3720352" cy="0"/>
          </a:xfrm>
          <a:prstGeom prst="line">
            <a:avLst/>
          </a:prstGeom>
          <a:noFill/>
          <a:ln w="508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19" name=""/>
          <p:cNvCxnSpPr/>
          <p:nvPr/>
        </p:nvCxnSpPr>
        <p:spPr>
          <a:xfrm>
            <a:off x="6297704" y="3070410"/>
            <a:ext cx="5020235" cy="0"/>
          </a:xfrm>
          <a:prstGeom prst="line">
            <a:avLst/>
          </a:prstGeom>
          <a:noFill/>
          <a:ln w="508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20" name=""/>
          <p:cNvCxnSpPr/>
          <p:nvPr/>
        </p:nvCxnSpPr>
        <p:spPr>
          <a:xfrm>
            <a:off x="6297706" y="3727636"/>
            <a:ext cx="2947146" cy="0"/>
          </a:xfrm>
          <a:prstGeom prst="line">
            <a:avLst/>
          </a:prstGeom>
          <a:noFill/>
          <a:ln w="508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21" name=""/>
          <p:cNvCxnSpPr/>
          <p:nvPr/>
        </p:nvCxnSpPr>
        <p:spPr>
          <a:xfrm flipV="1">
            <a:off x="6297703" y="4392707"/>
            <a:ext cx="3720355" cy="0"/>
          </a:xfrm>
          <a:prstGeom prst="line">
            <a:avLst/>
          </a:prstGeom>
          <a:noFill/>
          <a:ln w="508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22" name=""/>
          <p:cNvCxnSpPr/>
          <p:nvPr/>
        </p:nvCxnSpPr>
        <p:spPr>
          <a:xfrm>
            <a:off x="6297706" y="5116607"/>
            <a:ext cx="2711824" cy="0"/>
          </a:xfrm>
          <a:prstGeom prst="line">
            <a:avLst/>
          </a:prstGeom>
          <a:noFill/>
          <a:ln w="508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23" name=""/>
          <p:cNvCxnSpPr/>
          <p:nvPr/>
        </p:nvCxnSpPr>
        <p:spPr>
          <a:xfrm>
            <a:off x="6297706" y="5766548"/>
            <a:ext cx="2151529" cy="0"/>
          </a:xfrm>
          <a:prstGeom prst="line">
            <a:avLst/>
          </a:prstGeom>
          <a:noFill/>
          <a:ln w="508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1" animBg="1"/>
      <p:bldP spid="18" grpId="2" animBg="1"/>
      <p:bldP spid="19" grpId="3" animBg="1"/>
      <p:bldP spid="20" grpId="4" animBg="1"/>
      <p:bldP spid="21" grpId="5" animBg="1"/>
      <p:bldP spid="22" grpId="6" animBg="1"/>
      <p:bldP spid="23" grpId="7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609600" y="5626503"/>
            <a:ext cx="10972798" cy="842497"/>
          </a:xfrm>
          <a:prstGeom prst="roundRect">
            <a:avLst>
              <a:gd name="adj" fmla="val 16667"/>
            </a:avLst>
          </a:prstGeom>
          <a:solidFill>
            <a:srgbClr val="d9d9d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sz="3500">
                <a:latin typeface="나눔스퀘어_ac Bold"/>
                <a:ea typeface="나눔스퀘어_ac Bold"/>
              </a:rPr>
              <a:t>노드 객체 종류 </a:t>
            </a:r>
            <a:r>
              <a:rPr lang="en-US" altLang="ko-KR" sz="3500">
                <a:latin typeface="나눔스퀘어_ac Bold"/>
                <a:ea typeface="나눔스퀘어_ac Bold"/>
              </a:rPr>
              <a:t>-</a:t>
            </a:r>
            <a:r>
              <a:rPr lang="ko-KR" altLang="en-US" sz="3500">
                <a:latin typeface="나눔스퀘어_ac Bold"/>
                <a:ea typeface="나눔스퀘어_ac Bold"/>
              </a:rPr>
              <a:t> 문서 노드 </a:t>
            </a:r>
            <a:r>
              <a:rPr lang="en-US" altLang="ko-KR" sz="3500">
                <a:latin typeface="나눔스퀘어_ac Bold"/>
                <a:ea typeface="나눔스퀘어_ac Bold"/>
              </a:rPr>
              <a:t>Document node</a:t>
            </a:r>
            <a:endParaRPr lang="en-US" altLang="ko-KR" sz="3500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4791" y="5717784"/>
            <a:ext cx="9482417" cy="659934"/>
          </a:xfrm>
        </p:spPr>
        <p:txBody>
          <a:bodyPr anchor="ctr" anchorCtr="0"/>
          <a:lstStyle/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altLang="ko-KR" sz="2600">
                <a:latin typeface="나눔스퀘어_ac"/>
                <a:ea typeface="나눔스퀘어_ac"/>
              </a:rPr>
              <a:t>DOM </a:t>
            </a:r>
            <a:r>
              <a:rPr lang="ko-KR" altLang="en-US" sz="2600">
                <a:latin typeface="나눔스퀘어_ac"/>
                <a:ea typeface="나눔스퀘어_ac"/>
              </a:rPr>
              <a:t>트리의 루트 노드 이므로 다른 노드들의 진입점 역할을 한다</a:t>
            </a:r>
            <a:r>
              <a:rPr lang="en-US" altLang="ko-KR" sz="2600">
                <a:latin typeface="나눔스퀘어_ac"/>
                <a:ea typeface="나눔스퀘어_ac"/>
              </a:rPr>
              <a:t>.</a:t>
            </a:r>
            <a:endParaRPr lang="en-US" altLang="ko-KR" sz="2600">
              <a:latin typeface="나눔스퀘어_ac"/>
              <a:ea typeface="나눔스퀘어_ac"/>
            </a:endParaRPr>
          </a:p>
        </p:txBody>
      </p:sp>
      <p:grpSp>
        <p:nvGrpSpPr>
          <p:cNvPr id="14" name=""/>
          <p:cNvGrpSpPr/>
          <p:nvPr/>
        </p:nvGrpSpPr>
        <p:grpSpPr>
          <a:xfrm rot="0">
            <a:off x="609600" y="1919865"/>
            <a:ext cx="10972798" cy="842497"/>
            <a:chOff x="609601" y="4140870"/>
            <a:chExt cx="10972798" cy="842497"/>
          </a:xfrm>
        </p:grpSpPr>
        <p:sp>
          <p:nvSpPr>
            <p:cNvPr id="13" name=""/>
            <p:cNvSpPr/>
            <p:nvPr/>
          </p:nvSpPr>
          <p:spPr>
            <a:xfrm>
              <a:off x="609601" y="4140870"/>
              <a:ext cx="10972798" cy="842497"/>
            </a:xfrm>
            <a:prstGeom prst="roundRect">
              <a:avLst>
                <a:gd name="adj" fmla="val 16667"/>
              </a:avLst>
            </a:prstGeom>
            <a:solidFill>
              <a:srgbClr val="d9d9d9">
                <a:alpha val="5373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" name=""/>
            <p:cNvSpPr txBox="1"/>
            <p:nvPr/>
          </p:nvSpPr>
          <p:spPr>
            <a:xfrm>
              <a:off x="756397" y="4259224"/>
              <a:ext cx="10679206" cy="60579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p>
              <a:pPr marL="0" indent="0" algn="ctr">
                <a:lnSpc>
                  <a:spcPct val="130000"/>
                </a:lnSpc>
                <a:buNone/>
                <a:defRPr/>
              </a:pPr>
              <a:r>
                <a:rPr lang="en-US" altLang="ko-KR" sz="2600">
                  <a:latin typeface="나눔스퀘어_ac"/>
                  <a:ea typeface="나눔스퀘어_ac"/>
                </a:rPr>
                <a:t>DOM </a:t>
              </a:r>
              <a:r>
                <a:rPr lang="ko-KR" altLang="en-US" sz="2600">
                  <a:latin typeface="나눔스퀘어_ac"/>
                  <a:ea typeface="나눔스퀘어_ac"/>
                </a:rPr>
                <a:t>트리의 최상위에 존재하는 루트 노드로 </a:t>
              </a:r>
              <a:r>
                <a:rPr lang="en-US" altLang="ko-KR" sz="2600">
                  <a:latin typeface="나눔스퀘어_ac"/>
                  <a:ea typeface="나눔스퀘어_ac"/>
                </a:rPr>
                <a:t>document </a:t>
              </a:r>
              <a:r>
                <a:rPr lang="ko-KR" altLang="en-US" sz="2600">
                  <a:latin typeface="나눔스퀘어_ac"/>
                  <a:ea typeface="나눔스퀘어_ac"/>
                </a:rPr>
                <a:t>객체를 가리킨다</a:t>
              </a:r>
              <a:r>
                <a:rPr lang="en-US" altLang="ko-KR" sz="2600">
                  <a:latin typeface="나눔스퀘어_ac"/>
                  <a:ea typeface="나눔스퀘어_ac"/>
                </a:rPr>
                <a:t>.</a:t>
              </a:r>
              <a:endParaRPr lang="ko-KR" altLang="en-US" sz="2600"/>
            </a:p>
          </p:txBody>
        </p:sp>
      </p:grpSp>
      <p:grpSp>
        <p:nvGrpSpPr>
          <p:cNvPr id="15" name=""/>
          <p:cNvGrpSpPr/>
          <p:nvPr/>
        </p:nvGrpSpPr>
        <p:grpSpPr>
          <a:xfrm rot="0">
            <a:off x="609600" y="3030854"/>
            <a:ext cx="10972798" cy="1120141"/>
            <a:chOff x="609601" y="5233015"/>
            <a:chExt cx="10972798" cy="1120141"/>
          </a:xfrm>
        </p:grpSpPr>
        <p:sp>
          <p:nvSpPr>
            <p:cNvPr id="11" name=""/>
            <p:cNvSpPr/>
            <p:nvPr/>
          </p:nvSpPr>
          <p:spPr>
            <a:xfrm>
              <a:off x="609601" y="5233016"/>
              <a:ext cx="10972798" cy="1120140"/>
            </a:xfrm>
            <a:prstGeom prst="roundRect">
              <a:avLst>
                <a:gd name="adj" fmla="val 16667"/>
              </a:avLst>
            </a:prstGeom>
            <a:solidFill>
              <a:srgbClr val="d9d9d9">
                <a:alpha val="5373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5" name=""/>
            <p:cNvSpPr txBox="1"/>
            <p:nvPr/>
          </p:nvSpPr>
          <p:spPr>
            <a:xfrm>
              <a:off x="851646" y="5233015"/>
              <a:ext cx="10488706" cy="112014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p>
              <a:pPr marL="0" indent="0" algn="ctr">
                <a:lnSpc>
                  <a:spcPct val="130000"/>
                </a:lnSpc>
                <a:buNone/>
                <a:defRPr/>
              </a:pPr>
              <a:r>
                <a:rPr lang="ko-KR" altLang="en-US" sz="2600">
                  <a:latin typeface="나눔스퀘어_ac"/>
                  <a:ea typeface="나눔스퀘어_ac"/>
                </a:rPr>
                <a:t>브라우저가 렌더링한 </a:t>
              </a:r>
              <a:r>
                <a:rPr lang="en-US" altLang="ko-KR" sz="2600">
                  <a:latin typeface="나눔스퀘어_ac"/>
                  <a:ea typeface="나눔스퀘어_ac"/>
                </a:rPr>
                <a:t>HTML</a:t>
              </a:r>
              <a:r>
                <a:rPr lang="ko-KR" altLang="en-US" sz="2600">
                  <a:latin typeface="나눔스퀘어_ac"/>
                  <a:ea typeface="나눔스퀘어_ac"/>
                </a:rPr>
                <a:t> 문서 전체를 가리키기 때문에 </a:t>
              </a:r>
              <a:endParaRPr lang="ko-KR" altLang="en-US" sz="2600">
                <a:latin typeface="나눔스퀘어_ac"/>
                <a:ea typeface="나눔스퀘어_ac"/>
              </a:endParaRPr>
            </a:p>
            <a:p>
              <a:pPr marL="0" indent="0" algn="ctr">
                <a:lnSpc>
                  <a:spcPct val="130000"/>
                </a:lnSpc>
                <a:buNone/>
                <a:defRPr/>
              </a:pPr>
              <a:r>
                <a:rPr lang="en-US" altLang="ko-KR" sz="2600">
                  <a:latin typeface="나눔스퀘어_ac"/>
                  <a:ea typeface="나눔스퀘어_ac"/>
                </a:rPr>
                <a:t>window.document </a:t>
              </a:r>
              <a:r>
                <a:rPr lang="ko-KR" altLang="en-US" sz="2600">
                  <a:latin typeface="나눔스퀘어_ac"/>
                  <a:ea typeface="나눔스퀘어_ac"/>
                </a:rPr>
                <a:t>나 </a:t>
              </a:r>
              <a:r>
                <a:rPr lang="en-US" altLang="ko-KR" sz="2600">
                  <a:latin typeface="나눔스퀘어_ac"/>
                  <a:ea typeface="나눔스퀘어_ac"/>
                </a:rPr>
                <a:t>document</a:t>
              </a:r>
              <a:r>
                <a:rPr lang="ko-KR" altLang="en-US" sz="2600">
                  <a:latin typeface="나눔스퀘어_ac"/>
                  <a:ea typeface="나눔스퀘어_ac"/>
                </a:rPr>
                <a:t>로 참조할 수 있다</a:t>
              </a:r>
              <a:r>
                <a:rPr lang="en-US" altLang="ko-KR" sz="2600">
                  <a:latin typeface="나눔스퀘어_ac"/>
                  <a:ea typeface="나눔스퀘어_ac"/>
                </a:rPr>
                <a:t>.</a:t>
              </a:r>
              <a:endParaRPr lang="en-US" altLang="ko-KR" sz="2600">
                <a:latin typeface="나눔스퀘어_ac"/>
                <a:ea typeface="나눔스퀘어_ac"/>
              </a:endParaRPr>
            </a:p>
          </p:txBody>
        </p:sp>
      </p:grpSp>
      <p:grpSp>
        <p:nvGrpSpPr>
          <p:cNvPr id="16" name=""/>
          <p:cNvGrpSpPr/>
          <p:nvPr/>
        </p:nvGrpSpPr>
        <p:grpSpPr>
          <a:xfrm rot="0">
            <a:off x="609601" y="4469893"/>
            <a:ext cx="10972798" cy="842497"/>
            <a:chOff x="609601" y="3007751"/>
            <a:chExt cx="10972798" cy="842497"/>
          </a:xfrm>
        </p:grpSpPr>
        <p:sp>
          <p:nvSpPr>
            <p:cNvPr id="12" name=""/>
            <p:cNvSpPr/>
            <p:nvPr/>
          </p:nvSpPr>
          <p:spPr>
            <a:xfrm>
              <a:off x="609601" y="3007751"/>
              <a:ext cx="10972798" cy="842497"/>
            </a:xfrm>
            <a:prstGeom prst="roundRect">
              <a:avLst>
                <a:gd name="adj" fmla="val 16667"/>
              </a:avLst>
            </a:prstGeom>
            <a:solidFill>
              <a:srgbClr val="d9d9d9">
                <a:alpha val="5373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6" name=""/>
            <p:cNvSpPr txBox="1"/>
            <p:nvPr/>
          </p:nvSpPr>
          <p:spPr>
            <a:xfrm>
              <a:off x="2392456" y="3126105"/>
              <a:ext cx="7407088" cy="60579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p>
              <a:pPr marL="0" indent="0" algn="ctr">
                <a:lnSpc>
                  <a:spcPct val="130000"/>
                </a:lnSpc>
                <a:buNone/>
                <a:defRPr/>
              </a:pPr>
              <a:r>
                <a:rPr lang="en-US" altLang="ko-KR" sz="2600">
                  <a:latin typeface="나눔스퀘어_ac"/>
                  <a:ea typeface="나눔스퀘어_ac"/>
                </a:rPr>
                <a:t>HTML</a:t>
              </a:r>
              <a:r>
                <a:rPr lang="ko-KR" altLang="en-US" sz="2600">
                  <a:latin typeface="나눔스퀘어_ac"/>
                  <a:ea typeface="나눔스퀘어_ac"/>
                </a:rPr>
                <a:t> 문서 당 </a:t>
              </a:r>
              <a:r>
                <a:rPr lang="en-US" altLang="ko-KR" sz="2600">
                  <a:latin typeface="나눔스퀘어_ac"/>
                  <a:ea typeface="나눔스퀘어_ac"/>
                </a:rPr>
                <a:t>document </a:t>
              </a:r>
              <a:r>
                <a:rPr lang="ko-KR" altLang="en-US" sz="2600">
                  <a:latin typeface="나눔스퀘어_ac"/>
                  <a:ea typeface="나눔스퀘어_ac"/>
                </a:rPr>
                <a:t>객체는 유일하다</a:t>
              </a:r>
              <a:r>
                <a:rPr lang="en-US" altLang="ko-KR" sz="2600">
                  <a:latin typeface="나눔스퀘어_ac"/>
                  <a:ea typeface="나눔스퀘어_ac"/>
                </a:rPr>
                <a:t>.</a:t>
              </a:r>
              <a:endParaRPr lang="ko-KR" altLang="en-US" sz="2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sz="3500">
                <a:latin typeface="나눔스퀘어_ac Bold"/>
                <a:ea typeface="나눔스퀘어_ac Bold"/>
              </a:rPr>
              <a:t>노드 객체 종류 </a:t>
            </a:r>
            <a:r>
              <a:rPr lang="en-US" altLang="ko-KR" sz="3500">
                <a:latin typeface="나눔스퀘어_ac Bold"/>
                <a:ea typeface="나눔스퀘어_ac Bold"/>
              </a:rPr>
              <a:t>-</a:t>
            </a:r>
            <a:r>
              <a:rPr lang="ko-KR" altLang="en-US" sz="3500">
                <a:latin typeface="나눔스퀘어_ac Bold"/>
                <a:ea typeface="나눔스퀘어_ac Bold"/>
              </a:rPr>
              <a:t> 요소 노드 </a:t>
            </a:r>
            <a:r>
              <a:rPr lang="en-US" altLang="ko-KR" sz="3500">
                <a:latin typeface="나눔스퀘어_ac Bold"/>
                <a:ea typeface="나눔스퀘어_ac Bold"/>
              </a:rPr>
              <a:t>Element node</a:t>
            </a:r>
            <a:endParaRPr lang="en-US" altLang="ko-KR" sz="3500">
              <a:latin typeface="나눔스퀘어_ac Bold"/>
              <a:ea typeface="나눔스퀘어_ac Bold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21300" r="52490"/>
          <a:stretch>
            <a:fillRect/>
          </a:stretch>
        </p:blipFill>
        <p:spPr>
          <a:xfrm>
            <a:off x="0" y="1809844"/>
            <a:ext cx="5046128" cy="4278025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5248835" y="1965333"/>
            <a:ext cx="6333563" cy="842497"/>
          </a:xfrm>
          <a:prstGeom prst="roundRect">
            <a:avLst>
              <a:gd name="adj" fmla="val 16667"/>
            </a:avLst>
          </a:prstGeom>
          <a:solidFill>
            <a:srgbClr val="d9d9d9">
              <a:alpha val="5373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950879" y="3821206"/>
            <a:ext cx="3144371" cy="10881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950324" y="2056614"/>
            <a:ext cx="5190563" cy="659934"/>
          </a:xfrm>
        </p:spPr>
        <p:txBody>
          <a:bodyPr vert="horz" lIns="91440" tIns="45720" rIns="91440" bIns="45720" anchor="ctr" anchorCtr="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HTML 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요소를 가리키는 객체다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sp>
        <p:nvSpPr>
          <p:cNvPr id="9" name=""/>
          <p:cNvSpPr/>
          <p:nvPr/>
        </p:nvSpPr>
        <p:spPr>
          <a:xfrm>
            <a:off x="5248835" y="2978709"/>
            <a:ext cx="6333563" cy="1268320"/>
          </a:xfrm>
          <a:prstGeom prst="roundRect">
            <a:avLst>
              <a:gd name="adj" fmla="val 16667"/>
            </a:avLst>
          </a:prstGeom>
          <a:solidFill>
            <a:srgbClr val="d9d9d9">
              <a:alpha val="5373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내용 개체 틀 2"/>
          <p:cNvSpPr/>
          <p:nvPr/>
        </p:nvSpPr>
        <p:spPr>
          <a:xfrm>
            <a:off x="5777753" y="3045337"/>
            <a:ext cx="5535705" cy="1096964"/>
          </a:xfrm>
          <a:prstGeom prst="rect">
            <a:avLst/>
          </a:prstGeom>
        </p:spPr>
        <p:txBody>
          <a:bodyPr vert="horz" lIns="91440" tIns="45720" rIns="91440" bIns="45720" anchor="ctr" anchorCtr="0">
            <a:noAutofit/>
          </a:bodyPr>
          <a:p>
            <a:pPr marL="0" indent="0" algn="ctr" defTabSz="914400" rtl="0" eaLnBrk="1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HTML 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요소 간의 중첩에 의해 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  <a:p>
            <a:pPr marL="0" indent="0" algn="ctr" defTabSz="914400" rtl="0" eaLnBrk="1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부자 관계를 가진다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sp>
        <p:nvSpPr>
          <p:cNvPr id="11" name=""/>
          <p:cNvSpPr/>
          <p:nvPr/>
        </p:nvSpPr>
        <p:spPr>
          <a:xfrm>
            <a:off x="5248834" y="4411944"/>
            <a:ext cx="6333563" cy="842497"/>
          </a:xfrm>
          <a:prstGeom prst="roundRect">
            <a:avLst>
              <a:gd name="adj" fmla="val 16667"/>
            </a:avLst>
          </a:prstGeom>
          <a:solidFill>
            <a:srgbClr val="d9d9d9">
              <a:alpha val="5373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/>
          <p:nvPr/>
        </p:nvSpPr>
        <p:spPr>
          <a:xfrm>
            <a:off x="5461747" y="4503225"/>
            <a:ext cx="5907739" cy="659934"/>
          </a:xfrm>
          <a:prstGeom prst="rect">
            <a:avLst/>
          </a:prstGeom>
        </p:spPr>
        <p:txBody>
          <a:bodyPr vert="horz" lIns="91440" tIns="45720" rIns="91440" bIns="45720" anchor="ctr" anchorCtr="0">
            <a:normAutofit lnSpcReduction="10000"/>
          </a:bodyPr>
          <a:p>
            <a:pPr marL="0" indent="0" algn="ctr" defTabSz="914400" rtl="0" eaLnBrk="1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부자 관계를 통해 정보를 구조화한다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  <p:sp>
        <p:nvSpPr>
          <p:cNvPr id="14" name=""/>
          <p:cNvSpPr/>
          <p:nvPr/>
        </p:nvSpPr>
        <p:spPr>
          <a:xfrm>
            <a:off x="5248835" y="5399359"/>
            <a:ext cx="6333563" cy="842497"/>
          </a:xfrm>
          <a:prstGeom prst="roundRect">
            <a:avLst>
              <a:gd name="adj" fmla="val 16667"/>
            </a:avLst>
          </a:prstGeom>
          <a:solidFill>
            <a:srgbClr val="d9d9d9">
              <a:alpha val="5373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내용 개체 틀 2"/>
          <p:cNvSpPr/>
          <p:nvPr/>
        </p:nvSpPr>
        <p:spPr>
          <a:xfrm>
            <a:off x="5461747" y="5490640"/>
            <a:ext cx="5907739" cy="659934"/>
          </a:xfrm>
          <a:prstGeom prst="rect">
            <a:avLst/>
          </a:prstGeom>
        </p:spPr>
        <p:txBody>
          <a:bodyPr vert="horz" lIns="91440" tIns="45720" rIns="91440" bIns="45720" anchor="ctr" anchorCtr="0">
            <a:normAutofit lnSpcReduction="10000"/>
          </a:bodyPr>
          <a:p>
            <a:pPr marL="0" indent="0" algn="ctr" defTabSz="914400" rtl="0" eaLnBrk="1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문서의 구조를 표현한다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"/>
                <a:ea typeface="나눔스퀘어_ac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"/>
              <a:ea typeface="나눔스퀘어_a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677</ep:Words>
  <ep:PresentationFormat>화면 슬라이드 쇼(4:3)</ep:PresentationFormat>
  <ep:Paragraphs>120</ep:Paragraphs>
  <ep:Slides>29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한컴오피스</vt:lpstr>
      <vt:lpstr>브라우저 렌더링 과정과 함께 알아보는 DOM</vt:lpstr>
      <vt:lpstr>DOM이 뭐야?</vt:lpstr>
      <vt:lpstr>DOM은 뭘까?</vt:lpstr>
      <vt:lpstr>HTML 요소와 노드 요소가 무엇인지 먼저 알아보자!</vt:lpstr>
      <vt:lpstr>슬라이드 5</vt:lpstr>
      <vt:lpstr>슬라이드 6</vt:lpstr>
      <vt:lpstr>노드 객체의 종류</vt:lpstr>
      <vt:lpstr>노드 객체 종류 - 문서 노드 Document node</vt:lpstr>
      <vt:lpstr>노드 객체 종류 - 요소 노드 Element node</vt:lpstr>
      <vt:lpstr>노드 객체 종류 - 어트리뷰트 노드 Attribute node</vt:lpstr>
      <vt:lpstr>노드 객체 종류 - 텍스트 노드 Text node</vt:lpstr>
      <vt:lpstr>슬라이드 12</vt:lpstr>
      <vt:lpstr>브라우저는 사용자에게 어떻게 보여주는걸까?</vt:lpstr>
      <vt:lpstr>렌더링 과정을 알아보자!</vt:lpstr>
      <vt:lpstr>브라우저는 렌더링에 필요한 리소스를 요청하고 서버로부터 응답을 받는다.</vt:lpstr>
      <vt:lpstr>서버로부터 응답된 HTML과 CSS를 파싱하여 DOM과 CSSOM을 생성한다.</vt:lpstr>
      <vt:lpstr>DOM과 CSSOM을 결합하여 렌더 트리를 생성한다.</vt:lpstr>
      <vt:lpstr>자바스크립트 엔진이 자바스크립트를 파싱하고 실행한다.</vt:lpstr>
      <vt:lpstr>렌더트리를 기반으로 HTML 요소의 레이아웃을 계산하고 화면에 페인팅한다.</vt:lpstr>
      <vt:lpstr>HTML 파싱과 DOM 생성</vt:lpstr>
      <vt:lpstr>슬라이드 21</vt:lpstr>
      <vt:lpstr>슬라이드 22</vt:lpstr>
      <vt:lpstr>슬라이드 23</vt:lpstr>
      <vt:lpstr>슬라이드 24</vt:lpstr>
      <vt:lpstr>슬라이드 25</vt:lpstr>
      <vt:lpstr>CSS 파싱과 CSSOM 생성</vt:lpstr>
      <vt:lpstr>렌더 트리 생성</vt:lpstr>
      <vt:lpstr>DOM 이제 알 것 같나요? (제발)</vt:lpstr>
      <vt:lpstr>감삼당 아직 말할게 한가득인데 흑흑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2023-05-03T01:29:50.526</dcterms:created>
  <dc:creator>ogaeu</dc:creator>
  <cp:lastModifiedBy>ogaeu</cp:lastModifiedBy>
  <dcterms:modified xsi:type="dcterms:W3CDTF">2023-05-05T07:23:47.253</dcterms:modified>
  <cp:revision>99</cp:revision>
  <dc:title>브라우저 렌더링 과정과 함께 알아보는 DOM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