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896a3800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896a3800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896a3800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896a3800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96a3800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96a3800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896a3800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896a3800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744c543d4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744c543d4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896a380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896a380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896a380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896a380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896a380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896a380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744c543d4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744c543d4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44c543d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44c543d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44c543d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44c543d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44c543d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44c543d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896a3800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896a3800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1233" y="694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
            </a:r>
            <a:r>
              <a:rPr lang="en-GB"/>
              <a:t>raw Boxes around Traffic Lights in an image.</a:t>
            </a:r>
            <a:endParaRPr/>
          </a:p>
        </p:txBody>
      </p:sp>
      <p:sp>
        <p:nvSpPr>
          <p:cNvPr id="55" name="Google Shape;55;p13"/>
          <p:cNvSpPr txBox="1"/>
          <p:nvPr>
            <p:ph idx="1" type="subTitle"/>
          </p:nvPr>
        </p:nvSpPr>
        <p:spPr>
          <a:xfrm>
            <a:off x="311700" y="2834125"/>
            <a:ext cx="8520600" cy="107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Python, OpenCV &amp;</a:t>
            </a:r>
            <a:endParaRPr/>
          </a:p>
          <a:p>
            <a:pPr indent="0" lvl="0" marL="0" rtl="0" algn="ctr">
              <a:spcBef>
                <a:spcPts val="0"/>
              </a:spcBef>
              <a:spcAft>
                <a:spcPts val="0"/>
              </a:spcAft>
              <a:buNone/>
            </a:pPr>
            <a:r>
              <a:rPr lang="en-GB"/>
              <a:t>Faster R-CNN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0" y="2270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Architecture</a:t>
            </a:r>
            <a:endParaRPr/>
          </a:p>
        </p:txBody>
      </p:sp>
      <p:sp>
        <p:nvSpPr>
          <p:cNvPr id="113" name="Google Shape;113;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311700" y="1237626"/>
            <a:ext cx="8520601" cy="3528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Georgia"/>
              <a:buAutoNum type="arabicPeriod"/>
            </a:pPr>
            <a:r>
              <a:rPr lang="en-GB" sz="2500">
                <a:latin typeface="Georgia"/>
                <a:ea typeface="Georgia"/>
                <a:cs typeface="Georgia"/>
                <a:sym typeface="Georgia"/>
              </a:rPr>
              <a:t>In this all the preprocessing is done to get the DataFrame and all sort of things</a:t>
            </a:r>
            <a:endParaRPr sz="2500">
              <a:latin typeface="Georgia"/>
              <a:ea typeface="Georgia"/>
              <a:cs typeface="Georgia"/>
              <a:sym typeface="Georgia"/>
            </a:endParaRPr>
          </a:p>
          <a:p>
            <a:pPr indent="-387350" lvl="0" marL="457200" rtl="0" algn="l">
              <a:spcBef>
                <a:spcPts val="0"/>
              </a:spcBef>
              <a:spcAft>
                <a:spcPts val="0"/>
              </a:spcAft>
              <a:buSzPts val="2500"/>
              <a:buFont typeface="Georgia"/>
              <a:buAutoNum type="arabicPeriod"/>
            </a:pPr>
            <a:r>
              <a:rPr lang="en-GB" sz="2500">
                <a:latin typeface="Georgia"/>
                <a:ea typeface="Georgia"/>
                <a:cs typeface="Georgia"/>
                <a:sym typeface="Georgia"/>
              </a:rPr>
              <a:t>After that I’ve make the dataset proper for the model</a:t>
            </a:r>
            <a:endParaRPr sz="2500">
              <a:latin typeface="Georgia"/>
              <a:ea typeface="Georgia"/>
              <a:cs typeface="Georgia"/>
              <a:sym typeface="Georgia"/>
            </a:endParaRPr>
          </a:p>
          <a:p>
            <a:pPr indent="-387350" lvl="0" marL="457200" rtl="0" algn="l">
              <a:spcBef>
                <a:spcPts val="0"/>
              </a:spcBef>
              <a:spcAft>
                <a:spcPts val="0"/>
              </a:spcAft>
              <a:buSzPts val="2500"/>
              <a:buFont typeface="Georgia"/>
              <a:buAutoNum type="arabicPeriod"/>
            </a:pPr>
            <a:r>
              <a:rPr lang="en-GB" sz="2500">
                <a:latin typeface="Georgia"/>
                <a:ea typeface="Georgia"/>
                <a:cs typeface="Georgia"/>
                <a:sym typeface="Georgia"/>
              </a:rPr>
              <a:t>We have used Faster R-CNN pretrained model.</a:t>
            </a:r>
            <a:endParaRPr sz="2500">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04375"/>
            <a:ext cx="8520600" cy="579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Some Outputs</a:t>
            </a:r>
            <a:endParaRPr/>
          </a:p>
        </p:txBody>
      </p:sp>
      <p:pic>
        <p:nvPicPr>
          <p:cNvPr id="126" name="Google Shape;126;p24"/>
          <p:cNvPicPr preferRelativeResize="0"/>
          <p:nvPr/>
        </p:nvPicPr>
        <p:blipFill>
          <a:blip r:embed="rId3">
            <a:alphaModFix/>
          </a:blip>
          <a:stretch>
            <a:fillRect/>
          </a:stretch>
        </p:blipFill>
        <p:spPr>
          <a:xfrm>
            <a:off x="311699" y="1053900"/>
            <a:ext cx="4468776" cy="3351575"/>
          </a:xfrm>
          <a:prstGeom prst="rect">
            <a:avLst/>
          </a:prstGeom>
          <a:noFill/>
          <a:ln>
            <a:noFill/>
          </a:ln>
        </p:spPr>
      </p:pic>
      <p:pic>
        <p:nvPicPr>
          <p:cNvPr id="127" name="Google Shape;127;p24"/>
          <p:cNvPicPr preferRelativeResize="0"/>
          <p:nvPr/>
        </p:nvPicPr>
        <p:blipFill>
          <a:blip r:embed="rId4">
            <a:alphaModFix/>
          </a:blip>
          <a:stretch>
            <a:fillRect/>
          </a:stretch>
        </p:blipFill>
        <p:spPr>
          <a:xfrm>
            <a:off x="4932875" y="1053900"/>
            <a:ext cx="4058725" cy="335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58950"/>
            <a:ext cx="8520600" cy="5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Some Outputs</a:t>
            </a:r>
            <a:endParaRPr/>
          </a:p>
        </p:txBody>
      </p:sp>
      <p:pic>
        <p:nvPicPr>
          <p:cNvPr id="133" name="Google Shape;133;p25"/>
          <p:cNvPicPr preferRelativeResize="0"/>
          <p:nvPr/>
        </p:nvPicPr>
        <p:blipFill>
          <a:blip r:embed="rId3">
            <a:alphaModFix/>
          </a:blip>
          <a:stretch>
            <a:fillRect/>
          </a:stretch>
        </p:blipFill>
        <p:spPr>
          <a:xfrm>
            <a:off x="1512012" y="833600"/>
            <a:ext cx="6119974" cy="408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871275"/>
            <a:ext cx="8520600" cy="124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31950"/>
            <a:ext cx="8520600" cy="73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Approach to the Problem</a:t>
            </a:r>
            <a:endParaRPr/>
          </a:p>
        </p:txBody>
      </p:sp>
      <p:sp>
        <p:nvSpPr>
          <p:cNvPr id="61" name="Google Shape;61;p14"/>
          <p:cNvSpPr txBox="1"/>
          <p:nvPr>
            <p:ph idx="1" type="subTitle"/>
          </p:nvPr>
        </p:nvSpPr>
        <p:spPr>
          <a:xfrm>
            <a:off x="311700" y="1210225"/>
            <a:ext cx="8520600" cy="3610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GB" sz="1900"/>
              <a:t>Since the number of images in the dataset are very few so I have used annotation tool to get the bounding box coordinates. The tool I’ve used is LabelImg.</a:t>
            </a:r>
            <a:endParaRPr sz="1900"/>
          </a:p>
          <a:p>
            <a:pPr indent="0" lvl="0" marL="9144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Using the LabelImg tool I’ve generated xml files for each images.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Now I have used Two ways to perform the given task.</a:t>
            </a:r>
            <a:endParaRPr sz="1900"/>
          </a:p>
          <a:p>
            <a:pPr indent="-330200" lvl="0" marL="809999" rtl="0" algn="l">
              <a:spcBef>
                <a:spcPts val="0"/>
              </a:spcBef>
              <a:spcAft>
                <a:spcPts val="0"/>
              </a:spcAft>
              <a:buSzPts val="1600"/>
              <a:buChar char="●"/>
            </a:pPr>
            <a:r>
              <a:rPr lang="en-GB" sz="1600"/>
              <a:t>Using Python code that will take the input as image and its xml code.</a:t>
            </a:r>
            <a:endParaRPr sz="1600"/>
          </a:p>
          <a:p>
            <a:pPr indent="-330200" lvl="0" marL="809999" rtl="0" algn="l">
              <a:spcBef>
                <a:spcPts val="0"/>
              </a:spcBef>
              <a:spcAft>
                <a:spcPts val="0"/>
              </a:spcAft>
              <a:buSzPts val="1600"/>
              <a:buChar char="●"/>
            </a:pPr>
            <a:r>
              <a:rPr lang="en-GB" sz="1600"/>
              <a:t>Using the Faster R-CNN Model (Not so accurate due to small dataset)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900"/>
              <a:t>4. 	At last we get the images with labelled state of Traffic Light</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61275" y="131125"/>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380"/>
              <a:t>Some Output Generated </a:t>
            </a:r>
            <a:endParaRPr sz="3380"/>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311700" y="889475"/>
            <a:ext cx="2915600" cy="3901050"/>
          </a:xfrm>
          <a:prstGeom prst="rect">
            <a:avLst/>
          </a:prstGeom>
          <a:noFill/>
          <a:ln>
            <a:noFill/>
          </a:ln>
        </p:spPr>
      </p:pic>
      <p:pic>
        <p:nvPicPr>
          <p:cNvPr id="69" name="Google Shape;69;p15"/>
          <p:cNvPicPr preferRelativeResize="0"/>
          <p:nvPr/>
        </p:nvPicPr>
        <p:blipFill>
          <a:blip r:embed="rId4">
            <a:alphaModFix/>
          </a:blip>
          <a:stretch>
            <a:fillRect/>
          </a:stretch>
        </p:blipFill>
        <p:spPr>
          <a:xfrm>
            <a:off x="3271000" y="889475"/>
            <a:ext cx="5201426" cy="390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536100"/>
            <a:ext cx="8520600" cy="2093700"/>
          </a:xfrm>
          <a:prstGeom prst="rect">
            <a:avLst/>
          </a:prstGeom>
        </p:spPr>
        <p:txBody>
          <a:bodyPr anchorCtr="0" anchor="b" bIns="91425" lIns="91425" spcFirstLastPara="1" rIns="91425" wrap="square" tIns="91425">
            <a:normAutofit/>
          </a:bodyPr>
          <a:lstStyle/>
          <a:p>
            <a:pPr indent="0" lvl="0" marL="457200" rtl="0" algn="l">
              <a:spcBef>
                <a:spcPts val="0"/>
              </a:spcBef>
              <a:spcAft>
                <a:spcPts val="0"/>
              </a:spcAft>
              <a:buNone/>
            </a:pPr>
            <a:r>
              <a:rPr lang="en-GB"/>
              <a:t> </a:t>
            </a:r>
            <a:endParaRPr/>
          </a:p>
          <a:p>
            <a:pPr indent="0" lvl="0" marL="457200" rtl="0" algn="l">
              <a:spcBef>
                <a:spcPts val="0"/>
              </a:spcBef>
              <a:spcAft>
                <a:spcPts val="0"/>
              </a:spcAft>
              <a:buNone/>
            </a:pPr>
            <a:r>
              <a:rPr lang="en-GB"/>
              <a:t> First Way to do the Task</a:t>
            </a:r>
            <a:endParaRPr/>
          </a:p>
        </p:txBody>
      </p:sp>
      <p:sp>
        <p:nvSpPr>
          <p:cNvPr id="75" name="Google Shape;75;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GB"/>
              <a:t>  Using Python and OpenCv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1.</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given Images and their respective xml files .I’ve </a:t>
            </a:r>
            <a:r>
              <a:rPr lang="en-GB"/>
              <a:t>extracted</a:t>
            </a:r>
            <a:r>
              <a:rPr lang="en-GB"/>
              <a:t> the state of traffic light and the coordinates of the rectangular box.</a:t>
            </a:r>
            <a:endParaRPr/>
          </a:p>
          <a:p>
            <a:pPr indent="0" lvl="0" marL="0" rtl="0" algn="l">
              <a:spcBef>
                <a:spcPts val="1200"/>
              </a:spcBef>
              <a:spcAft>
                <a:spcPts val="0"/>
              </a:spcAft>
              <a:buNone/>
            </a:pPr>
            <a:r>
              <a:rPr lang="en-GB"/>
              <a:t>For extraction of data I’ve used following </a:t>
            </a:r>
            <a:r>
              <a:rPr lang="en-GB"/>
              <a:t>function</a:t>
            </a:r>
            <a:r>
              <a:rPr lang="en-GB"/>
              <a:t> in the code i.e,</a:t>
            </a:r>
            <a:endParaRPr/>
          </a:p>
          <a:p>
            <a:pPr indent="-342900" lvl="0" marL="457200" rtl="0" algn="l">
              <a:spcBef>
                <a:spcPts val="1200"/>
              </a:spcBef>
              <a:spcAft>
                <a:spcPts val="0"/>
              </a:spcAft>
              <a:buSzPts val="1800"/>
              <a:buAutoNum type="arabicPeriod"/>
            </a:pPr>
            <a:r>
              <a:rPr lang="en-GB"/>
              <a:t>extract_info() - Gives all the data into a list form. </a:t>
            </a:r>
            <a:endParaRPr/>
          </a:p>
          <a:p>
            <a:pPr indent="-342900" lvl="0" marL="457200" rtl="0" algn="l">
              <a:spcBef>
                <a:spcPts val="0"/>
              </a:spcBef>
              <a:spcAft>
                <a:spcPts val="0"/>
              </a:spcAft>
              <a:buSzPts val="1800"/>
              <a:buAutoNum type="arabicPeriod"/>
            </a:pPr>
            <a:r>
              <a:rPr lang="en-GB"/>
              <a:t>chunks() - Divide the data into given by extract_info() into </a:t>
            </a:r>
            <a:r>
              <a:rPr lang="en-GB"/>
              <a:t>equal</a:t>
            </a:r>
            <a:r>
              <a:rPr lang="en-GB"/>
              <a:t> parts.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a:t>
            </a:r>
            <a:endParaRPr/>
          </a:p>
        </p:txBody>
      </p:sp>
      <p:sp>
        <p:nvSpPr>
          <p:cNvPr id="87" name="Google Shape;87;p18"/>
          <p:cNvSpPr txBox="1"/>
          <p:nvPr>
            <p:ph idx="1" type="body"/>
          </p:nvPr>
        </p:nvSpPr>
        <p:spPr>
          <a:xfrm>
            <a:off x="311700" y="1152475"/>
            <a:ext cx="8468100" cy="10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all the data we will create a DataFrame that will look something like this.</a:t>
            </a:r>
            <a:endParaRPr/>
          </a:p>
          <a:p>
            <a:pPr indent="0" lvl="0" marL="0" rtl="0" algn="l">
              <a:spcBef>
                <a:spcPts val="1200"/>
              </a:spcBef>
              <a:spcAft>
                <a:spcPts val="1200"/>
              </a:spcAft>
              <a:buNone/>
            </a:pPr>
            <a:r>
              <a:rPr lang="en-GB"/>
              <a:t>To do this we will take the use of preprocess_data() function.</a:t>
            </a:r>
            <a:endParaRPr/>
          </a:p>
        </p:txBody>
      </p:sp>
      <p:pic>
        <p:nvPicPr>
          <p:cNvPr id="88" name="Google Shape;88;p18"/>
          <p:cNvPicPr preferRelativeResize="0"/>
          <p:nvPr/>
        </p:nvPicPr>
        <p:blipFill>
          <a:blip r:embed="rId3">
            <a:alphaModFix/>
          </a:blip>
          <a:stretch>
            <a:fillRect/>
          </a:stretch>
        </p:blipFill>
        <p:spPr>
          <a:xfrm>
            <a:off x="594950" y="2528750"/>
            <a:ext cx="7699100" cy="213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3.</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the DataFrame we will store all the values of xmin, ymin, xmax &amp; ymax in the list format.</a:t>
            </a:r>
            <a:endParaRPr/>
          </a:p>
          <a:p>
            <a:pPr indent="0" lvl="0" marL="0" rtl="0" algn="l">
              <a:spcBef>
                <a:spcPts val="1200"/>
              </a:spcBef>
              <a:spcAft>
                <a:spcPts val="0"/>
              </a:spcAft>
              <a:buNone/>
            </a:pPr>
            <a:r>
              <a:rPr lang="en-GB"/>
              <a:t>We will also store the state of traffic light using the DataFrame.</a:t>
            </a:r>
            <a:endParaRPr/>
          </a:p>
          <a:p>
            <a:pPr indent="0" lvl="0" marL="0" rtl="0" algn="l">
              <a:spcBef>
                <a:spcPts val="1200"/>
              </a:spcBef>
              <a:spcAft>
                <a:spcPts val="1200"/>
              </a:spcAft>
              <a:buNone/>
            </a:pPr>
            <a:r>
              <a:rPr lang="en-GB"/>
              <a:t>To achieve this we have used the min_max_values()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4.</a:t>
            </a:r>
            <a:endParaRPr/>
          </a:p>
        </p:txBody>
      </p:sp>
      <p:sp>
        <p:nvSpPr>
          <p:cNvPr id="100" name="Google Shape;100;p20"/>
          <p:cNvSpPr txBox="1"/>
          <p:nvPr>
            <p:ph idx="1" type="body"/>
          </p:nvPr>
        </p:nvSpPr>
        <p:spPr>
          <a:xfrm>
            <a:off x="311700" y="1152475"/>
            <a:ext cx="8520600" cy="17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the final step where we are taking the xml file path and image path as input and simply using the OpenCV library we are displaying the image which contain</a:t>
            </a:r>
            <a:endParaRPr/>
          </a:p>
          <a:p>
            <a:pPr indent="-342900" lvl="0" marL="457200" rtl="0" algn="l">
              <a:spcBef>
                <a:spcPts val="1200"/>
              </a:spcBef>
              <a:spcAft>
                <a:spcPts val="0"/>
              </a:spcAft>
              <a:buSzPts val="1800"/>
              <a:buAutoNum type="arabicPeriod"/>
            </a:pPr>
            <a:r>
              <a:rPr lang="en-GB"/>
              <a:t>State of the light as text, that can be green,red,yellow or off as well.</a:t>
            </a:r>
            <a:endParaRPr/>
          </a:p>
          <a:p>
            <a:pPr indent="-342900" lvl="0" marL="457200" rtl="0" algn="l">
              <a:spcBef>
                <a:spcPts val="0"/>
              </a:spcBef>
              <a:spcAft>
                <a:spcPts val="0"/>
              </a:spcAft>
              <a:buSzPts val="1800"/>
              <a:buAutoNum type="arabicPeriod"/>
            </a:pPr>
            <a:r>
              <a:rPr lang="en-GB"/>
              <a:t>A rectangular box </a:t>
            </a:r>
            <a:r>
              <a:rPr lang="en-GB"/>
              <a:t>around the light.</a:t>
            </a:r>
            <a:r>
              <a:rPr lang="en-GB"/>
              <a:t> </a:t>
            </a:r>
            <a:endParaRPr/>
          </a:p>
        </p:txBody>
      </p:sp>
      <p:pic>
        <p:nvPicPr>
          <p:cNvPr id="101" name="Google Shape;101;p20"/>
          <p:cNvPicPr preferRelativeResize="0"/>
          <p:nvPr/>
        </p:nvPicPr>
        <p:blipFill rotWithShape="1">
          <a:blip r:embed="rId3">
            <a:alphaModFix/>
          </a:blip>
          <a:srcRect b="1919" l="0" r="0" t="-1920"/>
          <a:stretch/>
        </p:blipFill>
        <p:spPr>
          <a:xfrm>
            <a:off x="2498100" y="2852575"/>
            <a:ext cx="4066050" cy="211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Second Way to do Task</a:t>
            </a:r>
            <a:endParaRPr/>
          </a:p>
        </p:txBody>
      </p:sp>
      <p:sp>
        <p:nvSpPr>
          <p:cNvPr id="107" name="Google Shape;107;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Faster R-CNN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