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CB2D9-C08F-40DF-B2D3-8AE06E92B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B3392-C332-4172-B498-793D57C02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5BB56-F8F6-41A2-9C3B-586FC4DDA69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F4BBC-A476-4F35-9E38-38466FE416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E79-E58D-45CC-9173-5840FF766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43CE4-8D34-48EA-ABB1-1ED07790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66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D872-5CFB-46C8-B04F-11AF9C3915D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FF696-0317-464B-82EC-0721132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96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C069-0582-4333-853A-71C9FEC8DFE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EAF-5A4F-49BC-AAE0-E6C20A8B994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70B7-9996-4150-8BA5-5AF7E08CF667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D53A-2221-47C1-B93C-D9663444111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F9D9-D81D-42F5-ACF2-9A8BC0093A86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81D-FFFD-4236-B2D6-89692EA218A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021-049C-4E8C-BD58-7E60B722A9F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C536-2A84-416C-AC20-67F03AC54944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4CC1-97E6-4033-A3CB-3DB9498664FB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EDEB-D8A9-4330-9B8D-B45A064D22E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39B5-F85D-499B-97AD-E29BBCAC215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09B-9144-4525-911C-2F00E6A4440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BFE8-21E9-4A1B-80CB-AA910D1F666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1E79-B9FE-4938-8190-10C47402BB8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7C44-8C82-428F-80B6-8DAEAF6F234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1056-00ED-46D9-9E48-F5E266C47FF9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B841-DE17-4772-B7E9-E428582BF25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variables" TargetMode="External"/><Relationship Id="rId2" Type="http://schemas.openxmlformats.org/officeDocument/2006/relationships/hyperlink" Target="https://www.geeksforgeeks.org/python-programming-languag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python-classes-and-objects" TargetMode="External"/><Relationship Id="rId4" Type="http://schemas.openxmlformats.org/officeDocument/2006/relationships/hyperlink" Target="https://www.geeksforgeeks.org/python-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pass-statement" TargetMode="External"/><Relationship Id="rId13" Type="http://schemas.openxmlformats.org/officeDocument/2006/relationships/hyperlink" Target="https://www.geeksforgeeks.org/python-return-statement" TargetMode="External"/><Relationship Id="rId18" Type="http://schemas.openxmlformats.org/officeDocument/2006/relationships/hyperlink" Target="https://www.geeksforgeeks.org/python-try-except" TargetMode="External"/><Relationship Id="rId3" Type="http://schemas.openxmlformats.org/officeDocument/2006/relationships/hyperlink" Target="https://www.geeksforgeeks.org/python-as-keyword" TargetMode="External"/><Relationship Id="rId21" Type="http://schemas.openxmlformats.org/officeDocument/2006/relationships/hyperlink" Target="https://www.geeksforgeeks.org/python-lambda" TargetMode="External"/><Relationship Id="rId7" Type="http://schemas.openxmlformats.org/officeDocument/2006/relationships/hyperlink" Target="https://www.geeksforgeeks.org/python-break-statement" TargetMode="External"/><Relationship Id="rId12" Type="http://schemas.openxmlformats.org/officeDocument/2006/relationships/hyperlink" Target="https://www.geeksforgeeks.org/python-continue-statement" TargetMode="External"/><Relationship Id="rId17" Type="http://schemas.openxmlformats.org/officeDocument/2006/relationships/hyperlink" Target="https://www.geeksforgeeks.org/is-keyword-in-python" TargetMode="External"/><Relationship Id="rId2" Type="http://schemas.openxmlformats.org/officeDocument/2006/relationships/hyperlink" Target="https://www.geeksforgeeks.org/python-nonlocal-keyword" TargetMode="External"/><Relationship Id="rId16" Type="http://schemas.openxmlformats.org/officeDocument/2006/relationships/hyperlink" Target="https://www.geeksforgeeks.org/python-del-to-delete-objects" TargetMode="External"/><Relationship Id="rId20" Type="http://schemas.openxmlformats.org/officeDocument/2006/relationships/hyperlink" Target="https://www.geeksforgeeks.org/python-while-lo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for-loops" TargetMode="External"/><Relationship Id="rId11" Type="http://schemas.openxmlformats.org/officeDocument/2006/relationships/hyperlink" Target="https://www.geeksforgeeks.org/python-raise-keyword" TargetMode="External"/><Relationship Id="rId24" Type="http://schemas.openxmlformats.org/officeDocument/2006/relationships/hyperlink" Target="https://www.geeksforgeeks.org/python-yield-keyword" TargetMode="External"/><Relationship Id="rId5" Type="http://schemas.openxmlformats.org/officeDocument/2006/relationships/hyperlink" Target="https://www.geeksforgeeks.org/python-assert-keyword" TargetMode="External"/><Relationship Id="rId15" Type="http://schemas.openxmlformats.org/officeDocument/2006/relationships/hyperlink" Target="https://www.geeksforgeeks.org/import-module-python" TargetMode="External"/><Relationship Id="rId23" Type="http://schemas.openxmlformats.org/officeDocument/2006/relationships/hyperlink" Target="https://www.geeksforgeeks.org/python-none-keyword" TargetMode="External"/><Relationship Id="rId10" Type="http://schemas.openxmlformats.org/officeDocument/2006/relationships/hyperlink" Target="https://www.geeksforgeeks.org/global-keyword-in-python" TargetMode="External"/><Relationship Id="rId19" Type="http://schemas.openxmlformats.org/officeDocument/2006/relationships/hyperlink" Target="https://www.geeksforgeeks.org/python-in-keyword" TargetMode="External"/><Relationship Id="rId4" Type="http://schemas.openxmlformats.org/officeDocument/2006/relationships/hyperlink" Target="https://www.geeksforgeeks.org/python-not-keyword" TargetMode="External"/><Relationship Id="rId9" Type="http://schemas.openxmlformats.org/officeDocument/2006/relationships/hyperlink" Target="https://www.geeksforgeeks.org/python-classes-and-objects" TargetMode="External"/><Relationship Id="rId14" Type="http://schemas.openxmlformats.org/officeDocument/2006/relationships/hyperlink" Target="https://www.geeksforgeeks.org/python-def-keyword" TargetMode="External"/><Relationship Id="rId22" Type="http://schemas.openxmlformats.org/officeDocument/2006/relationships/hyperlink" Target="https://www.geeksforgeeks.org/with-statement-in-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DB1-8FCD-49AB-BE67-5962E66D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893" y="1710268"/>
            <a:ext cx="5191907" cy="910071"/>
          </a:xfrm>
        </p:spPr>
        <p:txBody>
          <a:bodyPr/>
          <a:lstStyle/>
          <a:p>
            <a:pPr algn="l"/>
            <a:r>
              <a:rPr lang="en-US" dirty="0"/>
              <a:t>Python keyword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93032-5A6F-4A13-A4C6-426A9D98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212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65D14F-6929-4829-B615-0632EB8CE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826" y="79513"/>
            <a:ext cx="8429177" cy="677848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keyword is used to make inline returning function with no statements allowed internally.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is used to return from the function.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is used like return statement but is used to return a generator.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is used to include a particular module into current program.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used with import , from is used to import particular functionality from the module imported.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B783D6C-4E70-41E7-89A5-BEADCA0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900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71-399C-44F9-996C-0569EB4CD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5" y="109330"/>
            <a:ext cx="8428381" cy="1421296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keyword in Python-try,except,raise,finally,assert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898EB-BA71-4E64-98F1-31767893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530626"/>
            <a:ext cx="9283148" cy="52180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This(try) keyword is used for exception handling used to  catch the errors in the code using the keyword except.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This(except) as explained above , this words together with “try” to catch exeptions.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This(finally) no matter what is result of the “try” block, block termed “finally” is always  executed.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This(raise) can raise an exception explicity with the raise keyword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This(assert) function is used for debugging purposes. Usually used to check the correctness of code.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This(del) is used to delete a reference to an object.Any variable or list value can be deleted using del.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This(global) is used to define a variable inside the function to be of  a global scope.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This(non-local) works similar to the global,but rather than global.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79B24FC-F6C6-437B-B1F5-5EFE0578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4207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962FFC-F1CA-4249-9B9A-82CFCCA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24" y="5794512"/>
            <a:ext cx="5907524" cy="53671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Ezatullah Mirzaie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3907E8-D12A-4732-92C1-9325E8EA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5D7CAA-6CA3-4A31-AF5B-917E79C03901}"/>
              </a:ext>
            </a:extLst>
          </p:cNvPr>
          <p:cNvSpPr/>
          <p:nvPr/>
        </p:nvSpPr>
        <p:spPr>
          <a:xfrm>
            <a:off x="1282147" y="646044"/>
            <a:ext cx="7851913" cy="47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nice attention!</a:t>
            </a:r>
          </a:p>
        </p:txBody>
      </p:sp>
    </p:spTree>
    <p:extLst>
      <p:ext uri="{BB962C8B-B14F-4D97-AF65-F5344CB8AC3E}">
        <p14:creationId xmlns:p14="http://schemas.microsoft.com/office/powerpoint/2010/main" val="28328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AFCD-502D-417D-A68F-3792B72E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01" y="0"/>
            <a:ext cx="6275272" cy="850436"/>
          </a:xfrm>
        </p:spPr>
        <p:txBody>
          <a:bodyPr/>
          <a:lstStyle/>
          <a:p>
            <a:pPr algn="l"/>
            <a:r>
              <a:rPr lang="en-US" dirty="0"/>
              <a:t>Definition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BB1F-A2C2-47D8-AB12-541D62D75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232" y="741103"/>
            <a:ext cx="8630846" cy="2687897"/>
          </a:xfrm>
        </p:spPr>
        <p:txBody>
          <a:bodyPr>
            <a:normAutofit fontScale="92500" lnSpcReduction="20000"/>
          </a:bodyPr>
          <a:lstStyle/>
          <a:p>
            <a:pPr marL="0" marR="0" algn="l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language contains words and a set of rules that would make a sentence meaningful. Similarly, in Python programming language, there are a set of predefined words, called Keywords which along with Identifiers will form meaningful sentences when used together.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Python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keywords cannot be used as the names of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variables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functions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 classes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article, we will learn about Python keywords and how to use them to perform some tasks.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0E083-448E-480B-8E7A-00DE948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8501"/>
            <a:ext cx="312898" cy="349499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4A20420-09A5-45EC-B3C6-EC9D503B5EEA}"/>
              </a:ext>
            </a:extLst>
          </p:cNvPr>
          <p:cNvSpPr txBox="1">
            <a:spLocks/>
          </p:cNvSpPr>
          <p:nvPr/>
        </p:nvSpPr>
        <p:spPr>
          <a:xfrm>
            <a:off x="0" y="6569765"/>
            <a:ext cx="306639" cy="28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891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99F8-A09D-4E2D-873C-46F6D0CD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3" y="0"/>
            <a:ext cx="7766936" cy="1421296"/>
          </a:xfrm>
        </p:spPr>
        <p:txBody>
          <a:bodyPr/>
          <a:lstStyle/>
          <a:p>
            <a:pPr algn="l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Keywords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546B-CCDF-4BB1-997D-8F6D80DB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989" y="1421296"/>
            <a:ext cx="7766936" cy="1421297"/>
          </a:xfrm>
        </p:spPr>
        <p:txBody>
          <a:bodyPr/>
          <a:lstStyle/>
          <a:p>
            <a:pPr algn="l"/>
            <a:r>
              <a:rPr lang="en-US" sz="2400" b="1" dirty="0">
                <a:effectLst/>
                <a:latin typeface="var(--font-secondary)"/>
                <a:ea typeface="Times New Roman" panose="02020603050405020304" pitchFamily="18" charset="0"/>
                <a:cs typeface="Times New Roman" panose="02020603050405020304" pitchFamily="18" charset="0"/>
              </a:rPr>
              <a:t>Keywords in Python</a:t>
            </a:r>
            <a:r>
              <a:rPr lang="en-US" sz="2400" dirty="0">
                <a:effectLst/>
                <a:latin typeface="var(--font-secondary)"/>
                <a:ea typeface="Times New Roman" panose="02020603050405020304" pitchFamily="18" charset="0"/>
                <a:cs typeface="Times New Roman" panose="02020603050405020304" pitchFamily="18" charset="0"/>
              </a:rPr>
              <a:t> are reserved words that can not be used as a variable name, function name, or any other identifier.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72272D-A6EF-4529-80FD-2BFD505AF934}"/>
              </a:ext>
            </a:extLst>
          </p:cNvPr>
          <p:cNvSpPr txBox="1">
            <a:spLocks/>
          </p:cNvSpPr>
          <p:nvPr/>
        </p:nvSpPr>
        <p:spPr>
          <a:xfrm>
            <a:off x="0" y="6569765"/>
            <a:ext cx="306639" cy="28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1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FF0AA3-857D-431C-8F3D-279C0EE8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0E336F-71F9-44C4-A037-D5761965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37413"/>
              </p:ext>
            </p:extLst>
          </p:nvPr>
        </p:nvGraphicFramePr>
        <p:xfrm>
          <a:off x="0" y="0"/>
          <a:ext cx="12191999" cy="1411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0859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4624739"/>
                    </a:ext>
                  </a:extLst>
                </a:gridCol>
                <a:gridCol w="2057774">
                  <a:extLst>
                    <a:ext uri="{9D8B030D-6E8A-4147-A177-3AD203B41FA5}">
                      <a16:colId xmlns:a16="http://schemas.microsoft.com/office/drawing/2014/main" val="3297904590"/>
                    </a:ext>
                  </a:extLst>
                </a:gridCol>
                <a:gridCol w="2006225">
                  <a:extLst>
                    <a:ext uri="{9D8B030D-6E8A-4147-A177-3AD203B41FA5}">
                      <a16:colId xmlns:a16="http://schemas.microsoft.com/office/drawing/2014/main" val="19842866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739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010629"/>
                    </a:ext>
                  </a:extLst>
                </a:gridCol>
              </a:tblGrid>
              <a:tr h="32789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70" marR="12670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extLst>
                  <a:ext uri="{0D108BD9-81ED-4DB2-BD59-A6C34878D82A}">
                    <a16:rowId xmlns:a16="http://schemas.microsoft.com/office/drawing/2014/main" val="539333661"/>
                  </a:ext>
                </a:extLst>
              </a:tr>
              <a:tr h="1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an expression that will result in it not being true.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Nonlocal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non-local variable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167920286"/>
                  </a:ext>
                </a:extLst>
              </a:tr>
              <a:tr h="703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alias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with exceptions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Not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683059320"/>
                  </a:ext>
                </a:extLst>
              </a:tr>
              <a:tr h="703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assert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for debugging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585572083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1118700680"/>
                  </a:ext>
                </a:extLst>
              </a:tr>
              <a:tr h="1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break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out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import specific parts of a module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is used when the user doesn’t 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 any code to execute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273337361"/>
                  </a:ext>
                </a:extLst>
              </a:tr>
              <a:tr h="1013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define a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declare a global variable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Raise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 is used to raise exceptions or errors.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060621524"/>
                  </a:ext>
                </a:extLst>
              </a:tr>
              <a:tr h="1013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continue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 the next iteration of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create a Conditional Statement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Return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is used to end the execution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1171886344"/>
                  </a:ext>
                </a:extLst>
              </a:tr>
              <a:tr h="1013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define the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import a module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an expression that will result in true.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1906632568"/>
                  </a:ext>
                </a:extLst>
              </a:tr>
              <a:tr h="1013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delete an object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test if two variables are equal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Try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 is used to handle errors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2910524124"/>
                  </a:ext>
                </a:extLst>
              </a:tr>
              <a:tr h="1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statements, same as else-if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check if a value is present in a Tuple, List, etc.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While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Loop is used to execute a block of statements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619673454"/>
                  </a:ext>
                </a:extLst>
              </a:tr>
              <a:tr h="1013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in a conditional statement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Lambda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create an anonymous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2"/>
                        </a:rPr>
                        <a:t>With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with statement is used in exception handling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2073073080"/>
                  </a:ext>
                </a:extLst>
              </a:tr>
              <a:tr h="1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highlight>
                            <a:srgbClr val="008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Except</a:t>
                      </a:r>
                      <a:endParaRPr lang="en-US" sz="1600" dirty="0">
                        <a:effectLst/>
                        <a:highlight>
                          <a:srgbClr val="008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try-except is used to handle these errors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highlight>
                          <a:srgbClr val="008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 null value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4"/>
                        </a:rPr>
                        <a:t>Yield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 keyword is used to create a generator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970292098"/>
                  </a:ext>
                </a:extLst>
              </a:tr>
              <a:tr h="163241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 refers to the “await” expression used with coroutines.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 refers to a suite of expressions for working with coroutines.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highlight>
                          <a:srgbClr val="008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highlight>
                          <a:srgbClr val="008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40152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16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C6CC-4BBE-4E85-A495-4BAF4C15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704" y="182499"/>
            <a:ext cx="8527774" cy="1527769"/>
          </a:xfrm>
        </p:spPr>
        <p:txBody>
          <a:bodyPr/>
          <a:lstStyle/>
          <a:p>
            <a:pPr algn="l"/>
            <a:r>
              <a:rPr lang="en-US" dirty="0"/>
              <a:t>True,False,None Keyword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C40E3-218E-493A-913B-5D098513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704" y="1898375"/>
            <a:ext cx="8825948" cy="45322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: This keyword is used to represent a Boolean true.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statement is true, “True” is printed.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: This keyword is used to represent a Boolean false.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statement is false, “False” is printed.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: This is a special constant used to denote a null value or a void.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important to remember,0,any empty container (empty list) does not compute to None.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It is an object of its datatype-NoneType.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possible to create multiple None objects and can assign them to variables.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6BC36F-6E1A-4A87-962B-A7CE37FD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511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661C-B296-497B-A994-3E74BED7D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69574"/>
            <a:ext cx="8507896" cy="1202634"/>
          </a:xfrm>
        </p:spPr>
        <p:txBody>
          <a:bodyPr/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And,or,not,in,is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8F38-E687-4CEF-B36A-A59920CF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42" y="1421297"/>
            <a:ext cx="8796131" cy="44427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keyword (and) a logical operator in Python. “and” return the first false value.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return last.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(or) a logical operator in Python. “or”  return the first True value.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return last.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(not)  a logical operator inverts the truth value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(in) keyword is also used to loop through the container.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(is) keyword is used to test object identity, to check if both the objects take the same memory location or not.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FF665C2-4B32-4F77-94F5-CAB96A7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9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B29-0377-4C45-B0C9-7C3C4B83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4" y="1"/>
            <a:ext cx="8567531" cy="1315560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Keyword-for,while,break,continue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7474-D0EF-43CD-A7CC-ECCA60BE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4" y="1441174"/>
            <a:ext cx="8706679" cy="523792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keyword(for) used to control flow and for looping.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for 0 to 9, prints numbers.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keyword(while) has a similar working like “for”,used to flow for and for looping.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keyword(break) is used to break out of the loop. The statement is used to break out the loop and passes the control to the statement following immediately after loop.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keyword(continue) is also used to control the flow of code.The keyword skips the current iteration of the loop but does not end the loop.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keyword(while loop) initializes I to 0 and prints numbers for 0 to 9.It skips printing when I is 6 and continues to the next iteration.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5E1C3AB-71E8-4E0A-9A52-62CF8B5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50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D146-F31D-4D7D-B338-79413A27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01" y="0"/>
            <a:ext cx="8393101" cy="1262270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keywords in Python-if,else,elif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61D08-F470-4DBF-B439-BF6AFAE2C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901" y="1461053"/>
            <a:ext cx="8393102" cy="474096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 It is a control statement for decision making.Truth expression forces control to go in “if” statement block.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It is a control statement for decision making.False expression forces control to go in “else” statement block.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Elif: It is a control statement for decision making.It is short for “else if”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8E22150-661E-4B4E-A638-80207AD0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214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65EF-3B82-4AE6-B6A6-529C87640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02" y="63966"/>
            <a:ext cx="8471820" cy="840495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Keywords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DCB8E-1869-4244-99AD-0F995E48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83" y="805070"/>
            <a:ext cx="8471820" cy="59889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keyword is used to declare user defined functions.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This code demonstrates the use of the def keyword to define and call a function in Python.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keyword is used to declare user defined classes.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keyword is used to wrap the execution of block of code within methods defined by context manager.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keyword is used to create the alias for the module imported.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is the null statement in python.Nothing happens when this is encountered.This is used to prevent indentation errors and used as a placeholder.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5AA05F8-2420-45F7-A23C-CCF37EAF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5174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1295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var(--font-secondary)</vt:lpstr>
      <vt:lpstr>Wingdings 3</vt:lpstr>
      <vt:lpstr>Facet</vt:lpstr>
      <vt:lpstr>Python keyword</vt:lpstr>
      <vt:lpstr>Definition Keyword</vt:lpstr>
      <vt:lpstr>Python Keywords </vt:lpstr>
      <vt:lpstr>PowerPoint Presentation</vt:lpstr>
      <vt:lpstr>True,False,None Keyword in Python</vt:lpstr>
      <vt:lpstr>And,or,not,in,is in Python</vt:lpstr>
      <vt:lpstr>Iteration Keyword-for,while,break,continue in Python</vt:lpstr>
      <vt:lpstr>Conditional keywords in Python-if,else,elif</vt:lpstr>
      <vt:lpstr>Structure Keywords in Python</vt:lpstr>
      <vt:lpstr>PowerPoint Presentation</vt:lpstr>
      <vt:lpstr>Exception Handling keyword in Python-try,except,raise,finally,assert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</dc:title>
  <dc:creator>Eltaf</dc:creator>
  <cp:lastModifiedBy>Eltaf</cp:lastModifiedBy>
  <cp:revision>5</cp:revision>
  <dcterms:created xsi:type="dcterms:W3CDTF">2024-11-06T13:44:43Z</dcterms:created>
  <dcterms:modified xsi:type="dcterms:W3CDTF">2024-11-21T05:46:18Z</dcterms:modified>
</cp:coreProperties>
</file>