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FC10-E0F7-4E37-AD37-69F1645730D5}" type="datetimeFigureOut">
              <a:rPr lang="fa-IR" smtClean="0"/>
              <a:t>26/05/1446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3EB7-FEB7-45F6-96AF-103FC7749A0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7732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FC10-E0F7-4E37-AD37-69F1645730D5}" type="datetimeFigureOut">
              <a:rPr lang="fa-IR" smtClean="0"/>
              <a:t>26/05/1446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3EB7-FEB7-45F6-96AF-103FC7749A0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2557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FC10-E0F7-4E37-AD37-69F1645730D5}" type="datetimeFigureOut">
              <a:rPr lang="fa-IR" smtClean="0"/>
              <a:t>26/05/1446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3EB7-FEB7-45F6-96AF-103FC7749A0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9365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FC10-E0F7-4E37-AD37-69F1645730D5}" type="datetimeFigureOut">
              <a:rPr lang="fa-IR" smtClean="0"/>
              <a:t>26/05/1446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3EB7-FEB7-45F6-96AF-103FC7749A03}" type="slidenum">
              <a:rPr lang="fa-IR" smtClean="0"/>
              <a:t>‹#›</a:t>
            </a:fld>
            <a:endParaRPr lang="fa-I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4738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FC10-E0F7-4E37-AD37-69F1645730D5}" type="datetimeFigureOut">
              <a:rPr lang="fa-IR" smtClean="0"/>
              <a:t>26/05/1446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3EB7-FEB7-45F6-96AF-103FC7749A0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61376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FC10-E0F7-4E37-AD37-69F1645730D5}" type="datetimeFigureOut">
              <a:rPr lang="fa-IR" smtClean="0"/>
              <a:t>26/05/1446</a:t>
            </a:fld>
            <a:endParaRPr lang="fa-I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3EB7-FEB7-45F6-96AF-103FC7749A0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95883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FC10-E0F7-4E37-AD37-69F1645730D5}" type="datetimeFigureOut">
              <a:rPr lang="fa-IR" smtClean="0"/>
              <a:t>26/05/1446</a:t>
            </a:fld>
            <a:endParaRPr lang="fa-I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3EB7-FEB7-45F6-96AF-103FC7749A0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59159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FC10-E0F7-4E37-AD37-69F1645730D5}" type="datetimeFigureOut">
              <a:rPr lang="fa-IR" smtClean="0"/>
              <a:t>26/05/1446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3EB7-FEB7-45F6-96AF-103FC7749A0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18563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FC10-E0F7-4E37-AD37-69F1645730D5}" type="datetimeFigureOut">
              <a:rPr lang="fa-IR" smtClean="0"/>
              <a:t>26/05/1446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3EB7-FEB7-45F6-96AF-103FC7749A0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610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FC10-E0F7-4E37-AD37-69F1645730D5}" type="datetimeFigureOut">
              <a:rPr lang="fa-IR" smtClean="0"/>
              <a:t>26/05/1446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3EB7-FEB7-45F6-96AF-103FC7749A0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0426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FC10-E0F7-4E37-AD37-69F1645730D5}" type="datetimeFigureOut">
              <a:rPr lang="fa-IR" smtClean="0"/>
              <a:t>26/05/1446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3EB7-FEB7-45F6-96AF-103FC7749A0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2536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FC10-E0F7-4E37-AD37-69F1645730D5}" type="datetimeFigureOut">
              <a:rPr lang="fa-IR" smtClean="0"/>
              <a:t>26/05/1446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3EB7-FEB7-45F6-96AF-103FC7749A0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0140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FC10-E0F7-4E37-AD37-69F1645730D5}" type="datetimeFigureOut">
              <a:rPr lang="fa-IR" smtClean="0"/>
              <a:t>26/05/1446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3EB7-FEB7-45F6-96AF-103FC7749A0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4411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FC10-E0F7-4E37-AD37-69F1645730D5}" type="datetimeFigureOut">
              <a:rPr lang="fa-IR" smtClean="0"/>
              <a:t>26/05/1446</a:t>
            </a:fld>
            <a:endParaRPr lang="fa-I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3EB7-FEB7-45F6-96AF-103FC7749A0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1939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FC10-E0F7-4E37-AD37-69F1645730D5}" type="datetimeFigureOut">
              <a:rPr lang="fa-IR" smtClean="0"/>
              <a:t>26/05/1446</a:t>
            </a:fld>
            <a:endParaRPr lang="fa-I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3EB7-FEB7-45F6-96AF-103FC7749A0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2484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FC10-E0F7-4E37-AD37-69F1645730D5}" type="datetimeFigureOut">
              <a:rPr lang="fa-IR" smtClean="0"/>
              <a:t>26/05/1446</a:t>
            </a:fld>
            <a:endParaRPr lang="fa-I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3EB7-FEB7-45F6-96AF-103FC7749A0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997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FC10-E0F7-4E37-AD37-69F1645730D5}" type="datetimeFigureOut">
              <a:rPr lang="fa-IR" smtClean="0"/>
              <a:t>26/05/1446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3EB7-FEB7-45F6-96AF-103FC7749A0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0039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B7FC10-E0F7-4E37-AD37-69F1645730D5}" type="datetimeFigureOut">
              <a:rPr lang="fa-IR" smtClean="0"/>
              <a:t>26/05/1446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13EB7-FEB7-45F6-96AF-103FC7749A0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40416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566" y="156753"/>
            <a:ext cx="12074433" cy="6701247"/>
          </a:xfrm>
        </p:spPr>
        <p:txBody>
          <a:bodyPr>
            <a:noAutofit/>
          </a:bodyPr>
          <a:lstStyle/>
          <a:p>
            <a:pPr algn="ctr" rtl="0"/>
            <a:r>
              <a:rPr lang="en-US" sz="4800" b="1" dirty="0" smtClean="0">
                <a:cs typeface="Adobe Devanagari" panose="02040503050201020203" pitchFamily="18" charset="0"/>
              </a:rPr>
              <a:t>Ministry of Higher Education</a:t>
            </a:r>
            <a:br>
              <a:rPr lang="en-US" sz="4800" b="1" dirty="0" smtClean="0">
                <a:cs typeface="Adobe Devanagari" panose="02040503050201020203" pitchFamily="18" charset="0"/>
              </a:rPr>
            </a:br>
            <a:r>
              <a:rPr lang="en-US" sz="6600" b="1" dirty="0">
                <a:cs typeface="Adobe Devanagari" panose="02040503050201020203" pitchFamily="18" charset="0"/>
              </a:rPr>
              <a:t> </a:t>
            </a:r>
            <a:r>
              <a:rPr lang="en-US" sz="6600" b="1" dirty="0" smtClean="0">
                <a:cs typeface="Adobe Devanagari" panose="02040503050201020203" pitchFamily="18" charset="0"/>
              </a:rPr>
              <a:t>  </a:t>
            </a:r>
            <a:r>
              <a:rPr lang="en-US" sz="6000" b="1" dirty="0" err="1" smtClean="0">
                <a:cs typeface="Adobe Devanagari" panose="02040503050201020203" pitchFamily="18" charset="0"/>
              </a:rPr>
              <a:t>Kateb</a:t>
            </a:r>
            <a:r>
              <a:rPr lang="en-US" sz="6000" b="1" dirty="0" smtClean="0">
                <a:cs typeface="Adobe Devanagari" panose="02040503050201020203" pitchFamily="18" charset="0"/>
              </a:rPr>
              <a:t> University</a:t>
            </a:r>
            <a:r>
              <a:rPr lang="en-US" sz="4800" b="1" dirty="0" smtClean="0">
                <a:cs typeface="Adobe Devanagari" panose="02040503050201020203" pitchFamily="18" charset="0"/>
              </a:rPr>
              <a:t/>
            </a:r>
            <a:br>
              <a:rPr lang="en-US" sz="4800" b="1" dirty="0" smtClean="0">
                <a:cs typeface="Adobe Devanagari" panose="02040503050201020203" pitchFamily="18" charset="0"/>
              </a:rPr>
            </a:br>
            <a:r>
              <a:rPr lang="en-US" sz="4000" b="1" dirty="0">
                <a:cs typeface="Adobe Devanagari" panose="02040503050201020203" pitchFamily="18" charset="0"/>
              </a:rPr>
              <a:t> </a:t>
            </a:r>
            <a:r>
              <a:rPr lang="en-US" sz="4000" b="1" dirty="0" smtClean="0">
                <a:cs typeface="Adobe Devanagari" panose="02040503050201020203" pitchFamily="18" charset="0"/>
              </a:rPr>
              <a:t>      Computer Science Faculty</a:t>
            </a:r>
            <a:r>
              <a:rPr lang="en-US" sz="4400" b="1" dirty="0" smtClean="0">
                <a:cs typeface="Adobe Devanagari" panose="02040503050201020203" pitchFamily="18" charset="0"/>
              </a:rPr>
              <a:t/>
            </a:r>
            <a:br>
              <a:rPr lang="en-US" sz="4400" b="1" dirty="0" smtClean="0">
                <a:cs typeface="Adobe Devanagari" panose="02040503050201020203" pitchFamily="18" charset="0"/>
              </a:rPr>
            </a:br>
            <a:r>
              <a:rPr lang="en-US" sz="6600" dirty="0" smtClean="0">
                <a:cs typeface="Adobe Devanagari" panose="02040503050201020203" pitchFamily="18" charset="0"/>
              </a:rPr>
              <a:t/>
            </a:r>
            <a:br>
              <a:rPr lang="en-US" sz="6600" dirty="0" smtClean="0">
                <a:cs typeface="Adobe Devanagari" panose="02040503050201020203" pitchFamily="18" charset="0"/>
              </a:rPr>
            </a:br>
            <a:r>
              <a:rPr lang="en-US" sz="6600" dirty="0" smtClean="0">
                <a:cs typeface="Adobe Devanagari" panose="02040503050201020203" pitchFamily="18" charset="0"/>
              </a:rPr>
              <a:t/>
            </a:r>
            <a:br>
              <a:rPr lang="en-US" sz="6600" dirty="0" smtClean="0">
                <a:cs typeface="Adobe Devanagari" panose="02040503050201020203" pitchFamily="18" charset="0"/>
              </a:rPr>
            </a:br>
            <a:r>
              <a:rPr lang="en-US" sz="2400" dirty="0" smtClean="0">
                <a:cs typeface="Adobe Devanagari" panose="02040503050201020203" pitchFamily="18" charset="0"/>
              </a:rPr>
              <a:t>Teacher: </a:t>
            </a:r>
            <a:r>
              <a:rPr lang="en-US" sz="2400" dirty="0" err="1" smtClean="0">
                <a:cs typeface="Adobe Devanagari" panose="02040503050201020203" pitchFamily="18" charset="0"/>
              </a:rPr>
              <a:t>Sadullah</a:t>
            </a:r>
            <a:r>
              <a:rPr lang="en-US" sz="2400" dirty="0" smtClean="0">
                <a:cs typeface="Adobe Devanagari" panose="02040503050201020203" pitchFamily="18" charset="0"/>
              </a:rPr>
              <a:t> </a:t>
            </a:r>
            <a:r>
              <a:rPr lang="en-US" sz="2400" dirty="0" err="1" smtClean="0">
                <a:cs typeface="Adobe Devanagari" panose="02040503050201020203" pitchFamily="18" charset="0"/>
              </a:rPr>
              <a:t>Karimi</a:t>
            </a:r>
            <a:r>
              <a:rPr lang="en-US" sz="2400" dirty="0" smtClean="0">
                <a:cs typeface="Adobe Devanagari" panose="02040503050201020203" pitchFamily="18" charset="0"/>
              </a:rPr>
              <a:t/>
            </a:r>
            <a:br>
              <a:rPr lang="en-US" sz="2400" dirty="0" smtClean="0">
                <a:cs typeface="Adobe Devanagari" panose="02040503050201020203" pitchFamily="18" charset="0"/>
              </a:rPr>
            </a:br>
            <a:r>
              <a:rPr lang="en-US" sz="2400" dirty="0" smtClean="0">
                <a:cs typeface="Adobe Devanagari" panose="02040503050201020203" pitchFamily="18" charset="0"/>
              </a:rPr>
              <a:t>Prepared BY: </a:t>
            </a:r>
            <a:r>
              <a:rPr lang="en-US" sz="2400" dirty="0" err="1" smtClean="0">
                <a:cs typeface="Adobe Devanagari" panose="02040503050201020203" pitchFamily="18" charset="0"/>
              </a:rPr>
              <a:t>GhulamRasool</a:t>
            </a:r>
            <a:r>
              <a:rPr lang="en-US" sz="2400" dirty="0" smtClean="0">
                <a:cs typeface="Adobe Devanagari" panose="02040503050201020203" pitchFamily="18" charset="0"/>
              </a:rPr>
              <a:t> Rasa</a:t>
            </a:r>
            <a:r>
              <a:rPr lang="en-US" sz="6600" dirty="0" smtClean="0">
                <a:cs typeface="Adobe Devanagari" panose="02040503050201020203" pitchFamily="18" charset="0"/>
              </a:rPr>
              <a:t/>
            </a:r>
            <a:br>
              <a:rPr lang="en-US" sz="6600" dirty="0" smtClean="0">
                <a:cs typeface="Adobe Devanagari" panose="02040503050201020203" pitchFamily="18" charset="0"/>
              </a:rPr>
            </a:br>
            <a:endParaRPr lang="fa-IR" sz="6600" dirty="0"/>
          </a:p>
        </p:txBody>
      </p:sp>
    </p:spTree>
    <p:extLst>
      <p:ext uri="{BB962C8B-B14F-4D97-AF65-F5344CB8AC3E}">
        <p14:creationId xmlns:p14="http://schemas.microsoft.com/office/powerpoint/2010/main" val="32438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23" y="896855"/>
            <a:ext cx="10888392" cy="814380"/>
          </a:xfrm>
        </p:spPr>
        <p:txBody>
          <a:bodyPr/>
          <a:lstStyle/>
          <a:p>
            <a:pPr algn="ctr"/>
            <a:r>
              <a:rPr lang="en-US" sz="4400" b="1" dirty="0" err="1">
                <a:cs typeface="Adobe Devanagari" panose="02040503050201020203" pitchFamily="18" charset="0"/>
              </a:rPr>
              <a:t>Dunder</a:t>
            </a:r>
            <a:r>
              <a:rPr lang="en-US" sz="4400" b="1" dirty="0">
                <a:cs typeface="Adobe Devanagari" panose="02040503050201020203" pitchFamily="18" charset="0"/>
              </a:rPr>
              <a:t> or magic methods in Python</a:t>
            </a:r>
            <a:r>
              <a:rPr lang="en-US" sz="4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/>
            </a:r>
            <a:br>
              <a:rPr lang="en-US" sz="4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</a:br>
            <a:endParaRPr lang="fa-IR" sz="5400" dirty="0">
              <a:latin typeface="Adobe Devanagari" panose="02040503050201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08" y="1959429"/>
            <a:ext cx="11268890" cy="4036422"/>
          </a:xfrm>
        </p:spPr>
        <p:txBody>
          <a:bodyPr>
            <a:normAutofit/>
          </a:bodyPr>
          <a:lstStyle/>
          <a:p>
            <a:pPr marL="0" indent="0" algn="just" rtl="0" fontAlgn="base">
              <a:buNone/>
            </a:pPr>
            <a:r>
              <a:rPr lang="en-US" sz="2800" b="1" dirty="0"/>
              <a:t>Python Magic methods</a:t>
            </a:r>
            <a:r>
              <a:rPr lang="en-US" sz="2800" dirty="0"/>
              <a:t> are the methods starting and ending with double underscores ‘__’. </a:t>
            </a:r>
            <a:r>
              <a:rPr lang="en-US" sz="2800" dirty="0" smtClean="0"/>
              <a:t>They are defined by built-in </a:t>
            </a:r>
            <a:r>
              <a:rPr lang="en-US" sz="2800" dirty="0"/>
              <a:t>classes in Python and </a:t>
            </a:r>
            <a:r>
              <a:rPr lang="en-US" sz="2800" dirty="0" smtClean="0"/>
              <a:t>commonly used </a:t>
            </a:r>
            <a:r>
              <a:rPr lang="en-US" sz="2800" dirty="0"/>
              <a:t>for operator overloading. </a:t>
            </a:r>
          </a:p>
          <a:p>
            <a:pPr marL="0" indent="0" algn="just" rtl="0" fontAlgn="base">
              <a:buNone/>
            </a:pPr>
            <a:r>
              <a:rPr lang="en-US" sz="2800" dirty="0"/>
              <a:t>They are also called </a:t>
            </a:r>
            <a:r>
              <a:rPr lang="en-US" sz="2800" b="1" dirty="0" err="1"/>
              <a:t>Dunder</a:t>
            </a:r>
            <a:r>
              <a:rPr lang="en-US" sz="2800" b="1" dirty="0"/>
              <a:t> methods,</a:t>
            </a:r>
            <a:r>
              <a:rPr lang="en-US" sz="2800" dirty="0"/>
              <a:t> </a:t>
            </a:r>
            <a:r>
              <a:rPr lang="en-US" sz="2800" dirty="0" err="1"/>
              <a:t>Dunder</a:t>
            </a:r>
            <a:r>
              <a:rPr lang="en-US" sz="2800" dirty="0"/>
              <a:t> here means “Double Under (Underscores)”.</a:t>
            </a:r>
          </a:p>
          <a:p>
            <a:pPr marL="0" indent="0" algn="just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fa-IR" sz="2800" dirty="0"/>
          </a:p>
        </p:txBody>
      </p:sp>
    </p:spTree>
    <p:extLst>
      <p:ext uri="{BB962C8B-B14F-4D97-AF65-F5344CB8AC3E}">
        <p14:creationId xmlns:p14="http://schemas.microsoft.com/office/powerpoint/2010/main" val="8164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5" y="418012"/>
            <a:ext cx="11403874" cy="6283233"/>
          </a:xfrm>
        </p:spPr>
        <p:txBody>
          <a:bodyPr>
            <a:normAutofit fontScale="92500"/>
          </a:bodyPr>
          <a:lstStyle/>
          <a:p>
            <a:pPr marL="0" indent="0" algn="l" fontAlgn="base">
              <a:buNone/>
            </a:pPr>
            <a:r>
              <a:rPr lang="en-US" sz="3600" b="1" dirty="0"/>
              <a:t>Python Magic Methods</a:t>
            </a:r>
          </a:p>
          <a:p>
            <a:pPr marL="0" indent="0" algn="l" rtl="0" fontAlgn="base">
              <a:buNone/>
            </a:pPr>
            <a:r>
              <a:rPr lang="en-US" sz="3200" dirty="0"/>
              <a:t>Built in classes define many magic methods, </a:t>
            </a:r>
            <a:r>
              <a:rPr lang="en-US" sz="3200" b="1" dirty="0" err="1"/>
              <a:t>dir</a:t>
            </a:r>
            <a:r>
              <a:rPr lang="en-US" sz="3200" b="1" dirty="0"/>
              <a:t>()</a:t>
            </a:r>
            <a:r>
              <a:rPr lang="en-US" sz="3200" dirty="0"/>
              <a:t> function can show you magic methods inherited by a class</a:t>
            </a:r>
            <a:r>
              <a:rPr lang="en-US" sz="3200" dirty="0" smtClean="0"/>
              <a:t>.</a:t>
            </a:r>
          </a:p>
          <a:p>
            <a:pPr marL="0" indent="0" algn="l" rtl="0" fontAlgn="base">
              <a:buNone/>
            </a:pPr>
            <a:r>
              <a:rPr lang="en-US" sz="3200" b="1" dirty="0"/>
              <a:t>Example:</a:t>
            </a:r>
            <a:endParaRPr lang="en-US" sz="3200" dirty="0"/>
          </a:p>
          <a:p>
            <a:pPr marL="0" indent="0" algn="l" rtl="0" fontAlgn="base">
              <a:buNone/>
            </a:pPr>
            <a:r>
              <a:rPr lang="en-US" sz="3200" dirty="0"/>
              <a:t>This code displays the magic methods inherited by </a:t>
            </a:r>
            <a:r>
              <a:rPr lang="en-US" sz="3200" b="1" dirty="0" err="1"/>
              <a:t>int</a:t>
            </a:r>
            <a:r>
              <a:rPr lang="en-US" sz="3200" b="1" dirty="0"/>
              <a:t> </a:t>
            </a:r>
            <a:r>
              <a:rPr lang="en-US" sz="3200" dirty="0"/>
              <a:t>class</a:t>
            </a:r>
            <a:r>
              <a:rPr lang="en-US" sz="3200" dirty="0" smtClean="0"/>
              <a:t>.</a:t>
            </a:r>
          </a:p>
          <a:p>
            <a:pPr marL="0" indent="0" algn="l" rtl="0" fontAlgn="base">
              <a:buNone/>
            </a:pPr>
            <a:r>
              <a:rPr lang="en-US" sz="3200" dirty="0" smtClean="0"/>
              <a:t>print(</a:t>
            </a:r>
            <a:r>
              <a:rPr lang="en-US" sz="3200" dirty="0" err="1" smtClean="0"/>
              <a:t>dir</a:t>
            </a:r>
            <a:r>
              <a:rPr lang="en-US" sz="3200" dirty="0" smtClean="0"/>
              <a:t>(</a:t>
            </a:r>
            <a:r>
              <a:rPr lang="en-US" sz="3200" dirty="0" err="1" smtClean="0"/>
              <a:t>int</a:t>
            </a:r>
            <a:r>
              <a:rPr lang="en-US" sz="3200" dirty="0" smtClean="0"/>
              <a:t>))</a:t>
            </a:r>
          </a:p>
          <a:p>
            <a:pPr marL="0" indent="0" algn="l" rtl="0" fontAlgn="base">
              <a:buNone/>
            </a:pPr>
            <a:r>
              <a:rPr lang="en-US" sz="3200" dirty="0" smtClean="0"/>
              <a:t>Output:</a:t>
            </a:r>
          </a:p>
          <a:p>
            <a:pPr marL="0" indent="0" algn="l" rtl="0" fontAlgn="base">
              <a:buNone/>
            </a:pPr>
            <a:endParaRPr lang="en-US" sz="3200" dirty="0"/>
          </a:p>
          <a:p>
            <a:pPr marL="0" indent="0" algn="l" rtl="0" fontAlgn="base">
              <a:buNone/>
            </a:pPr>
            <a:endParaRPr lang="en-US" sz="3200" dirty="0"/>
          </a:p>
          <a:p>
            <a:pPr marL="0" indent="0" algn="l">
              <a:buNone/>
            </a:pP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  <a:p>
            <a:pPr marL="0" indent="0" algn="l">
              <a:buNone/>
            </a:pPr>
            <a:endParaRPr lang="fa-IR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5" y="4445317"/>
            <a:ext cx="8915633" cy="14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0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496390"/>
            <a:ext cx="10345783" cy="580426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dirty="0" smtClean="0"/>
              <a:t>This lists show the Magic Method and their uses:</a:t>
            </a:r>
            <a:endParaRPr lang="fa-IR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87" y="1572984"/>
            <a:ext cx="9103756" cy="40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2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1" y="875210"/>
            <a:ext cx="11286308" cy="586522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 smtClean="0"/>
              <a:t>Now lets see some of the python magic method with examples:</a:t>
            </a:r>
            <a:endParaRPr lang="fa-IR" sz="2400" dirty="0" smtClean="0"/>
          </a:p>
          <a:p>
            <a:pPr marL="0" indent="0" algn="l" fontAlgn="base">
              <a:buNone/>
            </a:pPr>
            <a:r>
              <a:rPr lang="en-US" b="1" dirty="0"/>
              <a:t>1. __</a:t>
            </a:r>
            <a:r>
              <a:rPr lang="en-US" b="1" dirty="0" err="1"/>
              <a:t>init</a:t>
            </a:r>
            <a:r>
              <a:rPr lang="en-US" b="1" dirty="0"/>
              <a:t>__ method</a:t>
            </a:r>
          </a:p>
          <a:p>
            <a:pPr marL="0" indent="0" algn="l" rtl="0" fontAlgn="base">
              <a:buNone/>
            </a:pPr>
            <a:r>
              <a:rPr lang="en-US" dirty="0" smtClean="0"/>
              <a:t>The __</a:t>
            </a:r>
            <a:r>
              <a:rPr lang="en-US" dirty="0" err="1" smtClean="0"/>
              <a:t>init</a:t>
            </a:r>
            <a:r>
              <a:rPr lang="en-US" dirty="0" smtClean="0"/>
              <a:t>__method for initialization is invoked without any call, when an instance of a class is created, like constructors in certain other programming languages such as C++, Java, C#, PHP, etc.</a:t>
            </a:r>
          </a:p>
          <a:p>
            <a:pPr marL="0" indent="0" algn="l" rtl="0" fontAlgn="base">
              <a:buNone/>
            </a:pPr>
            <a:r>
              <a:rPr lang="en-US" dirty="0"/>
              <a:t>These methods are the reason we can add two strings with the ‘+’ operator without any explicit </a:t>
            </a:r>
            <a:r>
              <a:rPr lang="en-US" dirty="0" smtClean="0"/>
              <a:t>typecasting</a:t>
            </a:r>
          </a:p>
          <a:p>
            <a:pPr marL="0" indent="0" algn="l" rtl="0" fontAlgn="base">
              <a:buNone/>
            </a:pPr>
            <a:endParaRPr lang="en-US" dirty="0" smtClean="0"/>
          </a:p>
          <a:p>
            <a:pPr marL="0" indent="0" algn="l">
              <a:buNone/>
            </a:pPr>
            <a:r>
              <a:rPr lang="en-US" dirty="0"/>
              <a:t/>
            </a:r>
            <a:br>
              <a:rPr lang="en-US" dirty="0"/>
            </a:br>
            <a:endParaRPr lang="fa-IR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1" y="3543028"/>
            <a:ext cx="6701245" cy="32271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9" y="5903375"/>
            <a:ext cx="68580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1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" y="365760"/>
            <a:ext cx="10816046" cy="6100354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en-US" b="1" dirty="0"/>
              <a:t>2. __</a:t>
            </a:r>
            <a:r>
              <a:rPr lang="en-US" b="1" dirty="0" err="1"/>
              <a:t>repr</a:t>
            </a:r>
            <a:r>
              <a:rPr lang="en-US" b="1" dirty="0"/>
              <a:t>__ method</a:t>
            </a:r>
          </a:p>
          <a:p>
            <a:pPr marL="0" indent="0" algn="l" rtl="0" fontAlgn="base">
              <a:buNone/>
            </a:pPr>
            <a:r>
              <a:rPr lang="en-US" u="sng" dirty="0" smtClean="0"/>
              <a:t>__</a:t>
            </a:r>
            <a:r>
              <a:rPr lang="en-US" u="sng" dirty="0" err="1" smtClean="0"/>
              <a:t>repr</a:t>
            </a:r>
            <a:r>
              <a:rPr lang="en-US" u="sng" dirty="0" smtClean="0"/>
              <a:t>__</a:t>
            </a:r>
            <a:r>
              <a:rPr lang="en-US" dirty="0" smtClean="0"/>
              <a:t>method </a:t>
            </a:r>
            <a:r>
              <a:rPr lang="en-US" dirty="0"/>
              <a:t>in Python defines how an object is presented as a string.</a:t>
            </a:r>
          </a:p>
          <a:p>
            <a:pPr marL="0" indent="0" algn="l" rtl="0" fontAlgn="base">
              <a:buNone/>
            </a:pPr>
            <a:r>
              <a:rPr lang="en-US" dirty="0"/>
              <a:t>The below snippet of code prints only the memory address of the string object. Let’s add a __</a:t>
            </a:r>
            <a:r>
              <a:rPr lang="en-US" dirty="0" err="1"/>
              <a:t>repr</a:t>
            </a:r>
            <a:r>
              <a:rPr lang="en-US" dirty="0"/>
              <a:t>__ method to represent our object. </a:t>
            </a:r>
          </a:p>
          <a:p>
            <a:pPr marL="0" indent="0" algn="l">
              <a:buNone/>
            </a:pP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" y="2041071"/>
            <a:ext cx="7422788" cy="4098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0" y="5272768"/>
            <a:ext cx="68389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451" y="679268"/>
            <a:ext cx="10881359" cy="5786845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en-US" b="1" dirty="0"/>
              <a:t>3. __add__ method</a:t>
            </a:r>
          </a:p>
          <a:p>
            <a:pPr marL="0" indent="0" algn="l" rtl="0" fontAlgn="base">
              <a:buNone/>
            </a:pPr>
            <a:r>
              <a:rPr lang="en-US" u="sng" dirty="0" smtClean="0"/>
              <a:t>__</a:t>
            </a:r>
            <a:r>
              <a:rPr lang="en-US" u="sng" dirty="0" err="1" smtClean="0"/>
              <a:t>add__method</a:t>
            </a:r>
            <a:r>
              <a:rPr lang="en-US" u="sng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Python defines how the objects of a class will be added together. It is also known as overloaded addition operator.</a:t>
            </a:r>
          </a:p>
          <a:p>
            <a:pPr marL="0" indent="0" algn="l" rtl="0" fontAlgn="base">
              <a:buNone/>
            </a:pPr>
            <a:r>
              <a:rPr lang="en-US" dirty="0"/>
              <a:t>Now add __add__ method to String class </a:t>
            </a:r>
          </a:p>
          <a:p>
            <a:pPr marL="0" indent="0" algn="l">
              <a:buNone/>
            </a:pP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" y="2285047"/>
            <a:ext cx="6635932" cy="43024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59" y="5720689"/>
            <a:ext cx="68389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1" y="2222735"/>
            <a:ext cx="5765236" cy="20749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dirty="0" smtClean="0"/>
              <a:t>Thanks</a:t>
            </a:r>
            <a:endParaRPr lang="fa-IR" sz="11500" dirty="0"/>
          </a:p>
        </p:txBody>
      </p:sp>
    </p:spTree>
    <p:extLst>
      <p:ext uri="{BB962C8B-B14F-4D97-AF65-F5344CB8AC3E}">
        <p14:creationId xmlns:p14="http://schemas.microsoft.com/office/powerpoint/2010/main" val="3476374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145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Adobe Devanagari</vt:lpstr>
      <vt:lpstr>Arial</vt:lpstr>
      <vt:lpstr>Century Gothic</vt:lpstr>
      <vt:lpstr>Times New Roman</vt:lpstr>
      <vt:lpstr>Wingdings 3</vt:lpstr>
      <vt:lpstr>Ion</vt:lpstr>
      <vt:lpstr>Ministry of Higher Education    Kateb University        Computer Science Faculty   Teacher: Sadullah Karimi Prepared BY: GhulamRasool Rasa </vt:lpstr>
      <vt:lpstr>Dunder or magic methods in Python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Ministry of Higher Education    Kateb University        Computer Science Faculty  Prepared by</dc:title>
  <dc:creator>Rasool</dc:creator>
  <cp:lastModifiedBy>Rasool</cp:lastModifiedBy>
  <cp:revision>8</cp:revision>
  <dcterms:created xsi:type="dcterms:W3CDTF">2024-11-27T13:47:49Z</dcterms:created>
  <dcterms:modified xsi:type="dcterms:W3CDTF">2024-11-27T14:47:31Z</dcterms:modified>
</cp:coreProperties>
</file>