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DCCB2D9-C08F-40DF-B2D3-8AE06E92B03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3B3392-C332-4172-B498-793D57C029F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75BB56-F8F6-41A2-9C3B-586FC4DDA695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0F4BBC-A476-4F35-9E38-38466FE4164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B0CE79-E58D-45CC-9173-5840FF7666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643CE4-8D34-48EA-ABB1-1ED07790F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606664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F5D872-5CFB-46C8-B04F-11AF9C3915D5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1FF696-0317-464B-82EC-072113249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35962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FC069-0582-4333-853A-71C9FEC8DFEF}" type="datetime1">
              <a:rPr lang="en-US" smtClean="0"/>
              <a:t>11/7/2024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DFEAF-5A4F-49BC-AAE0-E6C20A8B994E}" type="datetime1">
              <a:rPr lang="en-US" smtClean="0"/>
              <a:t>11/7/2024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270B7-9996-4150-8BA5-5AF7E08CF667}" type="datetime1">
              <a:rPr lang="en-US" smtClean="0"/>
              <a:t>11/7/2024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2D53A-2221-47C1-B93C-D9663444111C}" type="datetime1">
              <a:rPr lang="en-US" smtClean="0"/>
              <a:t>11/7/2024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7F9D9-D81D-42F5-ACF2-9A8BC0093A86}" type="datetime1">
              <a:rPr lang="en-US" smtClean="0"/>
              <a:t>11/7/2024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EA81D-FFFD-4236-B2D6-89692EA218AE}" type="datetime1">
              <a:rPr lang="en-US" smtClean="0"/>
              <a:t>11/7/2024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E2021-049C-4E8C-BD58-7E60B722A9F8}" type="datetime1">
              <a:rPr lang="en-US" smtClean="0"/>
              <a:t>11/7/2024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2C536-2A84-416C-AC20-67F03AC54944}" type="datetime1">
              <a:rPr lang="en-US" smtClean="0"/>
              <a:t>11/7/2024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34CC1-97E6-4033-A3CB-3DB9498664FB}" type="datetime1">
              <a:rPr lang="en-US" smtClean="0"/>
              <a:t>11/7/2024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BEDEB-D8A9-4330-9B8D-B45A064D22EC}" type="datetime1">
              <a:rPr lang="en-US" smtClean="0"/>
              <a:t>11/7/2024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39B5-F85D-499B-97AD-E29BBCAC2158}" type="datetime1">
              <a:rPr lang="en-US" smtClean="0"/>
              <a:t>11/7/2024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0A09B-9144-4525-911C-2F00E6A44401}" type="datetime1">
              <a:rPr lang="en-US" smtClean="0"/>
              <a:t>11/7/2024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FBFE8-21E9-4A1B-80CB-AA910D1F666D}" type="datetime1">
              <a:rPr lang="en-US" smtClean="0"/>
              <a:t>11/7/2024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01E79-B9FE-4938-8190-10C47402BB8D}" type="datetime1">
              <a:rPr lang="en-US" smtClean="0"/>
              <a:t>11/7/2024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07C44-8C82-428F-80B6-8DAEAF6F2340}" type="datetime1">
              <a:rPr lang="en-US" smtClean="0"/>
              <a:t>11/7/2024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51056-00ED-46D9-9E48-F5E266C47FF9}" type="datetime1">
              <a:rPr lang="en-US" smtClean="0"/>
              <a:t>11/7/2024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8CB841-DE17-4772-B7E9-E428582BF250}" type="datetime1">
              <a:rPr lang="en-US" smtClean="0"/>
              <a:t>11/7/2024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python-variables" TargetMode="External"/><Relationship Id="rId2" Type="http://schemas.openxmlformats.org/officeDocument/2006/relationships/hyperlink" Target="https://www.geeksforgeeks.org/python-programming-language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geeksforgeeks.org/python-classes-and-objects" TargetMode="External"/><Relationship Id="rId4" Type="http://schemas.openxmlformats.org/officeDocument/2006/relationships/hyperlink" Target="https://www.geeksforgeeks.org/python-function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eeksforgeeks.org/python-pass-statement" TargetMode="External"/><Relationship Id="rId13" Type="http://schemas.openxmlformats.org/officeDocument/2006/relationships/hyperlink" Target="https://www.geeksforgeeks.org/python-return-statement" TargetMode="External"/><Relationship Id="rId18" Type="http://schemas.openxmlformats.org/officeDocument/2006/relationships/hyperlink" Target="https://www.geeksforgeeks.org/python-try-except" TargetMode="External"/><Relationship Id="rId3" Type="http://schemas.openxmlformats.org/officeDocument/2006/relationships/hyperlink" Target="https://www.geeksforgeeks.org/python-as-keyword" TargetMode="External"/><Relationship Id="rId21" Type="http://schemas.openxmlformats.org/officeDocument/2006/relationships/hyperlink" Target="https://www.geeksforgeeks.org/python-lambda" TargetMode="External"/><Relationship Id="rId7" Type="http://schemas.openxmlformats.org/officeDocument/2006/relationships/hyperlink" Target="https://www.geeksforgeeks.org/python-break-statement" TargetMode="External"/><Relationship Id="rId12" Type="http://schemas.openxmlformats.org/officeDocument/2006/relationships/hyperlink" Target="https://www.geeksforgeeks.org/python-continue-statement" TargetMode="External"/><Relationship Id="rId17" Type="http://schemas.openxmlformats.org/officeDocument/2006/relationships/hyperlink" Target="https://www.geeksforgeeks.org/is-keyword-in-python" TargetMode="External"/><Relationship Id="rId2" Type="http://schemas.openxmlformats.org/officeDocument/2006/relationships/hyperlink" Target="https://www.geeksforgeeks.org/python-nonlocal-keyword" TargetMode="External"/><Relationship Id="rId16" Type="http://schemas.openxmlformats.org/officeDocument/2006/relationships/hyperlink" Target="https://www.geeksforgeeks.org/python-del-to-delete-objects" TargetMode="External"/><Relationship Id="rId20" Type="http://schemas.openxmlformats.org/officeDocument/2006/relationships/hyperlink" Target="https://www.geeksforgeeks.org/python-while-loop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geeksforgeeks.org/python-for-loops" TargetMode="External"/><Relationship Id="rId11" Type="http://schemas.openxmlformats.org/officeDocument/2006/relationships/hyperlink" Target="https://www.geeksforgeeks.org/python-raise-keyword" TargetMode="External"/><Relationship Id="rId24" Type="http://schemas.openxmlformats.org/officeDocument/2006/relationships/hyperlink" Target="https://www.geeksforgeeks.org/python-yield-keyword" TargetMode="External"/><Relationship Id="rId5" Type="http://schemas.openxmlformats.org/officeDocument/2006/relationships/hyperlink" Target="https://www.geeksforgeeks.org/python-assert-keyword" TargetMode="External"/><Relationship Id="rId15" Type="http://schemas.openxmlformats.org/officeDocument/2006/relationships/hyperlink" Target="https://www.geeksforgeeks.org/import-module-python" TargetMode="External"/><Relationship Id="rId23" Type="http://schemas.openxmlformats.org/officeDocument/2006/relationships/hyperlink" Target="https://www.geeksforgeeks.org/python-none-keyword" TargetMode="External"/><Relationship Id="rId10" Type="http://schemas.openxmlformats.org/officeDocument/2006/relationships/hyperlink" Target="https://www.geeksforgeeks.org/global-keyword-in-python" TargetMode="External"/><Relationship Id="rId19" Type="http://schemas.openxmlformats.org/officeDocument/2006/relationships/hyperlink" Target="https://www.geeksforgeeks.org/python-in-keyword" TargetMode="External"/><Relationship Id="rId4" Type="http://schemas.openxmlformats.org/officeDocument/2006/relationships/hyperlink" Target="https://www.geeksforgeeks.org/python-not-keyword" TargetMode="External"/><Relationship Id="rId9" Type="http://schemas.openxmlformats.org/officeDocument/2006/relationships/hyperlink" Target="https://www.geeksforgeeks.org/python-classes-and-objects" TargetMode="External"/><Relationship Id="rId14" Type="http://schemas.openxmlformats.org/officeDocument/2006/relationships/hyperlink" Target="https://www.geeksforgeeks.org/python-def-keyword" TargetMode="External"/><Relationship Id="rId22" Type="http://schemas.openxmlformats.org/officeDocument/2006/relationships/hyperlink" Target="https://www.geeksforgeeks.org/with-statement-in-python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ADDB1-8FCD-49AB-BE67-5962E66DF3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51893" y="1710268"/>
            <a:ext cx="5191907" cy="910071"/>
          </a:xfrm>
        </p:spPr>
        <p:txBody>
          <a:bodyPr/>
          <a:lstStyle/>
          <a:p>
            <a:pPr algn="l"/>
            <a:r>
              <a:rPr lang="en-US" dirty="0"/>
              <a:t>Python keyword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A93032-5A6F-4A13-A4C6-426A9D98E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69765"/>
            <a:ext cx="306639" cy="288235"/>
          </a:xfrm>
        </p:spPr>
        <p:txBody>
          <a:bodyPr/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1221266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165D14F-6929-4829-B615-0632EB8CED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4826" y="79513"/>
            <a:ext cx="8429177" cy="6778487"/>
          </a:xfrm>
        </p:spPr>
        <p:txBody>
          <a:bodyPr>
            <a:normAutofit/>
          </a:bodyPr>
          <a:lstStyle/>
          <a:p>
            <a:pPr algn="l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Lambda keyword in Python</a:t>
            </a:r>
          </a:p>
          <a:p>
            <a:pPr algn="l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Lambda keyword is used to make inline returning function with no statements allowed internally.</a:t>
            </a:r>
          </a:p>
          <a:p>
            <a:pPr algn="l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keyword in Python</a:t>
            </a:r>
          </a:p>
          <a:p>
            <a:pPr algn="l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keyword is used to return from the function.</a:t>
            </a:r>
          </a:p>
          <a:p>
            <a:pPr algn="l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Yield keyword in Python</a:t>
            </a:r>
          </a:p>
          <a:p>
            <a:pPr algn="l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keyword is used like return statement but is used to return a generator.</a:t>
            </a:r>
          </a:p>
          <a:p>
            <a:pPr algn="l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keyword in Python</a:t>
            </a:r>
          </a:p>
          <a:p>
            <a:pPr algn="l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statement is used to include a particular module into current program.</a:t>
            </a:r>
          </a:p>
          <a:p>
            <a:pPr algn="l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keyword in Python</a:t>
            </a:r>
          </a:p>
          <a:p>
            <a:pPr algn="l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Generally used with import , from is used to import particular functionality from the module imported.</a:t>
            </a:r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FB783D6C-4E70-41E7-89A5-BEADCA0A8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69765"/>
            <a:ext cx="655983" cy="288235"/>
          </a:xfrm>
        </p:spPr>
        <p:txBody>
          <a:bodyPr/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7900616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9EE71-399C-44F9-996C-0569EB4CDA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4035" y="109330"/>
            <a:ext cx="8428381" cy="1421296"/>
          </a:xfrm>
        </p:spPr>
        <p:txBody>
          <a:bodyPr/>
          <a:lstStyle/>
          <a:p>
            <a:pPr algn="l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Exception Handling keyword in Python-try,except,raise,finally,assert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2898EB-BA71-4E64-98F1-317678937D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6348" y="1530626"/>
            <a:ext cx="9283148" cy="5218043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This(try) keyword is used for exception handling used to  catch the errors in the code using the keyword except.</a:t>
            </a:r>
          </a:p>
          <a:p>
            <a:pPr algn="l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This(except) as explained above , this words together with “try” to catch exeptions.</a:t>
            </a:r>
          </a:p>
          <a:p>
            <a:pPr algn="l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This(finally) no matter what is result of the “try” block, block termed “finally” is always  executed.</a:t>
            </a:r>
          </a:p>
          <a:p>
            <a:pPr algn="l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This(raise) can raise an exception explicity with the raise keyword</a:t>
            </a:r>
          </a:p>
          <a:p>
            <a:pPr algn="l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This(assert) function is used for debugging purposes. Usually used to check the correctness of code.</a:t>
            </a:r>
          </a:p>
          <a:p>
            <a:pPr algn="l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This(del) is used to delete a reference to an object.Any variable or list value can be deleted using del.</a:t>
            </a:r>
          </a:p>
          <a:p>
            <a:pPr algn="l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This(global) is used to define a variable inside the function to be of  a global scope.</a:t>
            </a:r>
          </a:p>
          <a:p>
            <a:pPr algn="l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This(non-local) works similar to the global,but rather than global.</a:t>
            </a:r>
          </a:p>
          <a:p>
            <a:pPr algn="l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679B24FC-F6C6-437B-B1F5-5EFE0578D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69765"/>
            <a:ext cx="655983" cy="288235"/>
          </a:xfrm>
        </p:spPr>
        <p:txBody>
          <a:bodyPr/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30420782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F962FFC-F1CA-4249-9B9A-82CFCCA1B3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1024" y="5794512"/>
            <a:ext cx="5907524" cy="536713"/>
          </a:xfrm>
        </p:spPr>
        <p:txBody>
          <a:bodyPr>
            <a:normAutofit/>
          </a:bodyPr>
          <a:lstStyle/>
          <a:p>
            <a:pPr algn="l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Prepared by: Ezatullah Mirzaie</a:t>
            </a:r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583907E8-D12A-4732-92C1-9325E8EA8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69765"/>
            <a:ext cx="655983" cy="288235"/>
          </a:xfrm>
        </p:spPr>
        <p:txBody>
          <a:bodyPr/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05D7CAA-6CA3-4A31-AF5B-917E79C03901}"/>
              </a:ext>
            </a:extLst>
          </p:cNvPr>
          <p:cNvSpPr/>
          <p:nvPr/>
        </p:nvSpPr>
        <p:spPr>
          <a:xfrm>
            <a:off x="1282147" y="646044"/>
            <a:ext cx="7851913" cy="47111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Thank you for your nice attention!</a:t>
            </a:r>
          </a:p>
        </p:txBody>
      </p:sp>
    </p:spTree>
    <p:extLst>
      <p:ext uri="{BB962C8B-B14F-4D97-AF65-F5344CB8AC3E}">
        <p14:creationId xmlns:p14="http://schemas.microsoft.com/office/powerpoint/2010/main" val="2832850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2AFCD-502D-417D-A68F-3792B72E5A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8101" y="0"/>
            <a:ext cx="6275272" cy="850436"/>
          </a:xfrm>
        </p:spPr>
        <p:txBody>
          <a:bodyPr/>
          <a:lstStyle/>
          <a:p>
            <a:pPr algn="l"/>
            <a:r>
              <a:rPr lang="en-US" dirty="0"/>
              <a:t>Definition Keyword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2EBB1F-A2C2-47D8-AB12-541D62D753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0232" y="741103"/>
            <a:ext cx="8630846" cy="2687897"/>
          </a:xfrm>
        </p:spPr>
        <p:txBody>
          <a:bodyPr>
            <a:normAutofit fontScale="92500" lnSpcReduction="20000"/>
          </a:bodyPr>
          <a:lstStyle/>
          <a:p>
            <a:pPr marL="0" marR="0" algn="l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Every language contains words and a set of rules that would make a sentence meaningful. Similarly, in Python programming language, there are a set of predefined words, called Keywords which along with Identifiers will form meaningful sentences when used together.</a:t>
            </a:r>
            <a:r>
              <a:rPr lang="en-US" sz="24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 Python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keywords cannot be used as the names of</a:t>
            </a:r>
            <a:r>
              <a:rPr lang="en-US" sz="24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 variables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24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functions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and</a:t>
            </a:r>
            <a:r>
              <a:rPr lang="en-US" sz="24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 classes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l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this article, we will learn about Python keywords and how to use them to perform some tasks.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30E083-448E-480B-8E7A-00DE94856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08501"/>
            <a:ext cx="312898" cy="349499"/>
          </a:xfrm>
        </p:spPr>
        <p:txBody>
          <a:bodyPr/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94A20420-09A5-45EC-B3C6-EC9D503B5EEA}"/>
              </a:ext>
            </a:extLst>
          </p:cNvPr>
          <p:cNvSpPr txBox="1">
            <a:spLocks/>
          </p:cNvSpPr>
          <p:nvPr/>
        </p:nvSpPr>
        <p:spPr>
          <a:xfrm>
            <a:off x="0" y="6569765"/>
            <a:ext cx="306639" cy="2882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888913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399F8-A09D-4E2D-873C-46F6D0CD3B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1023" y="0"/>
            <a:ext cx="7766936" cy="1421296"/>
          </a:xfrm>
        </p:spPr>
        <p:txBody>
          <a:bodyPr/>
          <a:lstStyle/>
          <a:p>
            <a:pPr algn="l"/>
            <a:r>
              <a:rPr lang="en-US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Python Keywords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31546B-CCDF-4BB1-997D-8F6D80DB16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9989" y="1421296"/>
            <a:ext cx="7766936" cy="1421297"/>
          </a:xfrm>
        </p:spPr>
        <p:txBody>
          <a:bodyPr/>
          <a:lstStyle/>
          <a:p>
            <a:pPr algn="l"/>
            <a:r>
              <a:rPr lang="en-US" sz="2400" b="1" dirty="0">
                <a:effectLst/>
                <a:latin typeface="var(--font-secondary)"/>
                <a:ea typeface="Times New Roman" panose="02020603050405020304" pitchFamily="18" charset="0"/>
                <a:cs typeface="Times New Roman" panose="02020603050405020304" pitchFamily="18" charset="0"/>
              </a:rPr>
              <a:t>Keywords in Python</a:t>
            </a:r>
            <a:r>
              <a:rPr lang="en-US" sz="2400" dirty="0">
                <a:effectLst/>
                <a:latin typeface="var(--font-secondary)"/>
                <a:ea typeface="Times New Roman" panose="02020603050405020304" pitchFamily="18" charset="0"/>
                <a:cs typeface="Times New Roman" panose="02020603050405020304" pitchFamily="18" charset="0"/>
              </a:rPr>
              <a:t> are reserved words that can not be used as a variable name, function name, or any other identifier.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/>
            <a:endParaRPr lang="en-US" dirty="0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3272272D-A6EF-4529-80FD-2BFD505AF934}"/>
              </a:ext>
            </a:extLst>
          </p:cNvPr>
          <p:cNvSpPr txBox="1">
            <a:spLocks/>
          </p:cNvSpPr>
          <p:nvPr/>
        </p:nvSpPr>
        <p:spPr>
          <a:xfrm>
            <a:off x="0" y="6569765"/>
            <a:ext cx="306639" cy="2882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235168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3E8C6AC-A683-4FB9-8551-27AF7B6207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2362575"/>
              </p:ext>
            </p:extLst>
          </p:nvPr>
        </p:nvGraphicFramePr>
        <p:xfrm>
          <a:off x="109330" y="0"/>
          <a:ext cx="9293088" cy="118984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48848">
                  <a:extLst>
                    <a:ext uri="{9D8B030D-6E8A-4147-A177-3AD203B41FA5}">
                      <a16:colId xmlns:a16="http://schemas.microsoft.com/office/drawing/2014/main" val="3243669498"/>
                    </a:ext>
                  </a:extLst>
                </a:gridCol>
                <a:gridCol w="1548848">
                  <a:extLst>
                    <a:ext uri="{9D8B030D-6E8A-4147-A177-3AD203B41FA5}">
                      <a16:colId xmlns:a16="http://schemas.microsoft.com/office/drawing/2014/main" val="2026927851"/>
                    </a:ext>
                  </a:extLst>
                </a:gridCol>
                <a:gridCol w="1568494">
                  <a:extLst>
                    <a:ext uri="{9D8B030D-6E8A-4147-A177-3AD203B41FA5}">
                      <a16:colId xmlns:a16="http://schemas.microsoft.com/office/drawing/2014/main" val="907820832"/>
                    </a:ext>
                  </a:extLst>
                </a:gridCol>
                <a:gridCol w="1529202">
                  <a:extLst>
                    <a:ext uri="{9D8B030D-6E8A-4147-A177-3AD203B41FA5}">
                      <a16:colId xmlns:a16="http://schemas.microsoft.com/office/drawing/2014/main" val="81195158"/>
                    </a:ext>
                  </a:extLst>
                </a:gridCol>
                <a:gridCol w="1548848">
                  <a:extLst>
                    <a:ext uri="{9D8B030D-6E8A-4147-A177-3AD203B41FA5}">
                      <a16:colId xmlns:a16="http://schemas.microsoft.com/office/drawing/2014/main" val="3325370886"/>
                    </a:ext>
                  </a:extLst>
                </a:gridCol>
                <a:gridCol w="1548848">
                  <a:extLst>
                    <a:ext uri="{9D8B030D-6E8A-4147-A177-3AD203B41FA5}">
                      <a16:colId xmlns:a16="http://schemas.microsoft.com/office/drawing/2014/main" val="647774968"/>
                    </a:ext>
                  </a:extLst>
                </a:gridCol>
              </a:tblGrid>
              <a:tr h="272583"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Keyword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70" marR="12670" marT="31676" marB="31676" anchor="b"/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Description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676" marR="31676" marT="31676" marB="31676" anchor="b"/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Keyword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676" marR="31676" marT="31676" marB="31676" anchor="b"/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Description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676" marR="31676" marT="31676" marB="31676" anchor="b"/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Keyword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676" marR="31676" marT="31676" marB="31676" anchor="b"/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676" marR="31676" marT="31676" marB="31676" anchor="b"/>
                </a:tc>
                <a:extLst>
                  <a:ext uri="{0D108BD9-81ED-4DB2-BD59-A6C34878D82A}">
                    <a16:rowId xmlns:a16="http://schemas.microsoft.com/office/drawing/2014/main" val="244377494"/>
                  </a:ext>
                </a:extLst>
              </a:tr>
              <a:tr h="109967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 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676" marR="31676" marT="44347" marB="44347" anchor="ctr"/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is a Logical Operator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676" marR="31676" marT="44347" marB="4434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False</a:t>
                      </a:r>
                      <a:endParaRPr lang="en-US" sz="16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676" marR="31676" marT="44347" marB="44347" anchor="ctr"/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represents an expression that will result in it not being true.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676" marR="31676" marT="44347" marB="4434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2"/>
                        </a:rPr>
                        <a:t>Nonlocal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676" marR="31676" marT="44347" marB="44347" anchor="ctr"/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is a non-local variable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676" marR="31676" marT="44347" marB="44347" anchor="ctr"/>
                </a:tc>
                <a:extLst>
                  <a:ext uri="{0D108BD9-81ED-4DB2-BD59-A6C34878D82A}">
                    <a16:rowId xmlns:a16="http://schemas.microsoft.com/office/drawing/2014/main" val="1159777959"/>
                  </a:ext>
                </a:extLst>
              </a:tr>
              <a:tr h="5849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as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676" marR="31676" marT="44347" marB="44347" anchor="ctr"/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is used to create an alias name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676" marR="31676" marT="44347" marB="4434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 dirty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finally</a:t>
                      </a:r>
                      <a:endParaRPr lang="en-US" sz="16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676" marR="31676" marT="44347" marB="44347" anchor="ctr"/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is used with exceptions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676" marR="31676" marT="44347" marB="4434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4"/>
                        </a:rPr>
                        <a:t>Not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676" marR="31676" marT="44347" marB="44347" anchor="ctr"/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is a Logical Operator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676" marR="31676" marT="44347" marB="44347" anchor="ctr"/>
                </a:tc>
                <a:extLst>
                  <a:ext uri="{0D108BD9-81ED-4DB2-BD59-A6C34878D82A}">
                    <a16:rowId xmlns:a16="http://schemas.microsoft.com/office/drawing/2014/main" val="904462788"/>
                  </a:ext>
                </a:extLst>
              </a:tr>
              <a:tr h="5849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assert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676" marR="31676" marT="44347" marB="44347" anchor="ctr"/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is used for debugging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676" marR="31676" marT="44347" marB="4434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 dirty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for</a:t>
                      </a:r>
                      <a:endParaRPr lang="en-US" sz="16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676" marR="31676" marT="44347" marB="44347" anchor="ctr"/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is used to create a Loop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676" marR="31676" marT="44347" marB="4434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676" marR="31676" marT="44347" marB="44347" anchor="ctr"/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is a Logical Operator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676" marR="31676" marT="44347" marB="44347" anchor="ctr"/>
                </a:tc>
                <a:extLst>
                  <a:ext uri="{0D108BD9-81ED-4DB2-BD59-A6C34878D82A}">
                    <a16:rowId xmlns:a16="http://schemas.microsoft.com/office/drawing/2014/main" val="2025494622"/>
                  </a:ext>
                </a:extLst>
              </a:tr>
              <a:tr h="32752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676" marR="31676" marT="44347" marB="44347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676" marR="31676" marT="44347" marB="44347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6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676" marR="31676" marT="44347" marB="44347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676" marR="31676" marT="44347" marB="44347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676" marR="31676" marT="44347" marB="44347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676" marR="31676" marT="44347" marB="44347" anchor="ctr"/>
                </a:tc>
                <a:extLst>
                  <a:ext uri="{0D108BD9-81ED-4DB2-BD59-A6C34878D82A}">
                    <a16:rowId xmlns:a16="http://schemas.microsoft.com/office/drawing/2014/main" val="3864071003"/>
                  </a:ext>
                </a:extLst>
              </a:tr>
              <a:tr h="109967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break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676" marR="31676" marT="44347" marB="44347" anchor="ctr"/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Break out a Loop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676" marR="31676" marT="44347" marB="4434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from</a:t>
                      </a:r>
                      <a:endParaRPr lang="en-US" sz="16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676" marR="31676" marT="44347" marB="44347" anchor="ctr"/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 import specific parts of a module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676" marR="31676" marT="44347" marB="4434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8"/>
                        </a:rPr>
                        <a:t>Pass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676" marR="31676" marT="44347" marB="44347" anchor="ctr"/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pass is used when the user doesn’t </a:t>
                      </a:r>
                    </a:p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want any code to execute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676" marR="31676" marT="44347" marB="44347" anchor="ctr"/>
                </a:tc>
                <a:extLst>
                  <a:ext uri="{0D108BD9-81ED-4DB2-BD59-A6C34878D82A}">
                    <a16:rowId xmlns:a16="http://schemas.microsoft.com/office/drawing/2014/main" val="3401600376"/>
                  </a:ext>
                </a:extLst>
              </a:tr>
              <a:tr h="84228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class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676" marR="31676" marT="44347" marB="44347" anchor="ctr"/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is used to define a class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676" marR="31676" marT="44347" marB="4434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 dirty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1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global</a:t>
                      </a:r>
                      <a:endParaRPr lang="en-US" sz="16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676" marR="31676" marT="44347" marB="44347" anchor="ctr"/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is used to declare a global variable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676" marR="31676" marT="44347" marB="4434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11"/>
                        </a:rPr>
                        <a:t>Raise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676" marR="31676" marT="44347" marB="44347" anchor="ctr"/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raise is used to raise exceptions or errors.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676" marR="31676" marT="44347" marB="44347" anchor="ctr"/>
                </a:tc>
                <a:extLst>
                  <a:ext uri="{0D108BD9-81ED-4DB2-BD59-A6C34878D82A}">
                    <a16:rowId xmlns:a16="http://schemas.microsoft.com/office/drawing/2014/main" val="4157652376"/>
                  </a:ext>
                </a:extLst>
              </a:tr>
              <a:tr h="84228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1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continue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676" marR="31676" marT="44347" marB="44347" anchor="ctr"/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Skip the next iteration of a loop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676" marR="31676" marT="44347" marB="4434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if</a:t>
                      </a:r>
                      <a:endParaRPr lang="en-US" sz="16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676" marR="31676" marT="44347" marB="44347" anchor="ctr"/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 create a Conditional Statement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676" marR="31676" marT="44347" marB="4434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13"/>
                        </a:rPr>
                        <a:t>Return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676" marR="31676" marT="44347" marB="44347" anchor="ctr"/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return is used to end the execution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676" marR="31676" marT="44347" marB="44347" anchor="ctr"/>
                </a:tc>
                <a:extLst>
                  <a:ext uri="{0D108BD9-81ED-4DB2-BD59-A6C34878D82A}">
                    <a16:rowId xmlns:a16="http://schemas.microsoft.com/office/drawing/2014/main" val="3945105738"/>
                  </a:ext>
                </a:extLst>
              </a:tr>
              <a:tr h="84228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1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Def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676" marR="31676" marT="44347" marB="44347" anchor="ctr"/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is used to define the Function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676" marR="31676" marT="44347" marB="4434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 dirty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1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import</a:t>
                      </a:r>
                      <a:endParaRPr lang="en-US" sz="16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676" marR="31676" marT="44347" marB="44347" anchor="ctr"/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is used to import a module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676" marR="31676" marT="44347" marB="4434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True 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676" marR="31676" marT="44347" marB="44347" anchor="ctr"/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represents an expression that will result in true.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676" marR="31676" marT="44347" marB="44347" anchor="ctr"/>
                </a:tc>
                <a:extLst>
                  <a:ext uri="{0D108BD9-81ED-4DB2-BD59-A6C34878D82A}">
                    <a16:rowId xmlns:a16="http://schemas.microsoft.com/office/drawing/2014/main" val="525043861"/>
                  </a:ext>
                </a:extLst>
              </a:tr>
              <a:tr h="84228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1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Del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676" marR="31676" marT="44347" marB="44347" anchor="ctr"/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is used to delete an object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676" marR="31676" marT="44347" marB="4434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 dirty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1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is</a:t>
                      </a:r>
                      <a:endParaRPr lang="en-US" sz="16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676" marR="31676" marT="44347" marB="44347" anchor="ctr"/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is used to test if two variables are equal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676" marR="31676" marT="44347" marB="4434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18"/>
                        </a:rPr>
                        <a:t>Try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676" marR="31676" marT="44347" marB="44347" anchor="ctr"/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Try is used to handle errors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676" marR="31676" marT="44347" marB="44347" anchor="ctr"/>
                </a:tc>
                <a:extLst>
                  <a:ext uri="{0D108BD9-81ED-4DB2-BD59-A6C34878D82A}">
                    <a16:rowId xmlns:a16="http://schemas.microsoft.com/office/drawing/2014/main" val="3069620019"/>
                  </a:ext>
                </a:extLst>
              </a:tr>
              <a:tr h="109967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Elif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676" marR="31676" marT="44347" marB="44347" anchor="ctr"/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Conditional statements, same as else-if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676" marR="31676" marT="44347" marB="4434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 dirty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1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in</a:t>
                      </a:r>
                      <a:endParaRPr lang="en-US" sz="16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676" marR="31676" marT="44347" marB="44347" anchor="ctr"/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 check if a value is present in a Tuple, List, etc.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676" marR="31676" marT="44347" marB="4434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20"/>
                        </a:rPr>
                        <a:t>While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676" marR="31676" marT="44347" marB="44347" anchor="ctr"/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While Loop is used to execute a block of statements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676" marR="31676" marT="44347" marB="44347" anchor="ctr"/>
                </a:tc>
                <a:extLst>
                  <a:ext uri="{0D108BD9-81ED-4DB2-BD59-A6C34878D82A}">
                    <a16:rowId xmlns:a16="http://schemas.microsoft.com/office/drawing/2014/main" val="3483248031"/>
                  </a:ext>
                </a:extLst>
              </a:tr>
              <a:tr h="84228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Else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676" marR="31676" marT="44347" marB="44347" anchor="ctr"/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is used in a conditional statement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676" marR="31676" marT="44347" marB="4434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 dirty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21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lambda</a:t>
                      </a:r>
                      <a:endParaRPr lang="en-US" sz="16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676" marR="31676" marT="44347" marB="44347" anchor="ctr"/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Used to create an anonymous function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676" marR="31676" marT="44347" marB="4434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22"/>
                        </a:rPr>
                        <a:t>With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676" marR="31676" marT="44347" marB="44347" anchor="ctr"/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with statement is used in exception handling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676" marR="31676" marT="44347" marB="44347" anchor="ctr"/>
                </a:tc>
                <a:extLst>
                  <a:ext uri="{0D108BD9-81ED-4DB2-BD59-A6C34878D82A}">
                    <a16:rowId xmlns:a16="http://schemas.microsoft.com/office/drawing/2014/main" val="4200179345"/>
                  </a:ext>
                </a:extLst>
              </a:tr>
              <a:tr h="84228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18"/>
                        </a:rPr>
                        <a:t>Except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676" marR="31676" marT="44347" marB="44347" anchor="ctr"/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try-except is used to handle these errors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676" marR="31676" marT="44347" marB="4434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2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None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676" marR="31676" marT="44347" marB="44347" anchor="ctr"/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represents a null value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676" marR="31676" marT="44347" marB="4434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24"/>
                        </a:rPr>
                        <a:t>Yield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676" marR="31676" marT="44347" marB="44347" anchor="ctr"/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yield keyword is used to create a generator function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676" marR="31676" marT="44347" marB="44347" anchor="ctr"/>
                </a:tc>
                <a:extLst>
                  <a:ext uri="{0D108BD9-81ED-4DB2-BD59-A6C34878D82A}">
                    <a16:rowId xmlns:a16="http://schemas.microsoft.com/office/drawing/2014/main" val="3163533406"/>
                  </a:ext>
                </a:extLst>
              </a:tr>
              <a:tr h="1357051"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Await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676" marR="31676" marT="44347" marB="44347" anchor="ctr"/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Await refers to the “await” expression used with coroutines.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676" marR="31676" marT="44347" marB="44347" anchor="ctr"/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Async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676" marR="31676" marT="44347" marB="44347" anchor="ctr"/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Async refers to a suite of expressions for working with coroutines.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676" marR="31676" marT="44347" marB="44347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600" dirty="0">
                        <a:effectLst/>
                        <a:highlight>
                          <a:srgbClr val="0080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676" marR="31676" marT="44347" marB="44347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676" marR="31676" marT="44347" marB="44347" anchor="ctr"/>
                </a:tc>
                <a:extLst>
                  <a:ext uri="{0D108BD9-81ED-4DB2-BD59-A6C34878D82A}">
                    <a16:rowId xmlns:a16="http://schemas.microsoft.com/office/drawing/2014/main" val="3004315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0710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FC6CC-4BBE-4E85-A495-4BAF4C15F5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4704" y="182499"/>
            <a:ext cx="8527774" cy="1527769"/>
          </a:xfrm>
        </p:spPr>
        <p:txBody>
          <a:bodyPr/>
          <a:lstStyle/>
          <a:p>
            <a:pPr algn="l"/>
            <a:r>
              <a:rPr lang="en-US" dirty="0"/>
              <a:t>True,False,None Keyword in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FC40E3-218E-493A-913B-5D0985134E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4704" y="1898375"/>
            <a:ext cx="8825948" cy="4532242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 : This keyword is used to represent a Boolean true.</a:t>
            </a:r>
          </a:p>
          <a:p>
            <a:pPr algn="l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 statement is true, “True” is printed.</a:t>
            </a:r>
          </a:p>
          <a:p>
            <a:pPr algn="l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 : This keyword is used to represent a Boolean false.</a:t>
            </a:r>
          </a:p>
          <a:p>
            <a:pPr algn="l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 statement is false, “False” is printed.</a:t>
            </a:r>
          </a:p>
          <a:p>
            <a:pPr algn="l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None : This is a special constant used to denote a null value or a void.</a:t>
            </a:r>
          </a:p>
          <a:p>
            <a:pPr algn="l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It’s important to remember,0,any empty container (empty list) does not compute to None.</a:t>
            </a:r>
          </a:p>
          <a:p>
            <a:pPr algn="l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Note: It is an object of its datatype-NoneType.</a:t>
            </a:r>
          </a:p>
          <a:p>
            <a:pPr algn="l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It’s not possible to create multiple None objects and can assign them to variables.</a:t>
            </a:r>
          </a:p>
          <a:p>
            <a:pPr algn="l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846BC36F-6E1A-4A87-962B-A7CE37FDB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69765"/>
            <a:ext cx="306639" cy="288235"/>
          </a:xfrm>
        </p:spPr>
        <p:txBody>
          <a:bodyPr/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051171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3661C-B296-497B-A994-3E74BED7D9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4643" y="69574"/>
            <a:ext cx="8507896" cy="1202634"/>
          </a:xfrm>
        </p:spPr>
        <p:txBody>
          <a:bodyPr/>
          <a:lstStyle/>
          <a:p>
            <a:pPr algn="l"/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And,or,not,in,is in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818F38-E687-4CEF-B36A-A59920CF5F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4642" y="1421297"/>
            <a:ext cx="8796131" cy="4442790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 keyword (and) a logical operator in Python. “and” return the first false value.</a:t>
            </a:r>
          </a:p>
          <a:p>
            <a:pPr algn="l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not found return last. </a:t>
            </a:r>
          </a:p>
          <a:p>
            <a:pPr algn="l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keyword (or) a logical operator in Python. “or”  return the first True value.</a:t>
            </a:r>
          </a:p>
          <a:p>
            <a:pPr algn="l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not found return last.</a:t>
            </a:r>
          </a:p>
          <a:p>
            <a:pPr algn="l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keyword (not)  a logical operator inverts the truth value</a:t>
            </a:r>
          </a:p>
          <a:p>
            <a:pPr algn="l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keyword (in) keyword is also used to loop through the container.</a:t>
            </a:r>
          </a:p>
          <a:p>
            <a:pPr algn="l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keyword (is) keyword is used to test object identity, to check if both the objects take the same memory location or not.</a:t>
            </a:r>
          </a:p>
          <a:p>
            <a:pPr algn="l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DFF665C2-4B32-4F77-94F5-CAB96A71F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69765"/>
            <a:ext cx="306639" cy="288235"/>
          </a:xfrm>
        </p:spPr>
        <p:txBody>
          <a:bodyPr/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11942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2EB29-0377-4C45-B0C9-7C3C4B83A6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4764" y="1"/>
            <a:ext cx="8567531" cy="1315560"/>
          </a:xfrm>
        </p:spPr>
        <p:txBody>
          <a:bodyPr/>
          <a:lstStyle/>
          <a:p>
            <a:pPr algn="l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Iteration Keyword-for,while,break,continue in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6C7474-D0EF-43CD-A7CC-ECCA60BE24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4764" y="1441174"/>
            <a:ext cx="8706679" cy="5237921"/>
          </a:xfrm>
        </p:spPr>
        <p:txBody>
          <a:bodyPr>
            <a:normAutofit/>
          </a:bodyPr>
          <a:lstStyle/>
          <a:p>
            <a:pPr algn="l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keyword(for) used to control flow and for looping.</a:t>
            </a:r>
          </a:p>
          <a:p>
            <a:pPr algn="l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Iterates for 0 to 9, prints numbers.</a:t>
            </a:r>
          </a:p>
          <a:p>
            <a:pPr algn="l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keyword(while) has a similar working like “for”,used to flow for and for looping.</a:t>
            </a:r>
          </a:p>
          <a:p>
            <a:pPr algn="l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keyword(break) is used to break out of the loop. The statement is used to break out the loop and passes the control to the statement following immediately after loop.</a:t>
            </a:r>
          </a:p>
          <a:p>
            <a:pPr algn="l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keyword(continue) is also used to control the flow of code.The keyword skips the current iteration of the loop but does not end the loop.</a:t>
            </a:r>
          </a:p>
          <a:p>
            <a:pPr algn="l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keyword(while loop) initializes I to 0 and prints numbers for 0 to 9.It skips printing when I is 6 and continues to the next iteration.</a:t>
            </a:r>
          </a:p>
          <a:p>
            <a:pPr algn="l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A5E1C3AB-71E8-4E0A-9A52-62CF8B506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69765"/>
            <a:ext cx="306639" cy="288235"/>
          </a:xfrm>
        </p:spPr>
        <p:txBody>
          <a:bodyPr/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455095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0D146-F31D-4D7D-B338-79413A2769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0901" y="0"/>
            <a:ext cx="8393101" cy="1262270"/>
          </a:xfrm>
        </p:spPr>
        <p:txBody>
          <a:bodyPr/>
          <a:lstStyle/>
          <a:p>
            <a:pPr algn="l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keywords in Python-if,else,elif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A61D08-F470-4DBF-B439-BF6AFAE2C5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0901" y="1461053"/>
            <a:ext cx="8393102" cy="4740964"/>
          </a:xfrm>
        </p:spPr>
        <p:txBody>
          <a:bodyPr>
            <a:normAutofit/>
          </a:bodyPr>
          <a:lstStyle/>
          <a:p>
            <a:pPr algn="l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If: It is a control statement for decision making.Truth expression forces control to go in “if” statement block.</a:t>
            </a:r>
          </a:p>
          <a:p>
            <a:pPr algn="l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Else: It is a control statement for decision making.False expression forces control to go in “else” statement block.</a:t>
            </a:r>
          </a:p>
          <a:p>
            <a:pPr algn="l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Elif: It is a control statement for decision making.It is short for “else if”</a:t>
            </a:r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88E22150-661E-4B4E-A638-80207AD0A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69765"/>
            <a:ext cx="306639" cy="288235"/>
          </a:xfrm>
        </p:spPr>
        <p:txBody>
          <a:bodyPr/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872142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B65EF-3B82-4AE6-B6A6-529C876405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0902" y="63966"/>
            <a:ext cx="8471820" cy="840495"/>
          </a:xfrm>
        </p:spPr>
        <p:txBody>
          <a:bodyPr/>
          <a:lstStyle/>
          <a:p>
            <a:pPr algn="l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 Keywords in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4DCB8E-1869-4244-99AD-0F995E48B9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2183" y="805070"/>
            <a:ext cx="8471820" cy="5988964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 keyword in Python</a:t>
            </a:r>
          </a:p>
          <a:p>
            <a:pPr algn="l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 keyword is used to declare user defined functions.</a:t>
            </a:r>
          </a:p>
          <a:p>
            <a:pPr algn="l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Function: This code demonstrates the use of the def keyword to define and call a function in Python.</a:t>
            </a:r>
          </a:p>
          <a:p>
            <a:pPr algn="l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keyword in Python</a:t>
            </a:r>
          </a:p>
          <a:p>
            <a:pPr algn="l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keyword is used to declare user defined classes.</a:t>
            </a:r>
          </a:p>
          <a:p>
            <a:pPr algn="l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keyword in Python</a:t>
            </a:r>
          </a:p>
          <a:p>
            <a:pPr algn="l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keyword is used to wrap the execution of block of code within methods defined by context manager.</a:t>
            </a:r>
          </a:p>
          <a:p>
            <a:pPr algn="l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keyword in Python</a:t>
            </a:r>
          </a:p>
          <a:p>
            <a:pPr algn="l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keyword is used to create the alias for the module imported.</a:t>
            </a:r>
          </a:p>
          <a:p>
            <a:pPr algn="l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 keyword in Python</a:t>
            </a:r>
          </a:p>
          <a:p>
            <a:pPr algn="l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 is the null statement in python.Nothing happens when this is encountered.This is used to prevent indentation errors and used as a placeholder.</a:t>
            </a:r>
          </a:p>
          <a:p>
            <a:pPr algn="l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55AA05F8-2420-45F7-A23C-CCF37EAF4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69765"/>
            <a:ext cx="306639" cy="288235"/>
          </a:xfrm>
        </p:spPr>
        <p:txBody>
          <a:bodyPr/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72517457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220</TotalTime>
  <Words>1295</Words>
  <Application>Microsoft Office PowerPoint</Application>
  <PresentationFormat>Widescreen</PresentationFormat>
  <Paragraphs>157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Times New Roman</vt:lpstr>
      <vt:lpstr>Trebuchet MS</vt:lpstr>
      <vt:lpstr>var(--font-secondary)</vt:lpstr>
      <vt:lpstr>Wingdings 3</vt:lpstr>
      <vt:lpstr>Facet</vt:lpstr>
      <vt:lpstr>Python keyword</vt:lpstr>
      <vt:lpstr>Definition Keyword</vt:lpstr>
      <vt:lpstr>Python Keywords </vt:lpstr>
      <vt:lpstr>PowerPoint Presentation</vt:lpstr>
      <vt:lpstr>True,False,None Keyword in Python</vt:lpstr>
      <vt:lpstr>And,or,not,in,is in Python</vt:lpstr>
      <vt:lpstr>Iteration Keyword-for,while,break,continue in Python</vt:lpstr>
      <vt:lpstr>Conditional keywords in Python-if,else,elif</vt:lpstr>
      <vt:lpstr>Structure Keywords in Python</vt:lpstr>
      <vt:lpstr>PowerPoint Presentation</vt:lpstr>
      <vt:lpstr>Exception Handling keyword in Python-try,except,raise,finally,assert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keyword</dc:title>
  <dc:creator>Eltaf</dc:creator>
  <cp:lastModifiedBy>Eltaf</cp:lastModifiedBy>
  <cp:revision>4</cp:revision>
  <dcterms:created xsi:type="dcterms:W3CDTF">2024-11-06T13:44:43Z</dcterms:created>
  <dcterms:modified xsi:type="dcterms:W3CDTF">2024-11-07T04:35:27Z</dcterms:modified>
</cp:coreProperties>
</file>