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8C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49" autoAdjust="0"/>
  </p:normalViewPr>
  <p:slideViewPr>
    <p:cSldViewPr snapToGrid="0">
      <p:cViewPr varScale="1">
        <p:scale>
          <a:sx n="63" d="100"/>
          <a:sy n="63" d="100"/>
        </p:scale>
        <p:origin x="56" y="1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401551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648140-81FB-4E28-B026-34ED24550E1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7285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290573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99141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1957564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2076264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4115582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1558429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54038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284801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135818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648140-81FB-4E28-B026-34ED24550E1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209484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648140-81FB-4E28-B026-34ED24550E13}"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329773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275580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369082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648140-81FB-4E28-B026-34ED24550E13}" type="datetimeFigureOut">
              <a:rPr lang="en-US" smtClean="0"/>
              <a:t>11/17/2024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271716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648140-81FB-4E28-B026-34ED24550E13}"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B59A3-419E-4BE1-B265-3C51863E95C4}" type="slidenum">
              <a:rPr lang="en-US" smtClean="0"/>
              <a:t>‹#›</a:t>
            </a:fld>
            <a:endParaRPr lang="en-US"/>
          </a:p>
        </p:txBody>
      </p:sp>
    </p:spTree>
    <p:extLst>
      <p:ext uri="{BB962C8B-B14F-4D97-AF65-F5344CB8AC3E}">
        <p14:creationId xmlns:p14="http://schemas.microsoft.com/office/powerpoint/2010/main" val="9212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648140-81FB-4E28-B026-34ED24550E13}" type="datetimeFigureOut">
              <a:rPr lang="en-US" smtClean="0"/>
              <a:t>11/17/2024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04B59A3-419E-4BE1-B265-3C51863E95C4}" type="slidenum">
              <a:rPr lang="en-US" smtClean="0"/>
              <a:t>‹#›</a:t>
            </a:fld>
            <a:endParaRPr lang="en-US"/>
          </a:p>
        </p:txBody>
      </p:sp>
    </p:spTree>
    <p:extLst>
      <p:ext uri="{BB962C8B-B14F-4D97-AF65-F5344CB8AC3E}">
        <p14:creationId xmlns:p14="http://schemas.microsoft.com/office/powerpoint/2010/main" val="213424207"/>
      </p:ext>
    </p:extLst>
  </p:cSld>
  <p:clrMap bg1="dk1" tx1="lt1" bg2="dk2" tx2="lt2" accent1="accent1" accent2="accent2" accent3="accent3" accent4="accent4" accent5="accent5" accent6="accent6" hlink="hlink" folHlink="folHlink"/>
  <p:sldLayoutIdLst>
    <p:sldLayoutId id="2147484383" r:id="rId1"/>
    <p:sldLayoutId id="2147484384" r:id="rId2"/>
    <p:sldLayoutId id="2147484385" r:id="rId3"/>
    <p:sldLayoutId id="2147484386" r:id="rId4"/>
    <p:sldLayoutId id="2147484387" r:id="rId5"/>
    <p:sldLayoutId id="2147484388" r:id="rId6"/>
    <p:sldLayoutId id="2147484389" r:id="rId7"/>
    <p:sldLayoutId id="2147484390" r:id="rId8"/>
    <p:sldLayoutId id="2147484391" r:id="rId9"/>
    <p:sldLayoutId id="2147484392" r:id="rId10"/>
    <p:sldLayoutId id="2147484393" r:id="rId11"/>
    <p:sldLayoutId id="2147484394" r:id="rId12"/>
    <p:sldLayoutId id="2147484395" r:id="rId13"/>
    <p:sldLayoutId id="2147484396" r:id="rId14"/>
    <p:sldLayoutId id="2147484397" r:id="rId15"/>
    <p:sldLayoutId id="2147484398" r:id="rId16"/>
    <p:sldLayoutId id="214748439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94CE-7031-36E9-B4D1-FC0D11686731}"/>
              </a:ext>
            </a:extLst>
          </p:cNvPr>
          <p:cNvSpPr>
            <a:spLocks noGrp="1"/>
          </p:cNvSpPr>
          <p:nvPr>
            <p:ph type="ctrTitle"/>
          </p:nvPr>
        </p:nvSpPr>
        <p:spPr/>
        <p:txBody>
          <a:bodyPr>
            <a:normAutofit/>
          </a:bodyPr>
          <a:lstStyle/>
          <a:p>
            <a:pPr algn="ctr"/>
            <a:r>
              <a:rPr lang="en-US" sz="3600" b="1" i="1" kern="0" dirty="0">
                <a:solidFill>
                  <a:schemeClr val="bg1"/>
                </a:solidFill>
                <a:effectLst>
                  <a:outerShdw blurRad="38100" dist="38100" dir="2700000" algn="tl">
                    <a:srgbClr val="000000">
                      <a:alpha val="43137"/>
                    </a:srgbClr>
                  </a:outerShdw>
                </a:effectLst>
                <a:latin typeface="+mn-lt"/>
                <a:ea typeface="Microsoft Himalaya" panose="01010100010101010101" pitchFamily="2" charset="0"/>
                <a:cs typeface="Microsoft Himalaya" panose="01010100010101010101" pitchFamily="2" charset="0"/>
              </a:rPr>
              <a:t>What is Encapsulation in Python?</a:t>
            </a:r>
            <a:br>
              <a:rPr lang="en-US" sz="3600" b="1" i="1" kern="100" dirty="0">
                <a:effectLst>
                  <a:outerShdw blurRad="38100" dist="38100" dir="2700000" algn="tl">
                    <a:srgbClr val="000000">
                      <a:alpha val="43137"/>
                    </a:srgbClr>
                  </a:outerShdw>
                </a:effectLst>
                <a:latin typeface="+mn-lt"/>
                <a:ea typeface="Microsoft Himalaya" panose="01010100010101010101" pitchFamily="2" charset="0"/>
                <a:cs typeface="Microsoft Himalaya" panose="01010100010101010101" pitchFamily="2" charset="0"/>
              </a:rPr>
            </a:br>
            <a:endParaRPr lang="en-US" sz="9600" b="1" i="1" dirty="0">
              <a:effectLst>
                <a:outerShdw blurRad="38100" dist="38100" dir="2700000" algn="tl">
                  <a:srgbClr val="000000">
                    <a:alpha val="43137"/>
                  </a:srgbClr>
                </a:outerShdw>
              </a:effectLst>
              <a:latin typeface="+mn-lt"/>
              <a:ea typeface="Microsoft Himalaya" panose="01010100010101010101" pitchFamily="2" charset="0"/>
              <a:cs typeface="Microsoft Himalaya" panose="01010100010101010101" pitchFamily="2" charset="0"/>
            </a:endParaRPr>
          </a:p>
        </p:txBody>
      </p:sp>
      <p:sp>
        <p:nvSpPr>
          <p:cNvPr id="4" name="TextBox 3">
            <a:extLst>
              <a:ext uri="{FF2B5EF4-FFF2-40B4-BE49-F238E27FC236}">
                <a16:creationId xmlns:a16="http://schemas.microsoft.com/office/drawing/2014/main" id="{B3077186-8C96-30C6-CFB0-15BF1EF488E6}"/>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238176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39FD6-F6D8-F379-46F8-E2A6F2D09DC1}"/>
              </a:ext>
            </a:extLst>
          </p:cNvPr>
          <p:cNvSpPr>
            <a:spLocks noGrp="1"/>
          </p:cNvSpPr>
          <p:nvPr>
            <p:ph idx="1"/>
          </p:nvPr>
        </p:nvSpPr>
        <p:spPr>
          <a:xfrm>
            <a:off x="232228" y="261258"/>
            <a:ext cx="11771085" cy="6371772"/>
          </a:xfrm>
        </p:spPr>
        <p:txBody>
          <a:bodyPr>
            <a:normAutofit/>
          </a:bodyPr>
          <a:lstStyle/>
          <a:p>
            <a:pPr marL="0" marR="0">
              <a:lnSpc>
                <a:spcPct val="107000"/>
              </a:lnSpc>
              <a:spcBef>
                <a:spcPts val="0"/>
              </a:spcBef>
              <a:spcAft>
                <a:spcPts val="0"/>
              </a:spcAft>
            </a:pPr>
            <a:endPar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2400" b="1"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Public access modifier</a:t>
            </a:r>
            <a:endPar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Public variables and methods in Python do not require any access modifier, and they can be accessed by any part of the program.</a:t>
            </a:r>
          </a:p>
          <a:p>
            <a:pPr marL="0" marR="0">
              <a:lnSpc>
                <a:spcPct val="107000"/>
              </a:lnSpc>
              <a:spcBef>
                <a:spcPts val="0"/>
              </a:spcBef>
              <a:spcAft>
                <a:spcPts val="800"/>
              </a:spcAft>
            </a:pPr>
            <a:r>
              <a:rPr lang="en-US"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Example:</a:t>
            </a:r>
            <a:endParaRPr lang="en-US"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A626A4"/>
                </a:solidFill>
                <a:effectLst/>
                <a:latin typeface="inherit"/>
                <a:ea typeface="Times New Roman" panose="02020603050405020304" pitchFamily="18" charset="0"/>
                <a:cs typeface="Courier New" panose="02070309020205020404" pitchFamily="49" charset="0"/>
              </a:rPr>
              <a:t>class</a:t>
            </a:r>
            <a:r>
              <a:rPr lang="en-US" b="1" kern="0" dirty="0">
                <a:solidFill>
                  <a:srgbClr val="383A42"/>
                </a:solidFill>
                <a:effectLst/>
                <a:latin typeface="inherit"/>
                <a:ea typeface="Times New Roman" panose="02020603050405020304" pitchFamily="18" charset="0"/>
                <a:cs typeface="Courier New" panose="02070309020205020404" pitchFamily="49" charset="0"/>
              </a:rPr>
              <a:t> </a:t>
            </a:r>
            <a:r>
              <a:rPr lang="en-US" b="1" kern="0" dirty="0">
                <a:solidFill>
                  <a:srgbClr val="E45649"/>
                </a:solidFill>
                <a:effectLst/>
                <a:latin typeface="inherit"/>
                <a:ea typeface="Times New Roman" panose="02020603050405020304" pitchFamily="18" charset="0"/>
                <a:cs typeface="Courier New" panose="02070309020205020404" pitchFamily="49" charset="0"/>
              </a:rPr>
              <a:t>Rectangle</a:t>
            </a:r>
            <a:r>
              <a:rPr lang="en-US" b="1" kern="0" dirty="0">
                <a:solidFill>
                  <a:srgbClr val="383A42"/>
                </a:solidFill>
                <a:effectLst/>
                <a:latin typeface="inherit"/>
                <a:ea typeface="Times New Roman" panose="02020603050405020304" pitchFamily="18" charset="0"/>
                <a:cs typeface="Courier New" panose="02070309020205020404" pitchFamily="49" charset="0"/>
              </a:rPr>
              <a:t>:</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length = </a:t>
            </a:r>
            <a:r>
              <a:rPr lang="en-US" b="1" kern="0" dirty="0">
                <a:solidFill>
                  <a:srgbClr val="986801"/>
                </a:solidFill>
                <a:effectLst/>
                <a:latin typeface="inherit"/>
                <a:ea typeface="Times New Roman" panose="02020603050405020304" pitchFamily="18" charset="0"/>
                <a:cs typeface="Courier New" panose="02070309020205020404" pitchFamily="49" charset="0"/>
              </a:rPr>
              <a:t>5</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breadth = </a:t>
            </a:r>
            <a:r>
              <a:rPr lang="en-US" b="1" kern="0" dirty="0">
                <a:solidFill>
                  <a:srgbClr val="986801"/>
                </a:solidFill>
                <a:effectLst/>
                <a:latin typeface="inherit"/>
                <a:ea typeface="Times New Roman" panose="02020603050405020304" pitchFamily="18" charset="0"/>
                <a:cs typeface="Courier New" panose="02070309020205020404" pitchFamily="49" charset="0"/>
              </a:rPr>
              <a:t>10</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def area(self):</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a:t>
            </a:r>
            <a:r>
              <a:rPr lang="en-US" b="1" kern="0" dirty="0">
                <a:solidFill>
                  <a:srgbClr val="A626A4"/>
                </a:solidFill>
                <a:effectLst/>
                <a:latin typeface="inherit"/>
                <a:ea typeface="Times New Roman" panose="02020603050405020304" pitchFamily="18" charset="0"/>
                <a:cs typeface="Courier New" panose="02070309020205020404" pitchFamily="49" charset="0"/>
              </a:rPr>
              <a:t>return</a:t>
            </a:r>
            <a:r>
              <a:rPr lang="en-US" b="1" kern="0" dirty="0">
                <a:solidFill>
                  <a:srgbClr val="383A42"/>
                </a:solidFill>
                <a:effectLst/>
                <a:latin typeface="inherit"/>
                <a:ea typeface="Times New Roman" panose="02020603050405020304" pitchFamily="18" charset="0"/>
                <a:cs typeface="Courier New" panose="02070309020205020404" pitchFamily="49" charset="0"/>
              </a:rPr>
              <a:t> self.length * self.breadth</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r = Rectangle()</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print(r.area()) # </a:t>
            </a:r>
            <a:r>
              <a:rPr lang="en-US" b="1" kern="0" dirty="0">
                <a:solidFill>
                  <a:srgbClr val="A626A4"/>
                </a:solidFill>
                <a:effectLst/>
                <a:latin typeface="inherit"/>
                <a:ea typeface="Times New Roman" panose="02020603050405020304" pitchFamily="18" charset="0"/>
                <a:cs typeface="Courier New" panose="02070309020205020404" pitchFamily="49" charset="0"/>
              </a:rPr>
              <a:t>this</a:t>
            </a:r>
            <a:r>
              <a:rPr lang="en-US" b="1" kern="0" dirty="0">
                <a:solidFill>
                  <a:srgbClr val="383A42"/>
                </a:solidFill>
                <a:effectLst/>
                <a:latin typeface="inherit"/>
                <a:ea typeface="Times New Roman" panose="02020603050405020304" pitchFamily="18" charset="0"/>
                <a:cs typeface="Courier New" panose="02070309020205020404" pitchFamily="49" charset="0"/>
              </a:rPr>
              <a:t> will print </a:t>
            </a:r>
            <a:r>
              <a:rPr lang="en-US" b="1" kern="0" dirty="0">
                <a:solidFill>
                  <a:srgbClr val="986801"/>
                </a:solidFill>
                <a:effectLst/>
                <a:latin typeface="inherit"/>
                <a:ea typeface="Times New Roman" panose="02020603050405020304" pitchFamily="18" charset="0"/>
                <a:cs typeface="Courier New" panose="02070309020205020404" pitchFamily="49" charset="0"/>
              </a:rPr>
              <a:t>50</a:t>
            </a:r>
            <a:r>
              <a:rPr lang="en-US" b="1" kern="0" dirty="0">
                <a:solidFill>
                  <a:srgbClr val="383A42"/>
                </a:solidFill>
                <a:effectLst/>
                <a:latin typeface="inherit"/>
                <a:ea typeface="Times New Roman" panose="02020603050405020304" pitchFamily="18" charset="0"/>
                <a:cs typeface="Courier New" panose="02070309020205020404" pitchFamily="49" charset="0"/>
              </a:rPr>
              <a:t> as the area method is </a:t>
            </a:r>
            <a:r>
              <a:rPr lang="en-US" b="1" kern="0" dirty="0">
                <a:solidFill>
                  <a:srgbClr val="A626A4"/>
                </a:solidFill>
                <a:effectLst/>
                <a:latin typeface="inherit"/>
                <a:ea typeface="Times New Roman" panose="02020603050405020304" pitchFamily="18" charset="0"/>
                <a:cs typeface="Courier New" panose="02070309020205020404" pitchFamily="49" charset="0"/>
              </a:rPr>
              <a:t>public</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056EB6E-AAEB-6578-B405-DED6701195F0}"/>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382272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26DAFB-F298-59B8-1FDE-A0563C153631}"/>
              </a:ext>
            </a:extLst>
          </p:cNvPr>
          <p:cNvSpPr>
            <a:spLocks noGrp="1"/>
          </p:cNvSpPr>
          <p:nvPr>
            <p:ph idx="1"/>
          </p:nvPr>
        </p:nvSpPr>
        <p:spPr>
          <a:xfrm>
            <a:off x="217713" y="711200"/>
            <a:ext cx="11321143" cy="5950857"/>
          </a:xfrm>
        </p:spPr>
        <p:txBody>
          <a:bodyPr>
            <a:normAutofit lnSpcReduction="10000"/>
          </a:bodyPr>
          <a:lstStyle/>
          <a:p>
            <a:pPr marL="0" marR="0" indent="0">
              <a:lnSpc>
                <a:spcPct val="107000"/>
              </a:lnSpc>
              <a:spcBef>
                <a:spcPts val="0"/>
              </a:spcBef>
              <a:spcAft>
                <a:spcPts val="800"/>
              </a:spcAft>
              <a:buNone/>
            </a:pPr>
            <a:r>
              <a:rPr lang="en-US" sz="2400"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 Getter and Setter Methods</a:t>
            </a:r>
            <a:endParaRPr lang="en-US" sz="24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2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Getter and setter methods are used to access and modify private variables in a class. Getter methods are used to get the value of a private variable, and setter methods are used to set the value of a private variable.</a:t>
            </a:r>
            <a:endParaRPr lang="en-US" sz="22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Example:</a:t>
            </a:r>
          </a:p>
          <a:p>
            <a:pPr marL="0" marR="0">
              <a:lnSpc>
                <a:spcPct val="107000"/>
              </a:lnSpc>
              <a:spcBef>
                <a:spcPts val="0"/>
              </a:spcBef>
              <a:spcAft>
                <a:spcPts val="0"/>
              </a:spcAft>
            </a:pPr>
            <a:r>
              <a:rPr lang="en-US" sz="1800" b="1" kern="0" dirty="0">
                <a:solidFill>
                  <a:srgbClr val="A626A4"/>
                </a:solidFill>
                <a:effectLst/>
                <a:latin typeface="inherit"/>
                <a:ea typeface="Times New Roman" panose="02020603050405020304" pitchFamily="18" charset="0"/>
                <a:cs typeface="Courier New" panose="02070309020205020404" pitchFamily="49" charset="0"/>
              </a:rPr>
              <a:t>class</a:t>
            </a:r>
            <a:r>
              <a:rPr lang="en-US" sz="1800" b="1" kern="0" dirty="0">
                <a:solidFill>
                  <a:srgbClr val="383A42"/>
                </a:solidFill>
                <a:effectLst/>
                <a:latin typeface="inherit"/>
                <a:ea typeface="Times New Roman" panose="02020603050405020304" pitchFamily="18" charset="0"/>
                <a:cs typeface="Courier New" panose="02070309020205020404" pitchFamily="49" charset="0"/>
              </a:rPr>
              <a:t> </a:t>
            </a:r>
            <a:r>
              <a:rPr lang="en-US" sz="1800" b="1" kern="0" dirty="0">
                <a:solidFill>
                  <a:srgbClr val="E45649"/>
                </a:solidFill>
                <a:effectLst/>
                <a:latin typeface="inherit"/>
                <a:ea typeface="Times New Roman" panose="02020603050405020304" pitchFamily="18" charset="0"/>
                <a:cs typeface="Courier New" panose="02070309020205020404" pitchFamily="49" charset="0"/>
              </a:rPr>
              <a:t>Person</a:t>
            </a:r>
            <a:r>
              <a:rPr lang="en-US" sz="1800" b="1" kern="0" dirty="0">
                <a:solidFill>
                  <a:srgbClr val="383A42"/>
                </a:solidFill>
                <a:effectLst/>
                <a:latin typeface="inherit"/>
                <a:ea typeface="Times New Roman" panose="02020603050405020304" pitchFamily="18" charset="0"/>
                <a:cs typeface="Courier New" panose="02070309020205020404" pitchFamily="49" charset="0"/>
              </a:rPr>
              <a:t>:</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    __name = </a:t>
            </a:r>
            <a:r>
              <a:rPr lang="en-US" sz="1800" b="1" kern="0" dirty="0">
                <a:solidFill>
                  <a:srgbClr val="50A14F"/>
                </a:solidFill>
                <a:effectLst/>
                <a:latin typeface="inherit"/>
                <a:ea typeface="Times New Roman" panose="02020603050405020304" pitchFamily="18" charset="0"/>
                <a:cs typeface="Courier New" panose="02070309020205020404" pitchFamily="49" charset="0"/>
              </a:rPr>
              <a:t>"John"</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    </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    def get_name(self):</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        </a:t>
            </a:r>
            <a:r>
              <a:rPr lang="en-US" sz="1800" b="1" kern="0" dirty="0">
                <a:solidFill>
                  <a:srgbClr val="A626A4"/>
                </a:solidFill>
                <a:effectLst/>
                <a:latin typeface="inherit"/>
                <a:ea typeface="Times New Roman" panose="02020603050405020304" pitchFamily="18" charset="0"/>
                <a:cs typeface="Courier New" panose="02070309020205020404" pitchFamily="49" charset="0"/>
              </a:rPr>
              <a:t>return</a:t>
            </a:r>
            <a:r>
              <a:rPr lang="en-US" sz="1800" b="1" kern="0" dirty="0">
                <a:solidFill>
                  <a:srgbClr val="383A42"/>
                </a:solidFill>
                <a:effectLst/>
                <a:latin typeface="inherit"/>
                <a:ea typeface="Times New Roman" panose="02020603050405020304" pitchFamily="18" charset="0"/>
                <a:cs typeface="Courier New" panose="02070309020205020404" pitchFamily="49" charset="0"/>
              </a:rPr>
              <a:t> self.__name</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    </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    def set_name(self, name):</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        self.__name = name</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 </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p = Person()</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print(p.get_name()) # </a:t>
            </a:r>
            <a:r>
              <a:rPr lang="en-US" sz="1800" b="1" kern="0" dirty="0">
                <a:solidFill>
                  <a:srgbClr val="A626A4"/>
                </a:solidFill>
                <a:effectLst/>
                <a:latin typeface="inherit"/>
                <a:ea typeface="Times New Roman" panose="02020603050405020304" pitchFamily="18" charset="0"/>
                <a:cs typeface="Courier New" panose="02070309020205020404" pitchFamily="49" charset="0"/>
              </a:rPr>
              <a:t>this</a:t>
            </a:r>
            <a:r>
              <a:rPr lang="en-US" sz="1800" b="1" kern="0" dirty="0">
                <a:solidFill>
                  <a:srgbClr val="383A42"/>
                </a:solidFill>
                <a:effectLst/>
                <a:latin typeface="inherit"/>
                <a:ea typeface="Times New Roman" panose="02020603050405020304" pitchFamily="18" charset="0"/>
                <a:cs typeface="Courier New" panose="02070309020205020404" pitchFamily="49" charset="0"/>
              </a:rPr>
              <a:t> will print John</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p.set_name(</a:t>
            </a:r>
            <a:r>
              <a:rPr lang="en-US" sz="1800" b="1" kern="0" dirty="0">
                <a:solidFill>
                  <a:srgbClr val="50A14F"/>
                </a:solidFill>
                <a:effectLst/>
                <a:latin typeface="inherit"/>
                <a:ea typeface="Times New Roman" panose="02020603050405020304" pitchFamily="18" charset="0"/>
                <a:cs typeface="Courier New" panose="02070309020205020404" pitchFamily="49" charset="0"/>
              </a:rPr>
              <a:t>"Mike"</a:t>
            </a:r>
            <a:r>
              <a:rPr lang="en-US" sz="1800" b="1" kern="0" dirty="0">
                <a:solidFill>
                  <a:srgbClr val="383A42"/>
                </a:solidFill>
                <a:effectLst/>
                <a:latin typeface="inherit"/>
                <a:ea typeface="Times New Roman" panose="02020603050405020304" pitchFamily="18" charset="0"/>
                <a:cs typeface="Courier New" panose="02070309020205020404" pitchFamily="49" charset="0"/>
              </a:rPr>
              <a:t>)</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383A42"/>
                </a:solidFill>
                <a:effectLst/>
                <a:latin typeface="inherit"/>
                <a:ea typeface="Times New Roman" panose="02020603050405020304" pitchFamily="18" charset="0"/>
                <a:cs typeface="Courier New" panose="02070309020205020404" pitchFamily="49" charset="0"/>
              </a:rPr>
              <a:t>print(p.get_name()) # </a:t>
            </a:r>
            <a:r>
              <a:rPr lang="en-US" sz="1800" b="1" kern="0" dirty="0">
                <a:solidFill>
                  <a:srgbClr val="A626A4"/>
                </a:solidFill>
                <a:effectLst/>
                <a:latin typeface="inherit"/>
                <a:ea typeface="Times New Roman" panose="02020603050405020304" pitchFamily="18" charset="0"/>
                <a:cs typeface="Courier New" panose="02070309020205020404" pitchFamily="49" charset="0"/>
              </a:rPr>
              <a:t>this</a:t>
            </a:r>
            <a:r>
              <a:rPr lang="en-US" sz="1800" b="1" kern="0" dirty="0">
                <a:solidFill>
                  <a:srgbClr val="383A42"/>
                </a:solidFill>
                <a:effectLst/>
                <a:latin typeface="inherit"/>
                <a:ea typeface="Times New Roman" panose="02020603050405020304" pitchFamily="18" charset="0"/>
                <a:cs typeface="Courier New" panose="02070309020205020404" pitchFamily="49" charset="0"/>
              </a:rPr>
              <a:t> will print Mike</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2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solidFill>
                <a:schemeClr val="bg1"/>
              </a:solidFill>
            </a:endParaRPr>
          </a:p>
        </p:txBody>
      </p:sp>
      <p:sp>
        <p:nvSpPr>
          <p:cNvPr id="2" name="TextBox 1">
            <a:extLst>
              <a:ext uri="{FF2B5EF4-FFF2-40B4-BE49-F238E27FC236}">
                <a16:creationId xmlns:a16="http://schemas.microsoft.com/office/drawing/2014/main" id="{60563D40-7D4D-A450-E1B2-D3C4B58357A1}"/>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35803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A64FE-953B-9BD1-3D8E-F7245C433A0F}"/>
              </a:ext>
            </a:extLst>
          </p:cNvPr>
          <p:cNvSpPr>
            <a:spLocks noGrp="1"/>
          </p:cNvSpPr>
          <p:nvPr>
            <p:ph idx="1"/>
          </p:nvPr>
        </p:nvSpPr>
        <p:spPr>
          <a:xfrm>
            <a:off x="254000" y="680720"/>
            <a:ext cx="11348720" cy="6035040"/>
          </a:xfrm>
        </p:spPr>
        <p:txBody>
          <a:bodyPr>
            <a:normAutofit lnSpcReduction="10000"/>
          </a:bodyPr>
          <a:lstStyle/>
          <a:p>
            <a:pPr marL="0" marR="0">
              <a:lnSpc>
                <a:spcPct val="107000"/>
              </a:lnSpc>
              <a:spcBef>
                <a:spcPts val="0"/>
              </a:spcBef>
              <a:spcAft>
                <a:spcPts val="800"/>
              </a:spcAft>
            </a:pPr>
            <a:r>
              <a:rPr lang="en-US" sz="1800"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D. Property Decorators</a:t>
            </a: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Python provides property decorators to simplify the process of using getter and setter methods. Property decorators are used to define getter and setter methods for a property.</a:t>
            </a: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Example: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solidFill>
                  <a:srgbClr val="E45649"/>
                </a:solidFill>
                <a:effectLst/>
                <a:latin typeface="Times New Roman" panose="02020603050405020304" pitchFamily="18" charset="0"/>
                <a:ea typeface="Times New Roman" panose="02020603050405020304" pitchFamily="18" charset="0"/>
                <a:cs typeface="Times New Roman" panose="02020603050405020304" pitchFamily="18" charset="0"/>
              </a:rPr>
              <a:t>Person</a:t>
            </a: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def __init__(self, name):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self.__name = name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@property</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def name(self):</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self.__name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@name.setter</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def name(self, name):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self.__name = name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 = Person(</a:t>
            </a:r>
            <a:r>
              <a:rPr lang="en-US" sz="1800" b="1" kern="0" dirty="0">
                <a:solidFill>
                  <a:srgbClr val="50A14F"/>
                </a:solidFill>
                <a:effectLst/>
                <a:latin typeface="Times New Roman" panose="02020603050405020304" pitchFamily="18" charset="0"/>
                <a:ea typeface="Times New Roman" panose="02020603050405020304" pitchFamily="18" charset="0"/>
                <a:cs typeface="Times New Roman" panose="02020603050405020304" pitchFamily="18" charset="0"/>
              </a:rPr>
              <a:t>"John"</a:t>
            </a: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print(p.name) # </a:t>
            </a:r>
            <a:r>
              <a:rPr lang="en-US" sz="18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will print John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p.name = </a:t>
            </a:r>
            <a:r>
              <a:rPr lang="en-US" sz="1800" b="1" kern="0" dirty="0">
                <a:solidFill>
                  <a:srgbClr val="50A14F"/>
                </a:solidFill>
                <a:effectLst/>
                <a:latin typeface="Times New Roman" panose="02020603050405020304" pitchFamily="18" charset="0"/>
                <a:ea typeface="Times New Roman" panose="02020603050405020304" pitchFamily="18" charset="0"/>
                <a:cs typeface="Times New Roman" panose="02020603050405020304" pitchFamily="18" charset="0"/>
              </a:rPr>
              <a:t>"Mike"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print(p.name) # </a:t>
            </a:r>
            <a:r>
              <a:rPr lang="en-US" sz="18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will print Mike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bg1"/>
              </a:solidFill>
            </a:endParaRPr>
          </a:p>
        </p:txBody>
      </p:sp>
      <p:sp>
        <p:nvSpPr>
          <p:cNvPr id="2" name="TextBox 1">
            <a:extLst>
              <a:ext uri="{FF2B5EF4-FFF2-40B4-BE49-F238E27FC236}">
                <a16:creationId xmlns:a16="http://schemas.microsoft.com/office/drawing/2014/main" id="{3CBEC1C4-A3CC-15A2-080B-E65508B01B78}"/>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22801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0EB0E-D81D-A442-63D6-0D1C143203FD}"/>
              </a:ext>
            </a:extLst>
          </p:cNvPr>
          <p:cNvSpPr>
            <a:spLocks noGrp="1"/>
          </p:cNvSpPr>
          <p:nvPr>
            <p:ph idx="1"/>
          </p:nvPr>
        </p:nvSpPr>
        <p:spPr>
          <a:xfrm>
            <a:off x="193040" y="193040"/>
            <a:ext cx="11795760" cy="6664960"/>
          </a:xfrm>
        </p:spPr>
        <p:txBody>
          <a:bodyPr/>
          <a:lstStyle/>
          <a:p>
            <a:pPr marL="0" marR="0">
              <a:lnSpc>
                <a:spcPts val="3235"/>
              </a:lnSpc>
              <a:spcBef>
                <a:spcPts val="0"/>
              </a:spcBef>
              <a:spcAft>
                <a:spcPts val="800"/>
              </a:spcAft>
            </a:pPr>
            <a:endPar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ts val="3235"/>
              </a:lnSpc>
              <a:spcBef>
                <a:spcPts val="0"/>
              </a:spcBef>
              <a:spcAft>
                <a:spcPts val="800"/>
              </a:spcAft>
            </a:pPr>
            <a:r>
              <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Encapsulation in Python</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Code Reusability</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By enabling the creation of objects with clearly defined properties and behaviors, encapsulation promotes code reusability. This makes it simpler to reuse the code without having to change it in various areas of the program.</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 Security</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By obscuring a class’s internal operations and exposing only what is necessary for external users to interact with the class, encapsulation enhances security. This stops unauthorized access to a class’s internal data.</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 Maintaining a Clean Codebase</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By hiding a class’s implementation details and exposing only the necessary methods, encapsulation aids in maintaining a clean codebase.</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bg1"/>
              </a:solidFill>
            </a:endParaRPr>
          </a:p>
        </p:txBody>
      </p:sp>
      <p:sp>
        <p:nvSpPr>
          <p:cNvPr id="2" name="TextBox 1">
            <a:extLst>
              <a:ext uri="{FF2B5EF4-FFF2-40B4-BE49-F238E27FC236}">
                <a16:creationId xmlns:a16="http://schemas.microsoft.com/office/drawing/2014/main" id="{22B0D38A-A5ED-085A-3711-B46A905714A2}"/>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99799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B5E2-8138-F5CC-3C54-5501F11ED8A1}"/>
              </a:ext>
            </a:extLst>
          </p:cNvPr>
          <p:cNvSpPr>
            <a:spLocks noGrp="1"/>
          </p:cNvSpPr>
          <p:nvPr>
            <p:ph type="title"/>
          </p:nvPr>
        </p:nvSpPr>
        <p:spPr>
          <a:xfrm>
            <a:off x="162560" y="991198"/>
            <a:ext cx="12029440" cy="5785522"/>
          </a:xfrm>
        </p:spPr>
        <p:txBody>
          <a:bodyPr/>
          <a:lstStyle/>
          <a:p>
            <a:pPr marL="0" marR="0">
              <a:lnSpc>
                <a:spcPts val="3235"/>
              </a:lnSpc>
              <a:spcBef>
                <a:spcPts val="0"/>
              </a:spcBef>
              <a:spcAft>
                <a:spcPts val="800"/>
              </a:spcAft>
            </a:pPr>
            <a:r>
              <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Examples of Encapsulation in Python</a:t>
            </a:r>
            <a:br>
              <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Examples that highlight the use of private attributes, getter and setter methods, and property decorators can be used to illustrate encapsulation in Python.</a:t>
            </a:r>
            <a:br>
              <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Creating a class with private attributes</a:t>
            </a:r>
            <a:br>
              <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2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2BED7F2-F102-FD86-9D36-0589C5F2ABA0}"/>
              </a:ext>
            </a:extLst>
          </p:cNvPr>
          <p:cNvGraphicFramePr>
            <a:graphicFrameLocks noGrp="1"/>
          </p:cNvGraphicFramePr>
          <p:nvPr>
            <p:extLst>
              <p:ext uri="{D42A27DB-BD31-4B8C-83A1-F6EECF244321}">
                <p14:modId xmlns:p14="http://schemas.microsoft.com/office/powerpoint/2010/main" val="4290353036"/>
              </p:ext>
            </p:extLst>
          </p:nvPr>
        </p:nvGraphicFramePr>
        <p:xfrm>
          <a:off x="233680" y="2865120"/>
          <a:ext cx="4836160" cy="3779520"/>
        </p:xfrm>
        <a:graphic>
          <a:graphicData uri="http://schemas.openxmlformats.org/drawingml/2006/table">
            <a:tbl>
              <a:tblPr firstRow="1" bandRow="1">
                <a:tableStyleId>{5C22544A-7EE6-4342-B048-85BDC9FD1C3A}</a:tableStyleId>
              </a:tblPr>
              <a:tblGrid>
                <a:gridCol w="4836160">
                  <a:extLst>
                    <a:ext uri="{9D8B030D-6E8A-4147-A177-3AD203B41FA5}">
                      <a16:colId xmlns:a16="http://schemas.microsoft.com/office/drawing/2014/main" val="3983741118"/>
                    </a:ext>
                  </a:extLst>
                </a:gridCol>
              </a:tblGrid>
              <a:tr h="3688080">
                <a:tc>
                  <a:txBody>
                    <a:bodyPr/>
                    <a:lstStyle/>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/Code start/</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class BankAccount:</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def __init__(self):</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self.__balance = 0</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def deposit(self, amount):</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self.__balance += amount</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def withdraw(self, amount):</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if amount &gt; self.__balance:</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print("Insufficient balance")</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else:</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self.__balance -= amount</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def get_balance(self):</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return self.__balance</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 </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b = BankAccount()</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b.deposit(1000)</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b.withdraw(500)</a:t>
                      </a:r>
                    </a:p>
                    <a:p>
                      <a:r>
                        <a:rPr lang="en-US" sz="1100" b="0" kern="1200" dirty="0">
                          <a:solidFill>
                            <a:schemeClr val="bg1"/>
                          </a:solidFill>
                          <a:effectLst/>
                          <a:latin typeface="Times New Roman" panose="02020603050405020304" pitchFamily="18" charset="0"/>
                          <a:ea typeface="+mn-ea"/>
                          <a:cs typeface="Times New Roman" panose="02020603050405020304" pitchFamily="18" charset="0"/>
                        </a:rPr>
                        <a:t>print(b.get_balance()) # this will print 500</a:t>
                      </a:r>
                    </a:p>
                    <a:p>
                      <a:endParaRPr lang="en-US" sz="1100" b="0"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extLst>
                  <a:ext uri="{0D108BD9-81ED-4DB2-BD59-A6C34878D82A}">
                    <a16:rowId xmlns:a16="http://schemas.microsoft.com/office/drawing/2014/main" val="3427190992"/>
                  </a:ext>
                </a:extLst>
              </a:tr>
            </a:tbl>
          </a:graphicData>
        </a:graphic>
      </p:graphicFrame>
      <p:graphicFrame>
        <p:nvGraphicFramePr>
          <p:cNvPr id="5" name="Table 4">
            <a:extLst>
              <a:ext uri="{FF2B5EF4-FFF2-40B4-BE49-F238E27FC236}">
                <a16:creationId xmlns:a16="http://schemas.microsoft.com/office/drawing/2014/main" id="{BDC2CFE8-2567-CDB0-BE94-1C58AF25A7A3}"/>
              </a:ext>
            </a:extLst>
          </p:cNvPr>
          <p:cNvGraphicFramePr>
            <a:graphicFrameLocks noGrp="1"/>
          </p:cNvGraphicFramePr>
          <p:nvPr>
            <p:extLst>
              <p:ext uri="{D42A27DB-BD31-4B8C-83A1-F6EECF244321}">
                <p14:modId xmlns:p14="http://schemas.microsoft.com/office/powerpoint/2010/main" val="3262100827"/>
              </p:ext>
            </p:extLst>
          </p:nvPr>
        </p:nvGraphicFramePr>
        <p:xfrm>
          <a:off x="6096000" y="2865120"/>
          <a:ext cx="5669280" cy="3779520"/>
        </p:xfrm>
        <a:graphic>
          <a:graphicData uri="http://schemas.openxmlformats.org/drawingml/2006/table">
            <a:tbl>
              <a:tblPr firstRow="1" bandRow="1">
                <a:tableStyleId>{5C22544A-7EE6-4342-B048-85BDC9FD1C3A}</a:tableStyleId>
              </a:tblPr>
              <a:tblGrid>
                <a:gridCol w="5669280">
                  <a:extLst>
                    <a:ext uri="{9D8B030D-6E8A-4147-A177-3AD203B41FA5}">
                      <a16:colId xmlns:a16="http://schemas.microsoft.com/office/drawing/2014/main" val="2868445854"/>
                    </a:ext>
                  </a:extLst>
                </a:gridCol>
              </a:tblGrid>
              <a:tr h="3779520">
                <a:tc>
                  <a:txBody>
                    <a:bodyPr/>
                    <a:lstStyle/>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class Employee:</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def __init__(self):</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self.__salary = 0</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def set_salary(self, salary):</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self.__salary = salary</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def get_salary(self):</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return self.__salary</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 </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e = Employee()</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e.set_salary(50000)</a:t>
                      </a:r>
                    </a:p>
                    <a:p>
                      <a:r>
                        <a:rPr lang="en-US" sz="1200" b="0" kern="1200" dirty="0">
                          <a:solidFill>
                            <a:schemeClr val="bg1"/>
                          </a:solidFill>
                          <a:effectLst/>
                          <a:latin typeface="Times New Roman" panose="02020603050405020304" pitchFamily="18" charset="0"/>
                          <a:ea typeface="+mn-ea"/>
                          <a:cs typeface="Times New Roman" panose="02020603050405020304" pitchFamily="18" charset="0"/>
                        </a:rPr>
                        <a:t>print(e.get_salary()) # this will print 50000</a:t>
                      </a:r>
                    </a:p>
                    <a:p>
                      <a:endParaRPr lang="en-US" sz="1200" b="0"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extLst>
                  <a:ext uri="{0D108BD9-81ED-4DB2-BD59-A6C34878D82A}">
                    <a16:rowId xmlns:a16="http://schemas.microsoft.com/office/drawing/2014/main" val="4286384855"/>
                  </a:ext>
                </a:extLst>
              </a:tr>
            </a:tbl>
          </a:graphicData>
        </a:graphic>
      </p:graphicFrame>
      <p:sp>
        <p:nvSpPr>
          <p:cNvPr id="3" name="TextBox 2">
            <a:extLst>
              <a:ext uri="{FF2B5EF4-FFF2-40B4-BE49-F238E27FC236}">
                <a16:creationId xmlns:a16="http://schemas.microsoft.com/office/drawing/2014/main" id="{A399C61F-2FF5-4DD1-D1D5-5897BFC6AA1E}"/>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95129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5DF3A3-3E81-611D-7515-553BD7BA8FC6}"/>
              </a:ext>
            </a:extLst>
          </p:cNvPr>
          <p:cNvSpPr>
            <a:spLocks noGrp="1"/>
          </p:cNvSpPr>
          <p:nvPr>
            <p:ph idx="1"/>
          </p:nvPr>
        </p:nvSpPr>
        <p:spPr>
          <a:xfrm>
            <a:off x="355600" y="1452880"/>
            <a:ext cx="11074400" cy="4795520"/>
          </a:xfrm>
        </p:spPr>
        <p:txBody>
          <a:bodyPr>
            <a:normAutofit/>
          </a:bodyPr>
          <a:lstStyle/>
          <a:p>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the above example, the “salary” attribute is declared as private, and it can only be accessed through the “get_salary” method and modified through the “set_salary” method. This ensures that the internal data of the “Employee” class is secure and can only be accessed and modified in a controlled manner.</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2CBDBF9-0976-FD72-08BE-9C1B5D8894A4}"/>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159653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84CF8E-0B1F-C4B6-11CA-12BCE1945F88}"/>
              </a:ext>
            </a:extLst>
          </p:cNvPr>
          <p:cNvSpPr>
            <a:spLocks noGrp="1"/>
          </p:cNvSpPr>
          <p:nvPr>
            <p:ph idx="1"/>
          </p:nvPr>
        </p:nvSpPr>
        <p:spPr>
          <a:xfrm>
            <a:off x="196646" y="609600"/>
            <a:ext cx="11238270" cy="6007510"/>
          </a:xfrm>
        </p:spPr>
        <p:txBody>
          <a:bodyPr>
            <a:normAutofit/>
          </a:bodyPr>
          <a:lstStyle/>
          <a:p>
            <a:pPr marL="0" marR="0">
              <a:lnSpc>
                <a:spcPct val="107000"/>
              </a:lnSpc>
              <a:spcBef>
                <a:spcPts val="0"/>
              </a:spcBef>
              <a:spcAft>
                <a:spcPts val="800"/>
              </a:spcAft>
            </a:pPr>
            <a:r>
              <a:rPr lang="en-US"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 Implementing Property Decorators</a:t>
            </a:r>
            <a:endParaRPr lang="en-US"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kern="0" dirty="0">
                <a:solidFill>
                  <a:srgbClr val="383A42"/>
                </a:solidFill>
                <a:effectLst/>
                <a:latin typeface="inherit"/>
                <a:ea typeface="Times New Roman" panose="02020603050405020304" pitchFamily="18" charset="0"/>
                <a:cs typeface="Courier New" panose="02070309020205020404" pitchFamily="49"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solidFill>
                  <a:srgbClr val="E45649"/>
                </a:solidFill>
                <a:effectLst/>
                <a:latin typeface="Times New Roman" panose="02020603050405020304" pitchFamily="18" charset="0"/>
                <a:ea typeface="Times New Roman" panose="02020603050405020304" pitchFamily="18" charset="0"/>
                <a:cs typeface="Times New Roman" panose="02020603050405020304" pitchFamily="18" charset="0"/>
              </a:rPr>
              <a:t>Person</a:t>
            </a: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def __init__(self, 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self.__name = 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@property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def name(self):</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self.__name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@name.setter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def name(self, 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self.__name = 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 = Person(</a:t>
            </a:r>
            <a:r>
              <a:rPr lang="en-US" sz="1800" kern="0" dirty="0">
                <a:solidFill>
                  <a:srgbClr val="50A14F"/>
                </a:solidFill>
                <a:effectLst/>
                <a:latin typeface="Times New Roman" panose="02020603050405020304" pitchFamily="18" charset="0"/>
                <a:ea typeface="Times New Roman" panose="02020603050405020304" pitchFamily="18" charset="0"/>
                <a:cs typeface="Times New Roman" panose="02020603050405020304" pitchFamily="18" charset="0"/>
              </a:rPr>
              <a:t>"John"</a:t>
            </a: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print(p.name) # </a:t>
            </a:r>
            <a:r>
              <a:rPr lang="en-US" sz="18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will print John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p.name = </a:t>
            </a:r>
            <a:r>
              <a:rPr lang="en-US" sz="1800" kern="0" dirty="0">
                <a:solidFill>
                  <a:srgbClr val="50A14F"/>
                </a:solidFill>
                <a:effectLst/>
                <a:latin typeface="Times New Roman" panose="02020603050405020304" pitchFamily="18" charset="0"/>
                <a:ea typeface="Times New Roman" panose="02020603050405020304" pitchFamily="18" charset="0"/>
                <a:cs typeface="Times New Roman" panose="02020603050405020304" pitchFamily="18" charset="0"/>
              </a:rPr>
              <a:t>"Mike"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print(p.name) # </a:t>
            </a:r>
            <a:r>
              <a:rPr lang="en-US" sz="18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will print Mike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35546749-DF70-9627-8E9C-4BD4076CF008}"/>
              </a:ext>
            </a:extLst>
          </p:cNvPr>
          <p:cNvSpPr txBox="1"/>
          <p:nvPr/>
        </p:nvSpPr>
        <p:spPr>
          <a:xfrm>
            <a:off x="0" y="649260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259197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DA46A-06C3-A043-F8BB-AFA2FF9224AD}"/>
              </a:ext>
            </a:extLst>
          </p:cNvPr>
          <p:cNvSpPr>
            <a:spLocks noGrp="1"/>
          </p:cNvSpPr>
          <p:nvPr>
            <p:ph idx="1"/>
          </p:nvPr>
        </p:nvSpPr>
        <p:spPr>
          <a:xfrm>
            <a:off x="457200" y="223520"/>
            <a:ext cx="10251440" cy="6482080"/>
          </a:xfrm>
        </p:spPr>
        <p:txBody>
          <a:bodyPr>
            <a:normAutofit/>
          </a:bodyPr>
          <a:lstStyle/>
          <a:p>
            <a:endParaRPr lang="en-US" sz="2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2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above example, the “name” attribute is declared as private, and it can only be accessed and modified through the “name” property decorator. This simplifies the process of using getter and setter methods and ensures that the internal data of the “Person” class is secure and can only be accessed and modified in a controlled manner.</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B828D1-BE9B-684B-476C-7B231C2E3DD7}"/>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164869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BCED7-D8AD-D4F4-B79A-F0767B8E5CE5}"/>
              </a:ext>
            </a:extLst>
          </p:cNvPr>
          <p:cNvSpPr>
            <a:spLocks noGrp="1"/>
          </p:cNvSpPr>
          <p:nvPr>
            <p:ph idx="1"/>
          </p:nvPr>
        </p:nvSpPr>
        <p:spPr>
          <a:xfrm>
            <a:off x="147484" y="786582"/>
            <a:ext cx="11847870" cy="5958348"/>
          </a:xfrm>
        </p:spPr>
        <p:txBody>
          <a:bodyPr>
            <a:normAutofit/>
          </a:bodyPr>
          <a:lstStyle/>
          <a:p>
            <a:r>
              <a:rPr lang="en-US" sz="2200" kern="0" spc="-5" dirty="0">
                <a:solidFill>
                  <a:schemeClr val="bg1"/>
                </a:solidFill>
                <a:effectLst/>
                <a:latin typeface="Times New Roman" panose="02020603050405020304" pitchFamily="18" charset="0"/>
                <a:ea typeface="Microsoft Himalaya" panose="01010100010101010101" pitchFamily="2" charset="0"/>
                <a:cs typeface="Times New Roman" panose="02020603050405020304" pitchFamily="18" charset="0"/>
              </a:rPr>
              <a:t>Encapsulation: Encapsulation is one of the fundamental concepts in OOP (Object-Oriented Programming). It involves setting limits on what aspects of data, classes, and methods can be viewed and modified by users. </a:t>
            </a:r>
          </a:p>
          <a:p>
            <a:r>
              <a:rPr lang="en-US" sz="2200" kern="0" dirty="0">
                <a:solidFill>
                  <a:schemeClr val="bg1"/>
                </a:solidFill>
                <a:effectLst/>
                <a:latin typeface="Times New Roman" panose="02020603050405020304" pitchFamily="18" charset="0"/>
                <a:ea typeface="Microsoft Himalaya" panose="01010100010101010101" pitchFamily="2" charset="0"/>
                <a:cs typeface="Times New Roman" panose="02020603050405020304" pitchFamily="18" charset="0"/>
              </a:rPr>
              <a:t>Encapsulation, which is the practice of obscuring data or implementation details within a class, is one of the fundamental concepts of object-oriented programming (OOP). This method combines the methods that act on the data with the data itself into a single unit. This enables the creation of objects with a predetermined set of attributes and behaviors that can be accessed and changed in a controlled way.</a:t>
            </a:r>
            <a:endParaRPr lang="en-US" sz="2200" kern="100" dirty="0">
              <a:solidFill>
                <a:schemeClr val="bg1"/>
              </a:solidFill>
              <a:effectLst/>
              <a:latin typeface="Times New Roman" panose="02020603050405020304" pitchFamily="18" charset="0"/>
              <a:ea typeface="Microsoft Himalaya" panose="01010100010101010101" pitchFamily="2" charset="0"/>
              <a:cs typeface="Times New Roman" panose="02020603050405020304" pitchFamily="18" charset="0"/>
            </a:endParaRPr>
          </a:p>
          <a:p>
            <a:r>
              <a:rPr lang="en-US" sz="2200" kern="0" dirty="0">
                <a:solidFill>
                  <a:schemeClr val="bg1"/>
                </a:solidFill>
                <a:effectLst/>
                <a:latin typeface="Times New Roman" panose="02020603050405020304" pitchFamily="18" charset="0"/>
                <a:ea typeface="Microsoft Himalaya" panose="01010100010101010101" pitchFamily="2" charset="0"/>
                <a:cs typeface="Times New Roman" panose="02020603050405020304" pitchFamily="18" charset="0"/>
              </a:rPr>
              <a:t>Encapsulation is a technique for hiding a class</a:t>
            </a:r>
            <a:r>
              <a:rPr lang="en-US" sz="2200" kern="0" dirty="0">
                <a:solidFill>
                  <a:schemeClr val="bg1"/>
                </a:solidFill>
                <a:latin typeface="Times New Roman" panose="02020603050405020304" pitchFamily="18" charset="0"/>
                <a:ea typeface="Microsoft Himalaya" panose="01010100010101010101" pitchFamily="2" charset="0"/>
                <a:cs typeface="Times New Roman" panose="02020603050405020304" pitchFamily="18" charset="0"/>
              </a:rPr>
              <a:t> </a:t>
            </a:r>
            <a:r>
              <a:rPr lang="en-US" sz="2200" kern="0" dirty="0">
                <a:solidFill>
                  <a:schemeClr val="bg1"/>
                </a:solidFill>
                <a:effectLst/>
                <a:latin typeface="Times New Roman" panose="02020603050405020304" pitchFamily="18" charset="0"/>
                <a:ea typeface="Microsoft Himalaya" panose="01010100010101010101" pitchFamily="2" charset="0"/>
                <a:cs typeface="Times New Roman" panose="02020603050405020304" pitchFamily="18" charset="0"/>
              </a:rPr>
              <a:t> internal operations and exposing only the information required for external interactions. It enables the creation of objects with clearly defined behaviors and properties, enhancing their usability and security. Encapsulation restricts access to a class’s data to its methods and keeps the class’s variables private.</a:t>
            </a:r>
            <a:endParaRPr lang="en-US" sz="2200" kern="100" dirty="0">
              <a:solidFill>
                <a:schemeClr val="bg1"/>
              </a:solidFill>
              <a:effectLst/>
              <a:latin typeface="Times New Roman" panose="02020603050405020304" pitchFamily="18" charset="0"/>
              <a:ea typeface="Microsoft Himalaya" panose="01010100010101010101" pitchFamily="2" charset="0"/>
              <a:cs typeface="Times New Roman" panose="02020603050405020304" pitchFamily="18" charset="0"/>
            </a:endParaRPr>
          </a:p>
          <a:p>
            <a:endParaRPr lang="en-US" sz="2200" kern="100" dirty="0">
              <a:solidFill>
                <a:schemeClr val="bg1"/>
              </a:solidFill>
              <a:effectLst/>
              <a:latin typeface="Times New Roman" panose="02020603050405020304" pitchFamily="18" charset="0"/>
              <a:ea typeface="Microsoft Himalaya" panose="01010100010101010101" pitchFamily="2" charset="0"/>
              <a:cs typeface="Times New Roman" panose="02020603050405020304" pitchFamily="18" charset="0"/>
            </a:endParaRPr>
          </a:p>
          <a:p>
            <a:endParaRPr lang="en-US" sz="2200" dirty="0">
              <a:solidFill>
                <a:schemeClr val="bg1"/>
              </a:solidFill>
              <a:latin typeface="Times New Roman" panose="02020603050405020304" pitchFamily="18" charset="0"/>
              <a:ea typeface="Microsoft Himalaya" panose="01010100010101010101" pitchFamily="2" charset="0"/>
              <a:cs typeface="Times New Roman" panose="02020603050405020304" pitchFamily="18" charset="0"/>
            </a:endParaRPr>
          </a:p>
        </p:txBody>
      </p:sp>
      <p:sp>
        <p:nvSpPr>
          <p:cNvPr id="2" name="TextBox 1">
            <a:extLst>
              <a:ext uri="{FF2B5EF4-FFF2-40B4-BE49-F238E27FC236}">
                <a16:creationId xmlns:a16="http://schemas.microsoft.com/office/drawing/2014/main" id="{3F72D97B-EB9C-B87D-C304-76832C21818C}"/>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173214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8A40210-257A-BEF4-4720-6AA02DC74869}"/>
              </a:ext>
            </a:extLst>
          </p:cNvPr>
          <p:cNvSpPr>
            <a:spLocks noGrp="1"/>
          </p:cNvSpPr>
          <p:nvPr>
            <p:ph idx="1"/>
          </p:nvPr>
        </p:nvSpPr>
        <p:spPr>
          <a:xfrm>
            <a:off x="314632" y="1356851"/>
            <a:ext cx="11749549" cy="5368413"/>
          </a:xfrm>
        </p:spPr>
        <p:txBody>
          <a:bodyPr/>
          <a:lstStyle/>
          <a:p>
            <a:r>
              <a:rPr lang="en-US" sz="2800" b="1"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There are three access modifiers: </a:t>
            </a:r>
          </a:p>
          <a:p>
            <a:pPr marL="0" indent="0">
              <a:buNone/>
            </a:pPr>
            <a:endParaRPr lang="en-US" sz="3200" b="1"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1-Public   </a:t>
            </a:r>
          </a:p>
          <a:p>
            <a:r>
              <a:rPr lang="en-US" sz="24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2- Private</a:t>
            </a:r>
          </a:p>
          <a:p>
            <a:r>
              <a:rPr lang="en-US" sz="24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3-Protected.</a:t>
            </a:r>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7F6391-4ECA-905B-FF75-C2DC9AB72B90}"/>
              </a:ext>
            </a:extLst>
          </p:cNvPr>
          <p:cNvSpPr txBox="1"/>
          <p:nvPr/>
        </p:nvSpPr>
        <p:spPr>
          <a:xfrm>
            <a:off x="0" y="651292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21709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330F7-3AC2-ADDB-823D-569FC2755D14}"/>
              </a:ext>
            </a:extLst>
          </p:cNvPr>
          <p:cNvSpPr>
            <a:spLocks noGrp="1"/>
          </p:cNvSpPr>
          <p:nvPr>
            <p:ph idx="1"/>
          </p:nvPr>
        </p:nvSpPr>
        <p:spPr>
          <a:xfrm>
            <a:off x="255639" y="685800"/>
            <a:ext cx="11617048" cy="5636342"/>
          </a:xfrm>
        </p:spPr>
        <p:txBody>
          <a:bodyPr>
            <a:normAutofit/>
          </a:bodyPr>
          <a:lstStyle/>
          <a:p>
            <a:pPr marL="342900" marR="0" lvl="0" indent="-342900" rtl="0">
              <a:lnSpc>
                <a:spcPts val="2400"/>
              </a:lnSpc>
              <a:spcBef>
                <a:spcPts val="2570"/>
              </a:spcBef>
              <a:spcAft>
                <a:spcPts val="0"/>
              </a:spcAft>
              <a:tabLst>
                <a:tab pos="457200" algn="l"/>
              </a:tabLst>
            </a:pPr>
            <a:r>
              <a:rPr lang="en-US" sz="2200" b="1"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endParaRPr lang="en-US" sz="2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2570"/>
              </a:spcBef>
              <a:spcAft>
                <a:spcPts val="0"/>
              </a:spcAft>
              <a:buSzPts val="1000"/>
              <a:buFont typeface="Symbol" panose="05050102010706020507" pitchFamily="18" charset="2"/>
              <a:buChar char=""/>
              <a:tabLst>
                <a:tab pos="457200" algn="l"/>
              </a:tabLst>
            </a:pPr>
            <a:r>
              <a:rPr lang="en-US" sz="2200"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Everyone can view and modify it.</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r>
              <a:rPr lang="en-US" sz="2200" kern="0" spc="-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is the least secure class type.</a:t>
            </a: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kern="0" spc="-5" dirty="0">
              <a:solidFill>
                <a:srgbClr val="242424"/>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kern="0" spc="-5"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kern="0" spc="-5" dirty="0">
              <a:solidFill>
                <a:srgbClr val="242424"/>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kern="0" spc="-5"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kern="0" spc="-5" dirty="0">
              <a:solidFill>
                <a:srgbClr val="242424"/>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kern="0" spc="-5"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1370"/>
              </a:spcBef>
              <a:buSzPts val="1000"/>
              <a:buFont typeface="Symbol" panose="05050102010706020507" pitchFamily="18" charset="2"/>
              <a:buChar char=""/>
              <a:tabLst>
                <a:tab pos="457200" algn="l"/>
              </a:tabLst>
            </a:pPr>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the above example, the “color” variable and the “start” method are public and can be accessed by any part of the program.</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i="1" kern="0" spc="-5" dirty="0">
              <a:solidFill>
                <a:srgbClr val="242424"/>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3FEFF2F-DA68-F30A-DBB6-A0AEFC9F5575}"/>
              </a:ext>
            </a:extLst>
          </p:cNvPr>
          <p:cNvGraphicFramePr>
            <a:graphicFrameLocks noGrp="1"/>
          </p:cNvGraphicFramePr>
          <p:nvPr>
            <p:extLst>
              <p:ext uri="{D42A27DB-BD31-4B8C-83A1-F6EECF244321}">
                <p14:modId xmlns:p14="http://schemas.microsoft.com/office/powerpoint/2010/main" val="3693837176"/>
              </p:ext>
            </p:extLst>
          </p:nvPr>
        </p:nvGraphicFramePr>
        <p:xfrm>
          <a:off x="792480" y="2483626"/>
          <a:ext cx="3362960" cy="2286000"/>
        </p:xfrm>
        <a:graphic>
          <a:graphicData uri="http://schemas.openxmlformats.org/drawingml/2006/table">
            <a:tbl>
              <a:tblPr firstRow="1" bandRow="1">
                <a:tableStyleId>{306799F8-075E-4A3A-A7F6-7FBC6576F1A4}</a:tableStyleId>
              </a:tblPr>
              <a:tblGrid>
                <a:gridCol w="3362960">
                  <a:extLst>
                    <a:ext uri="{9D8B030D-6E8A-4147-A177-3AD203B41FA5}">
                      <a16:colId xmlns:a16="http://schemas.microsoft.com/office/drawing/2014/main" val="2690785966"/>
                    </a:ext>
                  </a:extLst>
                </a:gridCol>
              </a:tblGrid>
              <a:tr h="2072147">
                <a:tc>
                  <a:txBody>
                    <a:bodyPr/>
                    <a:lstStyle/>
                    <a:p>
                      <a:endParaRPr lang="en-US" sz="1800" b="1" kern="1200" dirty="0">
                        <a:solidFill>
                          <a:schemeClr val="bg1"/>
                        </a:solidFill>
                        <a:effectLst/>
                      </a:endParaRPr>
                    </a:p>
                    <a:p>
                      <a:endParaRPr lang="en-US" sz="1800" b="1" kern="1200" dirty="0">
                        <a:solidFill>
                          <a:schemeClr val="bg1"/>
                        </a:solidFill>
                        <a:effectLst/>
                      </a:endParaRPr>
                    </a:p>
                    <a:p>
                      <a:r>
                        <a:rPr lang="en-US" sz="1800" b="1" kern="1200" dirty="0">
                          <a:solidFill>
                            <a:schemeClr val="bg1"/>
                          </a:solidFill>
                          <a:effectLst/>
                        </a:rPr>
                        <a:t>class</a:t>
                      </a:r>
                      <a:r>
                        <a:rPr lang="en-US" sz="1800" kern="1200" dirty="0">
                          <a:solidFill>
                            <a:schemeClr val="bg1"/>
                          </a:solidFill>
                          <a:effectLst/>
                        </a:rPr>
                        <a:t> Car:</a:t>
                      </a:r>
                    </a:p>
                    <a:p>
                      <a:r>
                        <a:rPr lang="en-US" sz="1800" kern="1200" dirty="0">
                          <a:solidFill>
                            <a:schemeClr val="bg1"/>
                          </a:solidFill>
                          <a:effectLst/>
                        </a:rPr>
                        <a:t>    color = "red"</a:t>
                      </a:r>
                    </a:p>
                    <a:p>
                      <a:r>
                        <a:rPr lang="en-US" sz="1800" kern="1200" dirty="0">
                          <a:solidFill>
                            <a:schemeClr val="bg1"/>
                          </a:solidFill>
                          <a:effectLst/>
                        </a:rPr>
                        <a:t>    </a:t>
                      </a:r>
                    </a:p>
                    <a:p>
                      <a:r>
                        <a:rPr lang="en-US" sz="1800" kern="1200" dirty="0">
                          <a:solidFill>
                            <a:schemeClr val="bg1"/>
                          </a:solidFill>
                          <a:effectLst/>
                        </a:rPr>
                        <a:t>    def start(self):</a:t>
                      </a:r>
                    </a:p>
                    <a:p>
                      <a:r>
                        <a:rPr lang="en-US" sz="1800" kern="1200" dirty="0">
                          <a:solidFill>
                            <a:schemeClr val="bg1"/>
                          </a:solidFill>
                          <a:effectLst/>
                        </a:rPr>
                        <a:t>        print("Car started!")</a:t>
                      </a:r>
                    </a:p>
                    <a:p>
                      <a:endParaRPr lang="en-US" dirty="0"/>
                    </a:p>
                  </a:txBody>
                  <a:tcPr>
                    <a:solidFill>
                      <a:schemeClr val="bg2">
                        <a:lumMod val="40000"/>
                        <a:lumOff val="60000"/>
                      </a:schemeClr>
                    </a:solidFill>
                  </a:tcPr>
                </a:tc>
                <a:extLst>
                  <a:ext uri="{0D108BD9-81ED-4DB2-BD59-A6C34878D82A}">
                    <a16:rowId xmlns:a16="http://schemas.microsoft.com/office/drawing/2014/main" val="2885837567"/>
                  </a:ext>
                </a:extLst>
              </a:tr>
            </a:tbl>
          </a:graphicData>
        </a:graphic>
      </p:graphicFrame>
      <p:sp>
        <p:nvSpPr>
          <p:cNvPr id="2" name="TextBox 1">
            <a:extLst>
              <a:ext uri="{FF2B5EF4-FFF2-40B4-BE49-F238E27FC236}">
                <a16:creationId xmlns:a16="http://schemas.microsoft.com/office/drawing/2014/main" id="{F952A9A4-3AC6-D238-1B0B-0CE8DE0CAE0F}"/>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67183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B27A8-8243-4834-6610-79B582EE9735}"/>
              </a:ext>
            </a:extLst>
          </p:cNvPr>
          <p:cNvSpPr>
            <a:spLocks noGrp="1"/>
          </p:cNvSpPr>
          <p:nvPr>
            <p:ph idx="1"/>
          </p:nvPr>
        </p:nvSpPr>
        <p:spPr>
          <a:xfrm>
            <a:off x="172720" y="528320"/>
            <a:ext cx="11887200" cy="6339840"/>
          </a:xfrm>
        </p:spPr>
        <p:txBody>
          <a:bodyPr>
            <a:normAutofit/>
          </a:bodyPr>
          <a:lstStyle/>
          <a:p>
            <a:pPr marL="0" marR="0">
              <a:lnSpc>
                <a:spcPts val="2400"/>
              </a:lnSpc>
              <a:spcBef>
                <a:spcPts val="2570"/>
              </a:spcBef>
              <a:spcAft>
                <a:spcPts val="0"/>
              </a:spcAft>
            </a:pPr>
            <a:r>
              <a:rPr lang="en-US" sz="2200" b="1"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2. Protected:</a:t>
            </a:r>
            <a:endPar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2570"/>
              </a:spcBef>
              <a:spcAft>
                <a:spcPts val="0"/>
              </a:spcAft>
              <a:buSzPts val="1000"/>
              <a:buFont typeface="Symbol" panose="05050102010706020507" pitchFamily="18" charset="2"/>
              <a:buChar char=""/>
              <a:tabLst>
                <a:tab pos="457200" algn="l"/>
              </a:tabLs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More secure than the Public modifier.</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Can be viewed or accessed within the same class.</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2400"/>
              </a:lnSpc>
              <a:spcBef>
                <a:spcPts val="1370"/>
              </a:spcBef>
              <a:spcAft>
                <a:spcPts val="0"/>
              </a:spcAft>
              <a:buSzPts val="1000"/>
              <a:buFont typeface="Symbol" panose="05050102010706020507" pitchFamily="18" charset="2"/>
              <a:buChar char=""/>
              <a:tabLst>
                <a:tab pos="457200" algn="l"/>
              </a:tabLst>
            </a:pPr>
            <a:r>
              <a:rPr lang="en-US" sz="2200" kern="0" spc="-5"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Can also be viewed or accessed by upper classes, classes derived from it, and classes within the same package.</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solidFill>
                <a:schemeClr val="bg1"/>
              </a:solidFill>
              <a:latin typeface="Times New Roman" panose="02020603050405020304" pitchFamily="18" charset="0"/>
              <a:cs typeface="Times New Roman" panose="02020603050405020304" pitchFamily="18" charset="0"/>
            </a:endParaRPr>
          </a:p>
          <a:p>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the above example, the “_mileage” variable and the “_drive” method are protected and can be accessed within the “Car” class and its subclasses.</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C1CA2DE-7327-523F-C1C1-ECF87571A114}"/>
              </a:ext>
            </a:extLst>
          </p:cNvPr>
          <p:cNvGraphicFramePr>
            <a:graphicFrameLocks noGrp="1"/>
          </p:cNvGraphicFramePr>
          <p:nvPr>
            <p:extLst>
              <p:ext uri="{D42A27DB-BD31-4B8C-83A1-F6EECF244321}">
                <p14:modId xmlns:p14="http://schemas.microsoft.com/office/powerpoint/2010/main" val="2361260972"/>
              </p:ext>
            </p:extLst>
          </p:nvPr>
        </p:nvGraphicFramePr>
        <p:xfrm>
          <a:off x="731520" y="3086946"/>
          <a:ext cx="3779520" cy="2011680"/>
        </p:xfrm>
        <a:graphic>
          <a:graphicData uri="http://schemas.openxmlformats.org/drawingml/2006/table">
            <a:tbl>
              <a:tblPr firstRow="1" bandRow="1">
                <a:tableStyleId>{5C22544A-7EE6-4342-B048-85BDC9FD1C3A}</a:tableStyleId>
              </a:tblPr>
              <a:tblGrid>
                <a:gridCol w="3779520">
                  <a:extLst>
                    <a:ext uri="{9D8B030D-6E8A-4147-A177-3AD203B41FA5}">
                      <a16:colId xmlns:a16="http://schemas.microsoft.com/office/drawing/2014/main" val="322964505"/>
                    </a:ext>
                  </a:extLst>
                </a:gridCol>
              </a:tblGrid>
              <a:tr h="1708574">
                <a:tc>
                  <a:txBody>
                    <a:bodyPr/>
                    <a:lstStyle/>
                    <a:p>
                      <a:r>
                        <a:rPr lang="en-US" sz="1800" b="1" kern="1200" dirty="0">
                          <a:solidFill>
                            <a:schemeClr val="lt1"/>
                          </a:solidFill>
                          <a:effectLst/>
                          <a:latin typeface="+mn-lt"/>
                          <a:ea typeface="+mn-ea"/>
                          <a:cs typeface="+mn-cs"/>
                        </a:rPr>
                        <a:t> </a:t>
                      </a:r>
                      <a:endParaRPr lang="en-US" sz="1800" b="1" kern="1200" dirty="0">
                        <a:solidFill>
                          <a:schemeClr val="bg1"/>
                        </a:solidFill>
                        <a:effectLst/>
                        <a:latin typeface="+mn-lt"/>
                        <a:ea typeface="+mn-ea"/>
                        <a:cs typeface="+mn-cs"/>
                      </a:endParaRPr>
                    </a:p>
                    <a:p>
                      <a:r>
                        <a:rPr lang="en-US" sz="1800" b="1" kern="1200" dirty="0">
                          <a:solidFill>
                            <a:schemeClr val="bg1"/>
                          </a:solidFill>
                          <a:effectLst/>
                          <a:latin typeface="+mn-lt"/>
                          <a:ea typeface="+mn-ea"/>
                          <a:cs typeface="+mn-cs"/>
                        </a:rPr>
                        <a:t>class Car:</a:t>
                      </a:r>
                    </a:p>
                    <a:p>
                      <a:r>
                        <a:rPr lang="en-US" sz="1800" b="1" kern="1200" dirty="0">
                          <a:solidFill>
                            <a:schemeClr val="bg1"/>
                          </a:solidFill>
                          <a:effectLst/>
                          <a:latin typeface="+mn-lt"/>
                          <a:ea typeface="+mn-ea"/>
                          <a:cs typeface="+mn-cs"/>
                        </a:rPr>
                        <a:t>    _mileage = 0</a:t>
                      </a:r>
                    </a:p>
                    <a:p>
                      <a:r>
                        <a:rPr lang="en-US" sz="1800" b="1" kern="1200" dirty="0">
                          <a:solidFill>
                            <a:schemeClr val="bg1"/>
                          </a:solidFill>
                          <a:effectLst/>
                          <a:latin typeface="+mn-lt"/>
                          <a:ea typeface="+mn-ea"/>
                          <a:cs typeface="+mn-cs"/>
                        </a:rPr>
                        <a:t>    </a:t>
                      </a:r>
                    </a:p>
                    <a:p>
                      <a:r>
                        <a:rPr lang="en-US" sz="1800" b="1" kern="1200" dirty="0">
                          <a:solidFill>
                            <a:schemeClr val="bg1"/>
                          </a:solidFill>
                          <a:effectLst/>
                          <a:latin typeface="+mn-lt"/>
                          <a:ea typeface="+mn-ea"/>
                          <a:cs typeface="+mn-cs"/>
                        </a:rPr>
                        <a:t>    def _drive(self):</a:t>
                      </a:r>
                    </a:p>
                    <a:p>
                      <a:r>
                        <a:rPr lang="en-US" sz="1800" b="1" kern="1200" dirty="0">
                          <a:solidFill>
                            <a:schemeClr val="bg1"/>
                          </a:solidFill>
                          <a:effectLst/>
                          <a:latin typeface="+mn-lt"/>
                          <a:ea typeface="+mn-ea"/>
                          <a:cs typeface="+mn-cs"/>
                        </a:rPr>
                        <a:t>        self._mileage += 10</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extLst>
                  <a:ext uri="{0D108BD9-81ED-4DB2-BD59-A6C34878D82A}">
                    <a16:rowId xmlns:a16="http://schemas.microsoft.com/office/drawing/2014/main" val="1449134655"/>
                  </a:ext>
                </a:extLst>
              </a:tr>
            </a:tbl>
          </a:graphicData>
        </a:graphic>
      </p:graphicFrame>
      <p:sp>
        <p:nvSpPr>
          <p:cNvPr id="2" name="TextBox 1">
            <a:extLst>
              <a:ext uri="{FF2B5EF4-FFF2-40B4-BE49-F238E27FC236}">
                <a16:creationId xmlns:a16="http://schemas.microsoft.com/office/drawing/2014/main" id="{8693C348-2CD3-C09C-EBD6-E6CA742C9670}"/>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24617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C68DA-28CF-FF68-B7F8-57B11F9B3FB1}"/>
              </a:ext>
            </a:extLst>
          </p:cNvPr>
          <p:cNvSpPr>
            <a:spLocks noGrp="1"/>
          </p:cNvSpPr>
          <p:nvPr>
            <p:ph idx="1"/>
          </p:nvPr>
        </p:nvSpPr>
        <p:spPr>
          <a:xfrm>
            <a:off x="189781" y="508790"/>
            <a:ext cx="11813533" cy="6095210"/>
          </a:xfrm>
        </p:spPr>
        <p:txBody>
          <a:bodyPr>
            <a:noAutofit/>
          </a:bodyPr>
          <a:lstStyle/>
          <a:p>
            <a:pPr marL="0" marR="0">
              <a:lnSpc>
                <a:spcPct val="107000"/>
              </a:lnSpc>
              <a:spcBef>
                <a:spcPts val="0"/>
              </a:spcBef>
              <a:spcAft>
                <a:spcPts val="800"/>
              </a:spcAft>
            </a:pPr>
            <a:endParaRPr lang="en-US" sz="2200"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800"/>
              </a:spcAft>
            </a:pPr>
            <a:r>
              <a:rPr lang="en-US" sz="2200"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Private access</a:t>
            </a:r>
            <a:endParaRPr lang="en-US" sz="22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Private variables and methods are those that can only be accessed within the class. In Python, private variables and methods are declared by prefixing them with double underscores (__).</a:t>
            </a:r>
            <a:endParaRPr lang="en-US" sz="22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Example:</a:t>
            </a:r>
          </a:p>
          <a:p>
            <a:pPr marL="0" marR="0" indent="0">
              <a:lnSpc>
                <a:spcPct val="107000"/>
              </a:lnSpc>
              <a:spcBef>
                <a:spcPts val="0"/>
              </a:spcBef>
              <a:spcAft>
                <a:spcPts val="800"/>
              </a:spcAft>
              <a:buNone/>
            </a:pPr>
            <a:endParaRPr lang="en-US" sz="2200" kern="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200" kern="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200" kern="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200" kern="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200" kern="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2200" kern="0"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2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In the above example, the “__engine_capacity” variable and the “__start_engine” method are private and can only be accessed within the “Car” class.</a:t>
            </a:r>
            <a:endParaRPr lang="en-US" sz="22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22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US" sz="2200" dirty="0">
              <a:solidFill>
                <a:schemeClr val="bg1"/>
              </a:solidFill>
            </a:endParaRPr>
          </a:p>
        </p:txBody>
      </p:sp>
      <p:graphicFrame>
        <p:nvGraphicFramePr>
          <p:cNvPr id="2" name="Table 1">
            <a:extLst>
              <a:ext uri="{FF2B5EF4-FFF2-40B4-BE49-F238E27FC236}">
                <a16:creationId xmlns:a16="http://schemas.microsoft.com/office/drawing/2014/main" id="{F836BEC9-B903-BA8E-1959-980C686EA707}"/>
              </a:ext>
            </a:extLst>
          </p:cNvPr>
          <p:cNvGraphicFramePr>
            <a:graphicFrameLocks noGrp="1"/>
          </p:cNvGraphicFramePr>
          <p:nvPr>
            <p:extLst>
              <p:ext uri="{D42A27DB-BD31-4B8C-83A1-F6EECF244321}">
                <p14:modId xmlns:p14="http://schemas.microsoft.com/office/powerpoint/2010/main" val="602191642"/>
              </p:ext>
            </p:extLst>
          </p:nvPr>
        </p:nvGraphicFramePr>
        <p:xfrm>
          <a:off x="391885" y="2917372"/>
          <a:ext cx="4644571" cy="2119086"/>
        </p:xfrm>
        <a:graphic>
          <a:graphicData uri="http://schemas.openxmlformats.org/drawingml/2006/table">
            <a:tbl>
              <a:tblPr firstRow="1" bandRow="1">
                <a:tableStyleId>{5C22544A-7EE6-4342-B048-85BDC9FD1C3A}</a:tableStyleId>
              </a:tblPr>
              <a:tblGrid>
                <a:gridCol w="4644571">
                  <a:extLst>
                    <a:ext uri="{9D8B030D-6E8A-4147-A177-3AD203B41FA5}">
                      <a16:colId xmlns:a16="http://schemas.microsoft.com/office/drawing/2014/main" val="3800431445"/>
                    </a:ext>
                  </a:extLst>
                </a:gridCol>
              </a:tblGrid>
              <a:tr h="2119086">
                <a:tc>
                  <a:txBody>
                    <a:bodyPr/>
                    <a:lstStyle/>
                    <a:p>
                      <a:r>
                        <a:rPr lang="en-US" sz="1800" b="1" kern="1200" dirty="0">
                          <a:solidFill>
                            <a:schemeClr val="bg1"/>
                          </a:solidFill>
                          <a:effectLst/>
                          <a:latin typeface="+mn-lt"/>
                          <a:ea typeface="+mn-ea"/>
                          <a:cs typeface="+mn-cs"/>
                        </a:rPr>
                        <a:t>class Car:</a:t>
                      </a:r>
                    </a:p>
                    <a:p>
                      <a:r>
                        <a:rPr lang="en-US" sz="1800" b="1" kern="1200" dirty="0">
                          <a:solidFill>
                            <a:schemeClr val="bg1"/>
                          </a:solidFill>
                          <a:effectLst/>
                          <a:latin typeface="+mn-lt"/>
                          <a:ea typeface="+mn-ea"/>
                          <a:cs typeface="+mn-cs"/>
                        </a:rPr>
                        <a:t>    __engine_capacity = "2000cc"</a:t>
                      </a:r>
                    </a:p>
                    <a:p>
                      <a:r>
                        <a:rPr lang="en-US" sz="1800" b="1" kern="1200" dirty="0">
                          <a:solidFill>
                            <a:schemeClr val="bg1"/>
                          </a:solidFill>
                          <a:effectLst/>
                          <a:latin typeface="+mn-lt"/>
                          <a:ea typeface="+mn-ea"/>
                          <a:cs typeface="+mn-cs"/>
                        </a:rPr>
                        <a:t>    </a:t>
                      </a:r>
                    </a:p>
                    <a:p>
                      <a:r>
                        <a:rPr lang="en-US" sz="1800" b="1" kern="1200" dirty="0">
                          <a:solidFill>
                            <a:schemeClr val="bg1"/>
                          </a:solidFill>
                          <a:effectLst/>
                          <a:latin typeface="+mn-lt"/>
                          <a:ea typeface="+mn-ea"/>
                          <a:cs typeface="+mn-cs"/>
                        </a:rPr>
                        <a:t>    def __start_engine(self):</a:t>
                      </a:r>
                    </a:p>
                    <a:p>
                      <a:r>
                        <a:rPr lang="en-US" sz="1800" b="1" kern="1200" dirty="0">
                          <a:solidFill>
                            <a:schemeClr val="bg1"/>
                          </a:solidFill>
                          <a:effectLst/>
                          <a:latin typeface="+mn-lt"/>
                          <a:ea typeface="+mn-ea"/>
                          <a:cs typeface="+mn-cs"/>
                        </a:rPr>
                        <a:t>        print("Engine started!")</a:t>
                      </a:r>
                    </a:p>
                    <a:p>
                      <a:endParaRPr lang="en-US" dirty="0">
                        <a:solidFill>
                          <a:schemeClr val="bg1"/>
                        </a:solidFill>
                      </a:endParaRPr>
                    </a:p>
                  </a:txBody>
                  <a:tcPr>
                    <a:solidFill>
                      <a:schemeClr val="bg2">
                        <a:lumMod val="40000"/>
                        <a:lumOff val="60000"/>
                      </a:schemeClr>
                    </a:solidFill>
                  </a:tcPr>
                </a:tc>
                <a:extLst>
                  <a:ext uri="{0D108BD9-81ED-4DB2-BD59-A6C34878D82A}">
                    <a16:rowId xmlns:a16="http://schemas.microsoft.com/office/drawing/2014/main" val="3617991307"/>
                  </a:ext>
                </a:extLst>
              </a:tr>
            </a:tbl>
          </a:graphicData>
        </a:graphic>
      </p:graphicFrame>
      <p:sp>
        <p:nvSpPr>
          <p:cNvPr id="4" name="TextBox 3">
            <a:extLst>
              <a:ext uri="{FF2B5EF4-FFF2-40B4-BE49-F238E27FC236}">
                <a16:creationId xmlns:a16="http://schemas.microsoft.com/office/drawing/2014/main" id="{928ECBD2-5D5D-73E6-AFC3-859858C16058}"/>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377982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E40C28-318C-D495-28E1-962085E85751}"/>
              </a:ext>
            </a:extLst>
          </p:cNvPr>
          <p:cNvSpPr>
            <a:spLocks noGrp="1"/>
          </p:cNvSpPr>
          <p:nvPr>
            <p:ph idx="1"/>
          </p:nvPr>
        </p:nvSpPr>
        <p:spPr>
          <a:xfrm>
            <a:off x="435429" y="566057"/>
            <a:ext cx="10972800" cy="5950857"/>
          </a:xfrm>
        </p:spPr>
        <p:txBody>
          <a:bodyPr>
            <a:normAutofit/>
          </a:bodyPr>
          <a:lstStyle/>
          <a:p>
            <a:pPr marL="0" marR="0">
              <a:lnSpc>
                <a:spcPct val="107000"/>
              </a:lnSpc>
              <a:spcBef>
                <a:spcPts val="0"/>
              </a:spcBef>
              <a:spcAft>
                <a:spcPts val="800"/>
              </a:spcAft>
            </a:pP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 Access Modifiers</a:t>
            </a:r>
            <a:endParaRPr lang="en-US"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Access to variables and methods in a class can be managed using access modifiers. Underscores are used in Python to create access modifiers.</a:t>
            </a:r>
          </a:p>
          <a:p>
            <a:pPr marL="0" marR="0" indent="0">
              <a:lnSpc>
                <a:spcPct val="107000"/>
              </a:lnSpc>
              <a:spcBef>
                <a:spcPts val="0"/>
              </a:spcBef>
              <a:spcAft>
                <a:spcPts val="800"/>
              </a:spcAft>
              <a:buNone/>
            </a:pPr>
            <a:endParaRPr lang="en-US" sz="2400" kern="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Private access modifier</a:t>
            </a:r>
            <a:endParaRPr lang="en-US" sz="24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4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As mentioned earlier, private variables and methods in Python are declared by prefixing them with double underscores (__). Private variables cannot be accessed outside the class, and private methods can only be called from within the class.</a:t>
            </a:r>
            <a:endParaRPr lang="en-US" sz="24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202AF5-58DB-BD90-4A4C-3F0C1C569972}"/>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361109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7222C-7AF6-ABDB-BF75-5C764D0C4591}"/>
              </a:ext>
            </a:extLst>
          </p:cNvPr>
          <p:cNvSpPr>
            <a:spLocks noGrp="1"/>
          </p:cNvSpPr>
          <p:nvPr>
            <p:ph idx="1"/>
          </p:nvPr>
        </p:nvSpPr>
        <p:spPr>
          <a:xfrm>
            <a:off x="304800" y="1030514"/>
            <a:ext cx="11393714" cy="4992915"/>
          </a:xfrm>
        </p:spPr>
        <p:txBody>
          <a:bodyPr>
            <a:normAutofit/>
          </a:bodyPr>
          <a:lstStyle/>
          <a:p>
            <a:pPr marL="0" marR="0">
              <a:lnSpc>
                <a:spcPct val="107000"/>
              </a:lnSpc>
              <a:spcBef>
                <a:spcPts val="0"/>
              </a:spcBef>
              <a:spcAft>
                <a:spcPts val="800"/>
              </a:spcAft>
            </a:pPr>
            <a:r>
              <a:rPr lang="en-US" b="1"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Example:</a:t>
            </a:r>
            <a:endParaRPr lang="en-US"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A626A4"/>
                </a:solidFill>
                <a:effectLst/>
                <a:latin typeface="inherit"/>
                <a:ea typeface="Times New Roman" panose="02020603050405020304" pitchFamily="18" charset="0"/>
                <a:cs typeface="Courier New" panose="02070309020205020404" pitchFamily="49" charset="0"/>
              </a:rPr>
              <a:t>class</a:t>
            </a:r>
            <a:r>
              <a:rPr lang="en-US" b="1" kern="0" dirty="0">
                <a:solidFill>
                  <a:srgbClr val="383A42"/>
                </a:solidFill>
                <a:effectLst/>
                <a:latin typeface="inherit"/>
                <a:ea typeface="Times New Roman" panose="02020603050405020304" pitchFamily="18" charset="0"/>
                <a:cs typeface="Courier New" panose="02070309020205020404" pitchFamily="49" charset="0"/>
              </a:rPr>
              <a:t> </a:t>
            </a:r>
            <a:r>
              <a:rPr lang="en-US" b="1" kern="0" dirty="0">
                <a:solidFill>
                  <a:srgbClr val="E45649"/>
                </a:solidFill>
                <a:effectLst/>
                <a:latin typeface="inherit"/>
                <a:ea typeface="Times New Roman" panose="02020603050405020304" pitchFamily="18" charset="0"/>
                <a:cs typeface="Courier New" panose="02070309020205020404" pitchFamily="49" charset="0"/>
              </a:rPr>
              <a:t>Person</a:t>
            </a:r>
            <a:r>
              <a:rPr lang="en-US" b="1" kern="0" dirty="0">
                <a:solidFill>
                  <a:srgbClr val="383A42"/>
                </a:solidFill>
                <a:effectLst/>
                <a:latin typeface="inherit"/>
                <a:ea typeface="Times New Roman" panose="02020603050405020304" pitchFamily="18" charset="0"/>
                <a:cs typeface="Courier New" panose="02070309020205020404" pitchFamily="49" charset="0"/>
              </a:rPr>
              <a:t>:</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__name = </a:t>
            </a:r>
            <a:r>
              <a:rPr lang="en-US" b="1" kern="0" dirty="0">
                <a:solidFill>
                  <a:srgbClr val="50A14F"/>
                </a:solidFill>
                <a:effectLst/>
                <a:latin typeface="inherit"/>
                <a:ea typeface="Times New Roman" panose="02020603050405020304" pitchFamily="18" charset="0"/>
                <a:cs typeface="Courier New" panose="02070309020205020404" pitchFamily="49" charset="0"/>
              </a:rPr>
              <a:t>"John"</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def __greet(self):</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print(</a:t>
            </a:r>
            <a:r>
              <a:rPr lang="en-US" b="1" kern="0" dirty="0">
                <a:solidFill>
                  <a:srgbClr val="50A14F"/>
                </a:solidFill>
                <a:effectLst/>
                <a:latin typeface="inherit"/>
                <a:ea typeface="Times New Roman" panose="02020603050405020304" pitchFamily="18" charset="0"/>
                <a:cs typeface="Courier New" panose="02070309020205020404" pitchFamily="49" charset="0"/>
              </a:rPr>
              <a:t>"Hello, my name is"</a:t>
            </a:r>
            <a:r>
              <a:rPr lang="en-US" b="1" kern="0" dirty="0">
                <a:solidFill>
                  <a:srgbClr val="383A42"/>
                </a:solidFill>
                <a:effectLst/>
                <a:latin typeface="inherit"/>
                <a:ea typeface="Times New Roman" panose="02020603050405020304" pitchFamily="18" charset="0"/>
                <a:cs typeface="Courier New" panose="02070309020205020404" pitchFamily="49" charset="0"/>
              </a:rPr>
              <a:t>, self.__name)</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 </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p = Person()</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p.__name # </a:t>
            </a:r>
            <a:r>
              <a:rPr lang="en-US" b="1" kern="0" dirty="0">
                <a:solidFill>
                  <a:srgbClr val="A626A4"/>
                </a:solidFill>
                <a:effectLst/>
                <a:latin typeface="inherit"/>
                <a:ea typeface="Times New Roman" panose="02020603050405020304" pitchFamily="18" charset="0"/>
                <a:cs typeface="Courier New" panose="02070309020205020404" pitchFamily="49" charset="0"/>
              </a:rPr>
              <a:t>this</a:t>
            </a:r>
            <a:r>
              <a:rPr lang="en-US" b="1" kern="0" dirty="0">
                <a:solidFill>
                  <a:srgbClr val="383A42"/>
                </a:solidFill>
                <a:effectLst/>
                <a:latin typeface="inherit"/>
                <a:ea typeface="Times New Roman" panose="02020603050405020304" pitchFamily="18" charset="0"/>
                <a:cs typeface="Courier New" panose="02070309020205020404" pitchFamily="49" charset="0"/>
              </a:rPr>
              <a:t> will give an error as __name is a </a:t>
            </a:r>
            <a:r>
              <a:rPr lang="en-US" b="1" kern="0" dirty="0">
                <a:solidFill>
                  <a:srgbClr val="A626A4"/>
                </a:solidFill>
                <a:effectLst/>
                <a:latin typeface="inherit"/>
                <a:ea typeface="Times New Roman" panose="02020603050405020304" pitchFamily="18" charset="0"/>
                <a:cs typeface="Courier New" panose="02070309020205020404" pitchFamily="49" charset="0"/>
              </a:rPr>
              <a:t>private</a:t>
            </a:r>
            <a:r>
              <a:rPr lang="en-US" b="1" kern="0" dirty="0">
                <a:solidFill>
                  <a:srgbClr val="383A42"/>
                </a:solidFill>
                <a:effectLst/>
                <a:latin typeface="inherit"/>
                <a:ea typeface="Times New Roman" panose="02020603050405020304" pitchFamily="18" charset="0"/>
                <a:cs typeface="Courier New" panose="02070309020205020404" pitchFamily="49" charset="0"/>
              </a:rPr>
              <a:t> variable</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b="1" kern="0" dirty="0">
                <a:solidFill>
                  <a:srgbClr val="383A42"/>
                </a:solidFill>
                <a:effectLst/>
                <a:latin typeface="inherit"/>
                <a:ea typeface="Times New Roman" panose="02020603050405020304" pitchFamily="18" charset="0"/>
                <a:cs typeface="Courier New" panose="02070309020205020404" pitchFamily="49" charset="0"/>
              </a:rPr>
              <a:t>p.__greet() # </a:t>
            </a:r>
            <a:r>
              <a:rPr lang="en-US" b="1" kern="0" dirty="0">
                <a:solidFill>
                  <a:srgbClr val="A626A4"/>
                </a:solidFill>
                <a:effectLst/>
                <a:latin typeface="inherit"/>
                <a:ea typeface="Times New Roman" panose="02020603050405020304" pitchFamily="18" charset="0"/>
                <a:cs typeface="Courier New" panose="02070309020205020404" pitchFamily="49" charset="0"/>
              </a:rPr>
              <a:t>this</a:t>
            </a:r>
            <a:r>
              <a:rPr lang="en-US" b="1" kern="0" dirty="0">
                <a:solidFill>
                  <a:srgbClr val="383A42"/>
                </a:solidFill>
                <a:effectLst/>
                <a:latin typeface="inherit"/>
                <a:ea typeface="Times New Roman" panose="02020603050405020304" pitchFamily="18" charset="0"/>
                <a:cs typeface="Courier New" panose="02070309020205020404" pitchFamily="49" charset="0"/>
              </a:rPr>
              <a:t> will give an error as __greet is a </a:t>
            </a:r>
            <a:r>
              <a:rPr lang="en-US" b="1" kern="0" dirty="0">
                <a:solidFill>
                  <a:srgbClr val="A626A4"/>
                </a:solidFill>
                <a:effectLst/>
                <a:latin typeface="inherit"/>
                <a:ea typeface="Times New Roman" panose="02020603050405020304" pitchFamily="18" charset="0"/>
                <a:cs typeface="Courier New" panose="02070309020205020404" pitchFamily="49" charset="0"/>
              </a:rPr>
              <a:t>private</a:t>
            </a:r>
            <a:r>
              <a:rPr lang="en-US" b="1" kern="0" dirty="0">
                <a:solidFill>
                  <a:srgbClr val="383A42"/>
                </a:solidFill>
                <a:effectLst/>
                <a:latin typeface="inherit"/>
                <a:ea typeface="Times New Roman" panose="02020603050405020304" pitchFamily="18" charset="0"/>
                <a:cs typeface="Courier New" panose="02070309020205020404" pitchFamily="49" charset="0"/>
              </a:rPr>
              <a:t> method</a:t>
            </a:r>
            <a:endParaRPr lang="en-US" b="1"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400" b="1" dirty="0"/>
          </a:p>
        </p:txBody>
      </p:sp>
      <p:sp>
        <p:nvSpPr>
          <p:cNvPr id="2" name="TextBox 1">
            <a:extLst>
              <a:ext uri="{FF2B5EF4-FFF2-40B4-BE49-F238E27FC236}">
                <a16:creationId xmlns:a16="http://schemas.microsoft.com/office/drawing/2014/main" id="{5DEC4DF4-BC2A-B3A5-34E0-326919D92494}"/>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102251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C0B69-402E-E335-E34C-36B7684718E3}"/>
              </a:ext>
            </a:extLst>
          </p:cNvPr>
          <p:cNvSpPr>
            <a:spLocks noGrp="1"/>
          </p:cNvSpPr>
          <p:nvPr>
            <p:ph idx="1"/>
          </p:nvPr>
        </p:nvSpPr>
        <p:spPr>
          <a:xfrm>
            <a:off x="101600" y="518160"/>
            <a:ext cx="12090400" cy="6168571"/>
          </a:xfrm>
        </p:spPr>
        <p:txBody>
          <a:bodyPr>
            <a:normAutofit lnSpcReduction="10000"/>
          </a:bodyPr>
          <a:lstStyle/>
          <a:p>
            <a:pPr marL="0" marR="0" indent="0">
              <a:lnSpc>
                <a:spcPct val="107000"/>
              </a:lnSpc>
              <a:spcBef>
                <a:spcPts val="0"/>
              </a:spcBef>
              <a:spcAft>
                <a:spcPts val="0"/>
              </a:spcAft>
              <a:buNone/>
            </a:pPr>
            <a:r>
              <a:rPr lang="en-US" sz="28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Protected access modifier</a:t>
            </a:r>
            <a:endPar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Protected variables and methods in Python are declared by prefixing them with a single underscore (_). Protected variables can be accessed within the class and its subclasses, but they cannot be accessed outside the class hierarchy.</a:t>
            </a:r>
            <a:endPar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Example:</a:t>
            </a:r>
            <a:endParaRPr lang="en-US" sz="26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9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b="1" kern="0" dirty="0">
                <a:solidFill>
                  <a:srgbClr val="E45649"/>
                </a:solidFill>
                <a:effectLst/>
                <a:latin typeface="Times New Roman" panose="02020603050405020304" pitchFamily="18" charset="0"/>
                <a:ea typeface="Times New Roman" panose="02020603050405020304" pitchFamily="18" charset="0"/>
                <a:cs typeface="Times New Roman" panose="02020603050405020304" pitchFamily="18" charset="0"/>
              </a:rPr>
              <a:t>Animal</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_legs = </a:t>
            </a:r>
            <a:r>
              <a:rPr lang="en-US" sz="1900" b="1"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def _walk(self):</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print(</a:t>
            </a:r>
            <a:r>
              <a:rPr lang="en-US" sz="1900" b="1" kern="0" dirty="0">
                <a:solidFill>
                  <a:srgbClr val="50A14F"/>
                </a:solidFill>
                <a:effectLst/>
                <a:latin typeface="Times New Roman" panose="02020603050405020304" pitchFamily="18" charset="0"/>
                <a:ea typeface="Times New Roman" panose="02020603050405020304" pitchFamily="18" charset="0"/>
                <a:cs typeface="Times New Roman" panose="02020603050405020304" pitchFamily="18" charset="0"/>
              </a:rPr>
              <a:t>"Animal is walking"</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class</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b="1" kern="0" dirty="0">
                <a:solidFill>
                  <a:srgbClr val="E45649"/>
                </a:solidFill>
                <a:effectLst/>
                <a:latin typeface="Times New Roman" panose="02020603050405020304" pitchFamily="18" charset="0"/>
                <a:ea typeface="Times New Roman" panose="02020603050405020304" pitchFamily="18" charset="0"/>
                <a:cs typeface="Times New Roman" panose="02020603050405020304" pitchFamily="18" charset="0"/>
              </a:rPr>
              <a:t>Dog</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(Animal):</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def bark(self):</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print(</a:t>
            </a:r>
            <a:r>
              <a:rPr lang="en-US" sz="1900" b="1" kern="0" dirty="0">
                <a:solidFill>
                  <a:srgbClr val="50A14F"/>
                </a:solidFill>
                <a:effectLst/>
                <a:latin typeface="Times New Roman" panose="02020603050405020304" pitchFamily="18" charset="0"/>
                <a:ea typeface="Times New Roman" panose="02020603050405020304" pitchFamily="18" charset="0"/>
                <a:cs typeface="Times New Roman" panose="02020603050405020304" pitchFamily="18" charset="0"/>
              </a:rPr>
              <a:t>"Woof!"</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d = Dog()</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print(d._legs) # </a:t>
            </a:r>
            <a:r>
              <a:rPr lang="en-US" sz="19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will print </a:t>
            </a:r>
            <a:r>
              <a:rPr lang="en-US" sz="1900" b="1" kern="0" dirty="0">
                <a:solidFill>
                  <a:srgbClr val="986801"/>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as _legs is a </a:t>
            </a:r>
            <a:r>
              <a:rPr lang="en-US" sz="19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protected</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d._walk() # </a:t>
            </a:r>
            <a:r>
              <a:rPr lang="en-US" sz="19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900" b="1" kern="0" dirty="0">
                <a:solidFill>
                  <a:srgbClr val="383A42"/>
                </a:solidFill>
                <a:effectLst/>
                <a:latin typeface="Times New Roman" panose="02020603050405020304" pitchFamily="18" charset="0"/>
                <a:ea typeface="Times New Roman" panose="02020603050405020304" pitchFamily="18" charset="0"/>
                <a:cs typeface="Times New Roman" panose="02020603050405020304" pitchFamily="18" charset="0"/>
              </a:rPr>
              <a:t> will call the _walk method from the Animal </a:t>
            </a:r>
            <a:r>
              <a:rPr lang="en-US" sz="1900" b="1" kern="0" dirty="0">
                <a:solidFill>
                  <a:srgbClr val="A626A4"/>
                </a:solidFill>
                <a:effectLst/>
                <a:latin typeface="Times New Roman" panose="02020603050405020304" pitchFamily="18" charset="0"/>
                <a:ea typeface="Times New Roman" panose="02020603050405020304" pitchFamily="18" charset="0"/>
                <a:cs typeface="Times New Roman" panose="02020603050405020304" pitchFamily="18" charset="0"/>
              </a:rPr>
              <a:t>class</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p>
        </p:txBody>
      </p:sp>
      <p:sp>
        <p:nvSpPr>
          <p:cNvPr id="2" name="TextBox 1">
            <a:extLst>
              <a:ext uri="{FF2B5EF4-FFF2-40B4-BE49-F238E27FC236}">
                <a16:creationId xmlns:a16="http://schemas.microsoft.com/office/drawing/2014/main" id="{6C336F57-5764-9159-924B-35BBC1CB69B5}"/>
              </a:ext>
            </a:extLst>
          </p:cNvPr>
          <p:cNvSpPr txBox="1"/>
          <p:nvPr/>
        </p:nvSpPr>
        <p:spPr>
          <a:xfrm>
            <a:off x="0" y="6482448"/>
            <a:ext cx="420624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Prepared by: Mohammad Yasin Alham</a:t>
            </a:r>
          </a:p>
        </p:txBody>
      </p:sp>
    </p:spTree>
    <p:extLst>
      <p:ext uri="{BB962C8B-B14F-4D97-AF65-F5344CB8AC3E}">
        <p14:creationId xmlns:p14="http://schemas.microsoft.com/office/powerpoint/2010/main" val="3768529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125</TotalTime>
  <Words>1715</Words>
  <Application>Microsoft Office PowerPoint</Application>
  <PresentationFormat>Widescreen</PresentationFormat>
  <Paragraphs>226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Century Gothic</vt:lpstr>
      <vt:lpstr>inherit</vt:lpstr>
      <vt:lpstr>Symbol</vt:lpstr>
      <vt:lpstr>Times New Roman</vt:lpstr>
      <vt:lpstr>Wingdings 3</vt:lpstr>
      <vt:lpstr>Ion</vt:lpstr>
      <vt:lpstr>What is Encapsulation in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 of Encapsulation in Python Examples that highlight the use of private attributes, getter and setter methods, and property decorators can be used to illustrate encapsulation in Python. A. Creating a class with private attributes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Encapsulation in Python? </dc:title>
  <dc:creator>premier computer</dc:creator>
  <cp:lastModifiedBy>premier computer</cp:lastModifiedBy>
  <cp:revision>14</cp:revision>
  <dcterms:created xsi:type="dcterms:W3CDTF">2024-11-16T22:40:10Z</dcterms:created>
  <dcterms:modified xsi:type="dcterms:W3CDTF">2024-11-17T05:04:17Z</dcterms:modified>
</cp:coreProperties>
</file>