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277" r:id="rId2"/>
    <p:sldId id="278" r:id="rId3"/>
    <p:sldId id="317" r:id="rId4"/>
    <p:sldId id="279" r:id="rId5"/>
    <p:sldId id="313" r:id="rId6"/>
    <p:sldId id="314" r:id="rId7"/>
    <p:sldId id="315" r:id="rId8"/>
    <p:sldId id="316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5" r:id="rId22"/>
    <p:sldId id="296" r:id="rId23"/>
    <p:sldId id="297" r:id="rId24"/>
    <p:sldId id="298" r:id="rId25"/>
    <p:sldId id="318" r:id="rId26"/>
    <p:sldId id="299" r:id="rId27"/>
    <p:sldId id="300" r:id="rId28"/>
    <p:sldId id="301" r:id="rId29"/>
    <p:sldId id="302" r:id="rId30"/>
    <p:sldId id="303" r:id="rId31"/>
    <p:sldId id="311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96004-CEA0-42C8-AE3E-A5B9B4D9C3D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CC08C22-1C69-4838-9D51-ADB34248DC6C}">
      <dgm:prSet phldrT="[Текст]" custT="1"/>
      <dgm:spPr/>
      <dgm:t>
        <a:bodyPr/>
        <a:lstStyle/>
        <a:p>
          <a:r>
            <a:rPr lang="ru-RU" sz="1600" b="1" dirty="0" smtClean="0"/>
            <a:t>Уровни (сферы) экономических исследований </a:t>
          </a:r>
          <a:endParaRPr lang="ru-RU" sz="1600" b="1" dirty="0"/>
        </a:p>
      </dgm:t>
    </dgm:pt>
    <dgm:pt modelId="{44AC43E8-3DB6-4DCC-ABE3-E93160830A6F}" type="parTrans" cxnId="{7270D9EB-A4CE-49A8-ADC5-A48A566389B6}">
      <dgm:prSet/>
      <dgm:spPr/>
      <dgm:t>
        <a:bodyPr/>
        <a:lstStyle/>
        <a:p>
          <a:endParaRPr lang="ru-RU"/>
        </a:p>
      </dgm:t>
    </dgm:pt>
    <dgm:pt modelId="{E4CC8318-B913-4042-836D-EBA71CBD1689}" type="sibTrans" cxnId="{7270D9EB-A4CE-49A8-ADC5-A48A566389B6}">
      <dgm:prSet/>
      <dgm:spPr/>
      <dgm:t>
        <a:bodyPr/>
        <a:lstStyle/>
        <a:p>
          <a:endParaRPr lang="ru-RU"/>
        </a:p>
      </dgm:t>
    </dgm:pt>
    <dgm:pt modelId="{7E8E65ED-2E0E-49DB-8EBE-C47E592A9F24}">
      <dgm:prSet phldrT="[Текст]" custT="1"/>
      <dgm:spPr/>
      <dgm:t>
        <a:bodyPr anchor="t"/>
        <a:lstStyle/>
        <a:p>
          <a:r>
            <a:rPr lang="ru-RU" sz="1600" b="1" dirty="0" smtClean="0"/>
            <a:t>Микроэкономика изучает функционирование отдельных экономических единиц</a:t>
          </a:r>
        </a:p>
        <a:p>
          <a:r>
            <a:rPr lang="ru-RU" sz="1600" b="1" dirty="0" smtClean="0"/>
            <a:t>(домохозяйств, фирм, отраслей)</a:t>
          </a:r>
        </a:p>
        <a:p>
          <a:r>
            <a:rPr lang="ru-RU" sz="1600" b="1" dirty="0" smtClean="0"/>
            <a:t>Категории</a:t>
          </a:r>
          <a:r>
            <a:rPr lang="ru-RU" sz="1600" dirty="0" smtClean="0"/>
            <a:t>: полезность, ценообразование на рынке отдельного товара, блага, спрос и предложение и др.</a:t>
          </a:r>
          <a:endParaRPr lang="ru-RU" sz="1600" dirty="0"/>
        </a:p>
      </dgm:t>
    </dgm:pt>
    <dgm:pt modelId="{F485EEB7-91AE-4B95-9A55-B425F4C50C8D}" type="parTrans" cxnId="{73A0ABE7-EAC6-4F2D-8CB5-24CEA670F8DA}">
      <dgm:prSet/>
      <dgm:spPr/>
      <dgm:t>
        <a:bodyPr/>
        <a:lstStyle/>
        <a:p>
          <a:endParaRPr lang="ru-RU"/>
        </a:p>
      </dgm:t>
    </dgm:pt>
    <dgm:pt modelId="{24AAC466-911C-4D2B-8580-DF4ECD87E4A3}" type="sibTrans" cxnId="{73A0ABE7-EAC6-4F2D-8CB5-24CEA670F8DA}">
      <dgm:prSet/>
      <dgm:spPr/>
      <dgm:t>
        <a:bodyPr/>
        <a:lstStyle/>
        <a:p>
          <a:endParaRPr lang="ru-RU"/>
        </a:p>
      </dgm:t>
    </dgm:pt>
    <dgm:pt modelId="{3A3B3583-2354-4A8A-8FBE-3914B601EA3E}">
      <dgm:prSet phldrT="[Текст]" custT="1"/>
      <dgm:spPr/>
      <dgm:t>
        <a:bodyPr anchor="t"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ru-RU" sz="1600" b="1" dirty="0" smtClean="0"/>
            <a:t>Макроэкономика изучает экономику страны в целом  </a:t>
          </a:r>
        </a:p>
        <a:p>
          <a:pPr>
            <a:lnSpc>
              <a:spcPct val="100000"/>
            </a:lnSpc>
            <a:spcAft>
              <a:spcPts val="0"/>
            </a:spcAft>
          </a:pPr>
          <a:endParaRPr lang="ru-RU" sz="1600" b="1" dirty="0" smtClean="0"/>
        </a:p>
        <a:p>
          <a:pPr>
            <a:lnSpc>
              <a:spcPct val="100000"/>
            </a:lnSpc>
            <a:spcAft>
              <a:spcPts val="0"/>
            </a:spcAft>
          </a:pPr>
          <a:r>
            <a:rPr lang="ru-RU" sz="1600" b="1" dirty="0" smtClean="0"/>
            <a:t>Категории:</a:t>
          </a:r>
          <a:r>
            <a:rPr lang="ru-RU" sz="1600" b="0" dirty="0" smtClean="0"/>
            <a:t> совокупные спрос и предложение; экономический рост; инфляция; занятость; экономический цикл; экономическая политика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ru-RU" sz="1600" b="0" dirty="0" smtClean="0"/>
            <a:t>   и др. </a:t>
          </a:r>
        </a:p>
        <a:p>
          <a:pPr>
            <a:lnSpc>
              <a:spcPct val="90000"/>
            </a:lnSpc>
            <a:spcAft>
              <a:spcPct val="35000"/>
            </a:spcAft>
          </a:pPr>
          <a:r>
            <a:rPr lang="ru-RU" sz="1600" b="0" dirty="0" smtClean="0"/>
            <a:t> </a:t>
          </a:r>
        </a:p>
        <a:p>
          <a:pPr>
            <a:lnSpc>
              <a:spcPct val="90000"/>
            </a:lnSpc>
            <a:spcAft>
              <a:spcPct val="35000"/>
            </a:spcAft>
          </a:pPr>
          <a:endParaRPr lang="ru-RU" sz="1600" b="0" dirty="0" smtClean="0"/>
        </a:p>
        <a:p>
          <a:pPr>
            <a:lnSpc>
              <a:spcPct val="90000"/>
            </a:lnSpc>
            <a:spcAft>
              <a:spcPct val="35000"/>
            </a:spcAft>
          </a:pPr>
          <a:endParaRPr lang="ru-RU" sz="1600" b="1" dirty="0" smtClean="0"/>
        </a:p>
        <a:p>
          <a:pPr>
            <a:lnSpc>
              <a:spcPct val="90000"/>
            </a:lnSpc>
            <a:spcAft>
              <a:spcPct val="35000"/>
            </a:spcAft>
          </a:pPr>
          <a:endParaRPr lang="ru-RU" sz="1600" b="1" dirty="0" smtClean="0"/>
        </a:p>
        <a:p>
          <a:pPr>
            <a:lnSpc>
              <a:spcPct val="90000"/>
            </a:lnSpc>
            <a:spcAft>
              <a:spcPct val="35000"/>
            </a:spcAft>
          </a:pPr>
          <a:endParaRPr lang="ru-RU" sz="1600" b="0" dirty="0"/>
        </a:p>
      </dgm:t>
    </dgm:pt>
    <dgm:pt modelId="{27D9E490-EF2F-40E1-9557-1A72AD30AB21}" type="parTrans" cxnId="{96815895-1C24-4A27-B863-D2DE735A09A1}">
      <dgm:prSet/>
      <dgm:spPr/>
      <dgm:t>
        <a:bodyPr/>
        <a:lstStyle/>
        <a:p>
          <a:endParaRPr lang="ru-RU"/>
        </a:p>
      </dgm:t>
    </dgm:pt>
    <dgm:pt modelId="{A7762F36-8446-4907-986C-D601B63175C9}" type="sibTrans" cxnId="{96815895-1C24-4A27-B863-D2DE735A09A1}">
      <dgm:prSet/>
      <dgm:spPr/>
      <dgm:t>
        <a:bodyPr/>
        <a:lstStyle/>
        <a:p>
          <a:endParaRPr lang="ru-RU"/>
        </a:p>
      </dgm:t>
    </dgm:pt>
    <dgm:pt modelId="{259EE650-9220-4D6C-8D29-FC720A47B64D}" type="pres">
      <dgm:prSet presAssocID="{0EE96004-CEA0-42C8-AE3E-A5B9B4D9C3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FFE179E-60CE-4122-8C5A-C883DD0C01D7}" type="pres">
      <dgm:prSet presAssocID="{3CC08C22-1C69-4838-9D51-ADB34248DC6C}" presName="hierRoot1" presStyleCnt="0"/>
      <dgm:spPr/>
    </dgm:pt>
    <dgm:pt modelId="{CBF3E57E-CB67-43F7-A521-1BEA223DB7D2}" type="pres">
      <dgm:prSet presAssocID="{3CC08C22-1C69-4838-9D51-ADB34248DC6C}" presName="composite" presStyleCnt="0"/>
      <dgm:spPr/>
    </dgm:pt>
    <dgm:pt modelId="{568741D3-4180-413F-BC1C-9FECB85F4EBD}" type="pres">
      <dgm:prSet presAssocID="{3CC08C22-1C69-4838-9D51-ADB34248DC6C}" presName="background" presStyleLbl="node0" presStyleIdx="0" presStyleCnt="1"/>
      <dgm:spPr/>
      <dgm:t>
        <a:bodyPr/>
        <a:lstStyle/>
        <a:p>
          <a:endParaRPr lang="ru-RU"/>
        </a:p>
      </dgm:t>
    </dgm:pt>
    <dgm:pt modelId="{2F4C5784-E052-4D5C-A9F8-3B3E4B65442B}" type="pres">
      <dgm:prSet presAssocID="{3CC08C22-1C69-4838-9D51-ADB34248DC6C}" presName="text" presStyleLbl="fgAcc0" presStyleIdx="0" presStyleCnt="1" custScaleX="423478" custScaleY="31109" custLinFactNeighborX="-940" custLinFactNeighborY="-2876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C011645-A34E-4D95-925D-D99C90194ACC}" type="pres">
      <dgm:prSet presAssocID="{3CC08C22-1C69-4838-9D51-ADB34248DC6C}" presName="hierChild2" presStyleCnt="0"/>
      <dgm:spPr/>
    </dgm:pt>
    <dgm:pt modelId="{E969D37F-F4D9-40AF-890D-0DADAFE6CD63}" type="pres">
      <dgm:prSet presAssocID="{F485EEB7-91AE-4B95-9A55-B425F4C50C8D}" presName="Name10" presStyleLbl="parChTrans1D2" presStyleIdx="0" presStyleCnt="2"/>
      <dgm:spPr/>
      <dgm:t>
        <a:bodyPr/>
        <a:lstStyle/>
        <a:p>
          <a:endParaRPr lang="ru-RU"/>
        </a:p>
      </dgm:t>
    </dgm:pt>
    <dgm:pt modelId="{394B4C65-8E1A-423A-88B0-E70D49C05F0E}" type="pres">
      <dgm:prSet presAssocID="{7E8E65ED-2E0E-49DB-8EBE-C47E592A9F24}" presName="hierRoot2" presStyleCnt="0"/>
      <dgm:spPr/>
    </dgm:pt>
    <dgm:pt modelId="{90FC1D26-7281-4F9B-BCE7-0A8AA3929AE8}" type="pres">
      <dgm:prSet presAssocID="{7E8E65ED-2E0E-49DB-8EBE-C47E592A9F24}" presName="composite2" presStyleCnt="0"/>
      <dgm:spPr/>
    </dgm:pt>
    <dgm:pt modelId="{812618EC-476A-49E6-8498-1741070D4B36}" type="pres">
      <dgm:prSet presAssocID="{7E8E65ED-2E0E-49DB-8EBE-C47E592A9F24}" presName="background2" presStyleLbl="node2" presStyleIdx="0" presStyleCnt="2"/>
      <dgm:spPr/>
    </dgm:pt>
    <dgm:pt modelId="{34E56835-A3A4-48E1-8A9F-45E378F43FAE}" type="pres">
      <dgm:prSet presAssocID="{7E8E65ED-2E0E-49DB-8EBE-C47E592A9F24}" presName="text2" presStyleLbl="fgAcc2" presStyleIdx="0" presStyleCnt="2" custScaleX="187081" custScaleY="314784" custLinFactNeighborX="-3375" custLinFactNeighborY="-2049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06D8583-FD8D-416D-B478-19F89E29DAB0}" type="pres">
      <dgm:prSet presAssocID="{7E8E65ED-2E0E-49DB-8EBE-C47E592A9F24}" presName="hierChild3" presStyleCnt="0"/>
      <dgm:spPr/>
    </dgm:pt>
    <dgm:pt modelId="{C78BC14E-1E2F-4286-AC44-1B1FCCB9ACA3}" type="pres">
      <dgm:prSet presAssocID="{27D9E490-EF2F-40E1-9557-1A72AD30AB21}" presName="Name10" presStyleLbl="parChTrans1D2" presStyleIdx="1" presStyleCnt="2"/>
      <dgm:spPr/>
      <dgm:t>
        <a:bodyPr/>
        <a:lstStyle/>
        <a:p>
          <a:endParaRPr lang="ru-RU"/>
        </a:p>
      </dgm:t>
    </dgm:pt>
    <dgm:pt modelId="{FEAA93F0-79B3-42DC-9770-BE43112217A9}" type="pres">
      <dgm:prSet presAssocID="{3A3B3583-2354-4A8A-8FBE-3914B601EA3E}" presName="hierRoot2" presStyleCnt="0"/>
      <dgm:spPr/>
    </dgm:pt>
    <dgm:pt modelId="{196F9F39-4C8E-4669-9739-A8A881A33367}" type="pres">
      <dgm:prSet presAssocID="{3A3B3583-2354-4A8A-8FBE-3914B601EA3E}" presName="composite2" presStyleCnt="0"/>
      <dgm:spPr/>
    </dgm:pt>
    <dgm:pt modelId="{F2BCAB2B-E194-4E25-B32C-55A112A1DADB}" type="pres">
      <dgm:prSet presAssocID="{3A3B3583-2354-4A8A-8FBE-3914B601EA3E}" presName="background2" presStyleLbl="node2" presStyleIdx="1" presStyleCnt="2"/>
      <dgm:spPr/>
    </dgm:pt>
    <dgm:pt modelId="{260F973D-706D-4D5C-A325-B650B70D6B09}" type="pres">
      <dgm:prSet presAssocID="{3A3B3583-2354-4A8A-8FBE-3914B601EA3E}" presName="text2" presStyleLbl="fgAcc2" presStyleIdx="1" presStyleCnt="2" custScaleX="201083" custScaleY="309452" custLinFactNeighborX="-5528" custLinFactNeighborY="-1984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D841EBB-7B40-466C-8BB8-F3E9BD5997A0}" type="pres">
      <dgm:prSet presAssocID="{3A3B3583-2354-4A8A-8FBE-3914B601EA3E}" presName="hierChild3" presStyleCnt="0"/>
      <dgm:spPr/>
    </dgm:pt>
  </dgm:ptLst>
  <dgm:cxnLst>
    <dgm:cxn modelId="{C374C372-6774-413E-A132-340B5DDCF267}" type="presOf" srcId="{0EE96004-CEA0-42C8-AE3E-A5B9B4D9C3D8}" destId="{259EE650-9220-4D6C-8D29-FC720A47B64D}" srcOrd="0" destOrd="0" presId="urn:microsoft.com/office/officeart/2005/8/layout/hierarchy1"/>
    <dgm:cxn modelId="{7F8A4A67-1E32-474E-8266-CC1C46699497}" type="presOf" srcId="{7E8E65ED-2E0E-49DB-8EBE-C47E592A9F24}" destId="{34E56835-A3A4-48E1-8A9F-45E378F43FAE}" srcOrd="0" destOrd="0" presId="urn:microsoft.com/office/officeart/2005/8/layout/hierarchy1"/>
    <dgm:cxn modelId="{1D35C428-95E0-4288-90AD-675704A513FB}" type="presOf" srcId="{F485EEB7-91AE-4B95-9A55-B425F4C50C8D}" destId="{E969D37F-F4D9-40AF-890D-0DADAFE6CD63}" srcOrd="0" destOrd="0" presId="urn:microsoft.com/office/officeart/2005/8/layout/hierarchy1"/>
    <dgm:cxn modelId="{3DB1A601-F9FE-48EC-9C95-52D1E9861375}" type="presOf" srcId="{3A3B3583-2354-4A8A-8FBE-3914B601EA3E}" destId="{260F973D-706D-4D5C-A325-B650B70D6B09}" srcOrd="0" destOrd="0" presId="urn:microsoft.com/office/officeart/2005/8/layout/hierarchy1"/>
    <dgm:cxn modelId="{96815895-1C24-4A27-B863-D2DE735A09A1}" srcId="{3CC08C22-1C69-4838-9D51-ADB34248DC6C}" destId="{3A3B3583-2354-4A8A-8FBE-3914B601EA3E}" srcOrd="1" destOrd="0" parTransId="{27D9E490-EF2F-40E1-9557-1A72AD30AB21}" sibTransId="{A7762F36-8446-4907-986C-D601B63175C9}"/>
    <dgm:cxn modelId="{7270D9EB-A4CE-49A8-ADC5-A48A566389B6}" srcId="{0EE96004-CEA0-42C8-AE3E-A5B9B4D9C3D8}" destId="{3CC08C22-1C69-4838-9D51-ADB34248DC6C}" srcOrd="0" destOrd="0" parTransId="{44AC43E8-3DB6-4DCC-ABE3-E93160830A6F}" sibTransId="{E4CC8318-B913-4042-836D-EBA71CBD1689}"/>
    <dgm:cxn modelId="{D4ADDD36-29D8-4415-95DC-E666F35D4886}" type="presOf" srcId="{27D9E490-EF2F-40E1-9557-1A72AD30AB21}" destId="{C78BC14E-1E2F-4286-AC44-1B1FCCB9ACA3}" srcOrd="0" destOrd="0" presId="urn:microsoft.com/office/officeart/2005/8/layout/hierarchy1"/>
    <dgm:cxn modelId="{C4F20FEA-BE55-4F6C-A424-43449201E560}" type="presOf" srcId="{3CC08C22-1C69-4838-9D51-ADB34248DC6C}" destId="{2F4C5784-E052-4D5C-A9F8-3B3E4B65442B}" srcOrd="0" destOrd="0" presId="urn:microsoft.com/office/officeart/2005/8/layout/hierarchy1"/>
    <dgm:cxn modelId="{73A0ABE7-EAC6-4F2D-8CB5-24CEA670F8DA}" srcId="{3CC08C22-1C69-4838-9D51-ADB34248DC6C}" destId="{7E8E65ED-2E0E-49DB-8EBE-C47E592A9F24}" srcOrd="0" destOrd="0" parTransId="{F485EEB7-91AE-4B95-9A55-B425F4C50C8D}" sibTransId="{24AAC466-911C-4D2B-8580-DF4ECD87E4A3}"/>
    <dgm:cxn modelId="{F76AB3D9-22CD-47F2-AB03-7C023F1F9D96}" type="presParOf" srcId="{259EE650-9220-4D6C-8D29-FC720A47B64D}" destId="{1FFE179E-60CE-4122-8C5A-C883DD0C01D7}" srcOrd="0" destOrd="0" presId="urn:microsoft.com/office/officeart/2005/8/layout/hierarchy1"/>
    <dgm:cxn modelId="{4E9AF477-B045-4FC7-B8EA-B67CD9DBDF5B}" type="presParOf" srcId="{1FFE179E-60CE-4122-8C5A-C883DD0C01D7}" destId="{CBF3E57E-CB67-43F7-A521-1BEA223DB7D2}" srcOrd="0" destOrd="0" presId="urn:microsoft.com/office/officeart/2005/8/layout/hierarchy1"/>
    <dgm:cxn modelId="{85A4F1A4-74DB-4738-9746-785C9CCFBD09}" type="presParOf" srcId="{CBF3E57E-CB67-43F7-A521-1BEA223DB7D2}" destId="{568741D3-4180-413F-BC1C-9FECB85F4EBD}" srcOrd="0" destOrd="0" presId="urn:microsoft.com/office/officeart/2005/8/layout/hierarchy1"/>
    <dgm:cxn modelId="{665D1DAD-1F09-45A9-B89C-F68C89C5D3E1}" type="presParOf" srcId="{CBF3E57E-CB67-43F7-A521-1BEA223DB7D2}" destId="{2F4C5784-E052-4D5C-A9F8-3B3E4B65442B}" srcOrd="1" destOrd="0" presId="urn:microsoft.com/office/officeart/2005/8/layout/hierarchy1"/>
    <dgm:cxn modelId="{11E9EF5F-97E8-4A3C-871E-1688258A763E}" type="presParOf" srcId="{1FFE179E-60CE-4122-8C5A-C883DD0C01D7}" destId="{8C011645-A34E-4D95-925D-D99C90194ACC}" srcOrd="1" destOrd="0" presId="urn:microsoft.com/office/officeart/2005/8/layout/hierarchy1"/>
    <dgm:cxn modelId="{EC950D6B-CFB5-4C3B-82DC-164871192548}" type="presParOf" srcId="{8C011645-A34E-4D95-925D-D99C90194ACC}" destId="{E969D37F-F4D9-40AF-890D-0DADAFE6CD63}" srcOrd="0" destOrd="0" presId="urn:microsoft.com/office/officeart/2005/8/layout/hierarchy1"/>
    <dgm:cxn modelId="{6C0ED20A-5FB9-40D8-A164-D4FE32AB6B72}" type="presParOf" srcId="{8C011645-A34E-4D95-925D-D99C90194ACC}" destId="{394B4C65-8E1A-423A-88B0-E70D49C05F0E}" srcOrd="1" destOrd="0" presId="urn:microsoft.com/office/officeart/2005/8/layout/hierarchy1"/>
    <dgm:cxn modelId="{80DC9A9C-0169-4B58-8B5C-16A0E0DCE077}" type="presParOf" srcId="{394B4C65-8E1A-423A-88B0-E70D49C05F0E}" destId="{90FC1D26-7281-4F9B-BCE7-0A8AA3929AE8}" srcOrd="0" destOrd="0" presId="urn:microsoft.com/office/officeart/2005/8/layout/hierarchy1"/>
    <dgm:cxn modelId="{ED4DC331-E121-4330-AAC9-F4F37CEE947E}" type="presParOf" srcId="{90FC1D26-7281-4F9B-BCE7-0A8AA3929AE8}" destId="{812618EC-476A-49E6-8498-1741070D4B36}" srcOrd="0" destOrd="0" presId="urn:microsoft.com/office/officeart/2005/8/layout/hierarchy1"/>
    <dgm:cxn modelId="{C7D93F47-9418-4159-BAE8-717E59ADB324}" type="presParOf" srcId="{90FC1D26-7281-4F9B-BCE7-0A8AA3929AE8}" destId="{34E56835-A3A4-48E1-8A9F-45E378F43FAE}" srcOrd="1" destOrd="0" presId="urn:microsoft.com/office/officeart/2005/8/layout/hierarchy1"/>
    <dgm:cxn modelId="{57C3891D-BC5C-4F11-B78F-E54B6208E877}" type="presParOf" srcId="{394B4C65-8E1A-423A-88B0-E70D49C05F0E}" destId="{D06D8583-FD8D-416D-B478-19F89E29DAB0}" srcOrd="1" destOrd="0" presId="urn:microsoft.com/office/officeart/2005/8/layout/hierarchy1"/>
    <dgm:cxn modelId="{E407CD96-71F0-46F3-AE80-FFAB5ECA5ED7}" type="presParOf" srcId="{8C011645-A34E-4D95-925D-D99C90194ACC}" destId="{C78BC14E-1E2F-4286-AC44-1B1FCCB9ACA3}" srcOrd="2" destOrd="0" presId="urn:microsoft.com/office/officeart/2005/8/layout/hierarchy1"/>
    <dgm:cxn modelId="{C3305375-1CD3-4366-A2A1-9E81C59246BA}" type="presParOf" srcId="{8C011645-A34E-4D95-925D-D99C90194ACC}" destId="{FEAA93F0-79B3-42DC-9770-BE43112217A9}" srcOrd="3" destOrd="0" presId="urn:microsoft.com/office/officeart/2005/8/layout/hierarchy1"/>
    <dgm:cxn modelId="{1EFA1D5E-4233-4E10-A05E-D82E7D5F9233}" type="presParOf" srcId="{FEAA93F0-79B3-42DC-9770-BE43112217A9}" destId="{196F9F39-4C8E-4669-9739-A8A881A33367}" srcOrd="0" destOrd="0" presId="urn:microsoft.com/office/officeart/2005/8/layout/hierarchy1"/>
    <dgm:cxn modelId="{9971A756-AA78-4CF0-8406-53450DB66BEE}" type="presParOf" srcId="{196F9F39-4C8E-4669-9739-A8A881A33367}" destId="{F2BCAB2B-E194-4E25-B32C-55A112A1DADB}" srcOrd="0" destOrd="0" presId="urn:microsoft.com/office/officeart/2005/8/layout/hierarchy1"/>
    <dgm:cxn modelId="{BB3B53C4-3AA2-443A-9698-D4493B221B82}" type="presParOf" srcId="{196F9F39-4C8E-4669-9739-A8A881A33367}" destId="{260F973D-706D-4D5C-A325-B650B70D6B09}" srcOrd="1" destOrd="0" presId="urn:microsoft.com/office/officeart/2005/8/layout/hierarchy1"/>
    <dgm:cxn modelId="{CBE0C4A6-B73F-498A-BA1C-AD4DFD3DEA7B}" type="presParOf" srcId="{FEAA93F0-79B3-42DC-9770-BE43112217A9}" destId="{7D841EBB-7B40-466C-8BB8-F3E9BD5997A0}" srcOrd="1" destOrd="0" presId="urn:microsoft.com/office/officeart/2005/8/layout/hierarchy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BC14E-1E2F-4286-AC44-1B1FCCB9ACA3}">
      <dsp:nvSpPr>
        <dsp:cNvPr id="0" name=""/>
        <dsp:cNvSpPr/>
      </dsp:nvSpPr>
      <dsp:spPr>
        <a:xfrm>
          <a:off x="3673165" y="269948"/>
          <a:ext cx="1741508" cy="604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572"/>
              </a:lnTo>
              <a:lnTo>
                <a:pt x="1741508" y="443572"/>
              </a:lnTo>
              <a:lnTo>
                <a:pt x="1741508" y="60480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9D37F-F4D9-40AF-890D-0DADAFE6CD63}">
      <dsp:nvSpPr>
        <dsp:cNvPr id="0" name=""/>
        <dsp:cNvSpPr/>
      </dsp:nvSpPr>
      <dsp:spPr>
        <a:xfrm>
          <a:off x="1687583" y="269948"/>
          <a:ext cx="1985582" cy="597551"/>
        </a:xfrm>
        <a:custGeom>
          <a:avLst/>
          <a:gdLst/>
          <a:ahLst/>
          <a:cxnLst/>
          <a:rect l="0" t="0" r="0" b="0"/>
          <a:pathLst>
            <a:path>
              <a:moveTo>
                <a:pt x="1985582" y="0"/>
              </a:moveTo>
              <a:lnTo>
                <a:pt x="1985582" y="436323"/>
              </a:lnTo>
              <a:lnTo>
                <a:pt x="0" y="436323"/>
              </a:lnTo>
              <a:lnTo>
                <a:pt x="0" y="59755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741D3-4180-413F-BC1C-9FECB85F4EBD}">
      <dsp:nvSpPr>
        <dsp:cNvPr id="0" name=""/>
        <dsp:cNvSpPr/>
      </dsp:nvSpPr>
      <dsp:spPr>
        <a:xfrm>
          <a:off x="-11943" y="-73854"/>
          <a:ext cx="7370216" cy="343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C5784-E052-4D5C-A9F8-3B3E4B65442B}">
      <dsp:nvSpPr>
        <dsp:cNvPr id="0" name=""/>
        <dsp:cNvSpPr/>
      </dsp:nvSpPr>
      <dsp:spPr>
        <a:xfrm>
          <a:off x="181434" y="109854"/>
          <a:ext cx="7370216" cy="343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Уровни (сферы) экономических исследований </a:t>
          </a:r>
          <a:endParaRPr lang="ru-RU" sz="1600" b="1" kern="1200" dirty="0"/>
        </a:p>
      </dsp:txBody>
      <dsp:txXfrm>
        <a:off x="191504" y="119924"/>
        <a:ext cx="7350076" cy="323662"/>
      </dsp:txXfrm>
    </dsp:sp>
    <dsp:sp modelId="{812618EC-476A-49E6-8498-1741070D4B36}">
      <dsp:nvSpPr>
        <dsp:cNvPr id="0" name=""/>
        <dsp:cNvSpPr/>
      </dsp:nvSpPr>
      <dsp:spPr>
        <a:xfrm>
          <a:off x="59602" y="867500"/>
          <a:ext cx="3255960" cy="3478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56835-A3A4-48E1-8A9F-45E378F43FAE}">
      <dsp:nvSpPr>
        <dsp:cNvPr id="0" name=""/>
        <dsp:cNvSpPr/>
      </dsp:nvSpPr>
      <dsp:spPr>
        <a:xfrm>
          <a:off x="252980" y="1051209"/>
          <a:ext cx="3255960" cy="3478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Микроэкономика изучает функционирование отдельных экономических единиц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(домохозяйств, фирм, отраслей)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Категории</a:t>
          </a:r>
          <a:r>
            <a:rPr lang="ru-RU" sz="1600" kern="1200" dirty="0" smtClean="0"/>
            <a:t>: полезность, ценообразование на рынке отдельного товара, блага, спрос и предложение и др.</a:t>
          </a:r>
          <a:endParaRPr lang="ru-RU" sz="1600" kern="1200" dirty="0"/>
        </a:p>
      </dsp:txBody>
      <dsp:txXfrm>
        <a:off x="348344" y="1146573"/>
        <a:ext cx="3065232" cy="3288122"/>
      </dsp:txXfrm>
    </dsp:sp>
    <dsp:sp modelId="{F2BCAB2B-E194-4E25-B32C-55A112A1DADB}">
      <dsp:nvSpPr>
        <dsp:cNvPr id="0" name=""/>
        <dsp:cNvSpPr/>
      </dsp:nvSpPr>
      <dsp:spPr>
        <a:xfrm>
          <a:off x="3664848" y="874750"/>
          <a:ext cx="3499651" cy="3419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F973D-706D-4D5C-A325-B650B70D6B09}">
      <dsp:nvSpPr>
        <dsp:cNvPr id="0" name=""/>
        <dsp:cNvSpPr/>
      </dsp:nvSpPr>
      <dsp:spPr>
        <a:xfrm>
          <a:off x="3858226" y="1058459"/>
          <a:ext cx="3499651" cy="3419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Макроэкономика изучает экономику страны в целом  </a:t>
          </a: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ru-RU" sz="1600" b="1" kern="1200" dirty="0" smtClean="0"/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b="1" kern="1200" dirty="0" smtClean="0"/>
            <a:t>Категории:</a:t>
          </a:r>
          <a:r>
            <a:rPr lang="ru-RU" sz="1600" b="0" kern="1200" dirty="0" smtClean="0"/>
            <a:t> совокупные спрос и предложение; экономический рост; инфляция; занятость; экономический цикл; экономическая политика</a:t>
          </a: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b="0" kern="1200" dirty="0" smtClean="0"/>
            <a:t>   и др.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kern="1200" dirty="0" smtClean="0"/>
            <a:t>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b="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b="1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b="1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b="0" kern="1200" dirty="0"/>
        </a:p>
      </dsp:txBody>
      <dsp:txXfrm>
        <a:off x="3958392" y="1158625"/>
        <a:ext cx="3299319" cy="3219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CE33C-1F51-4D97-A6B3-601D58C3406A}" type="datetimeFigureOut">
              <a:rPr lang="ru-RU" smtClean="0"/>
              <a:pPr/>
              <a:t>01.02.2025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E9E8F-4A23-4566-ADCA-A9A02F17E1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15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5092D63-A770-416C-AB9E-50359C6567F4}" type="datetimeFigureOut">
              <a:rPr lang="ru-RU" smtClean="0"/>
              <a:pPr/>
              <a:t>01.02.2025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8F8915F-AF0B-456E-9071-EFA8A9A704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92D63-A770-416C-AB9E-50359C6567F4}" type="datetimeFigureOut">
              <a:rPr lang="ru-RU" smtClean="0"/>
              <a:pPr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8915F-AF0B-456E-9071-EFA8A9A704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92D63-A770-416C-AB9E-50359C6567F4}" type="datetimeFigureOut">
              <a:rPr lang="ru-RU" smtClean="0"/>
              <a:pPr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8915F-AF0B-456E-9071-EFA8A9A704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92D63-A770-416C-AB9E-50359C6567F4}" type="datetimeFigureOut">
              <a:rPr lang="ru-RU" smtClean="0"/>
              <a:pPr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8915F-AF0B-456E-9071-EFA8A9A704F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92D63-A770-416C-AB9E-50359C6567F4}" type="datetimeFigureOut">
              <a:rPr lang="ru-RU" smtClean="0"/>
              <a:pPr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8915F-AF0B-456E-9071-EFA8A9A704F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92D63-A770-416C-AB9E-50359C6567F4}" type="datetimeFigureOut">
              <a:rPr lang="ru-RU" smtClean="0"/>
              <a:pPr/>
              <a:t>01.02.2025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8915F-AF0B-456E-9071-EFA8A9A704F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92D63-A770-416C-AB9E-50359C6567F4}" type="datetimeFigureOut">
              <a:rPr lang="ru-RU" smtClean="0"/>
              <a:pPr/>
              <a:t>01.02.2025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8915F-AF0B-456E-9071-EFA8A9A704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92D63-A770-416C-AB9E-50359C6567F4}" type="datetimeFigureOut">
              <a:rPr lang="ru-RU" smtClean="0"/>
              <a:pPr/>
              <a:t>01.02.2025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8915F-AF0B-456E-9071-EFA8A9A704F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92D63-A770-416C-AB9E-50359C6567F4}" type="datetimeFigureOut">
              <a:rPr lang="ru-RU" smtClean="0"/>
              <a:pPr/>
              <a:t>01.02.2025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8915F-AF0B-456E-9071-EFA8A9A704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5092D63-A770-416C-AB9E-50359C6567F4}" type="datetimeFigureOut">
              <a:rPr lang="ru-RU" smtClean="0"/>
              <a:pPr/>
              <a:t>01.02.2025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8915F-AF0B-456E-9071-EFA8A9A704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5092D63-A770-416C-AB9E-50359C6567F4}" type="datetimeFigureOut">
              <a:rPr lang="ru-RU" smtClean="0"/>
              <a:pPr/>
              <a:t>01.02.2025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8F8915F-AF0B-456E-9071-EFA8A9A704F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5092D63-A770-416C-AB9E-50359C6567F4}" type="datetimeFigureOut">
              <a:rPr lang="ru-RU" smtClean="0"/>
              <a:pPr/>
              <a:t>01.02.2025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8F8915F-AF0B-456E-9071-EFA8A9A704F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defTabSz="342900">
              <a:spcBef>
                <a:spcPts val="0"/>
              </a:spcBef>
              <a:defRPr/>
            </a:pPr>
            <a: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Министерство образование и науки российской федерации</a:t>
            </a:r>
            <a:b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высшего образования</a:t>
            </a:r>
            <a:b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«РОССИЙСКИЙ ГОСУДАРСТВЕННЫЙ УНИВЕРСИТЕТ ТУРИЗМА И СЕРВИСА»</a:t>
            </a:r>
            <a:b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Институт сервисных технологий</a:t>
            </a:r>
            <a:b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ADB85DAF-B6CF-F9C7-B177-5743FC0BDD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452" y="2914833"/>
            <a:ext cx="951059" cy="1394581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109728" indent="0">
              <a:buNone/>
            </a:pPr>
            <a:r>
              <a:rPr lang="ru-RU" dirty="0" smtClean="0"/>
              <a:t>            Лекция 1. </a:t>
            </a:r>
            <a:r>
              <a:rPr lang="ru-RU" dirty="0" smtClean="0"/>
              <a:t>Общие экономические         </a:t>
            </a:r>
          </a:p>
          <a:p>
            <a:pPr marL="109728" indent="0">
              <a:buNone/>
            </a:pPr>
            <a:r>
              <a:rPr lang="ru-RU" dirty="0"/>
              <a:t> </a:t>
            </a:r>
            <a:r>
              <a:rPr lang="ru-RU" dirty="0" smtClean="0"/>
              <a:t>           проблемы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541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38" y="357188"/>
            <a:ext cx="8001000" cy="14668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ru-RU" smtClean="0"/>
              <a:t>.      </a:t>
            </a:r>
          </a:p>
          <a:p>
            <a:pPr eaLnBrk="1" hangingPunct="1">
              <a:lnSpc>
                <a:spcPct val="150000"/>
              </a:lnSpc>
              <a:defRPr/>
            </a:pPr>
            <a:endParaRPr lang="ru-RU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 eaLnBrk="1" hangingPunct="1">
              <a:defRPr/>
            </a:pPr>
            <a:endParaRPr lang="ru-RU" b="1" smtClean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defRPr/>
            </a:pPr>
            <a:r>
              <a:rPr lang="ru-RU" b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</a:p>
        </p:txBody>
      </p:sp>
      <p:graphicFrame>
        <p:nvGraphicFramePr>
          <p:cNvPr id="18513" name="Group 81"/>
          <p:cNvGraphicFramePr>
            <a:graphicFrameLocks noGrp="1"/>
          </p:cNvGraphicFramePr>
          <p:nvPr/>
        </p:nvGraphicFramePr>
        <p:xfrm>
          <a:off x="539750" y="981075"/>
          <a:ext cx="8208963" cy="5791200"/>
        </p:xfrm>
        <a:graphic>
          <a:graphicData uri="http://schemas.openxmlformats.org/drawingml/2006/table">
            <a:tbl>
              <a:tblPr/>
              <a:tblGrid>
                <a:gridCol w="1584325"/>
                <a:gridCol w="1008063"/>
                <a:gridCol w="561657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Теоретическая школа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Период разви-тия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Основные идеи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Марксизм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(К.Маркс, Ф. Энгельс, Роза Люксембург, В.И. Ленин, Н. Бухарин)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с сер. 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Х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Х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в.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Char char=""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Источник богатства – труд.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Char char=""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Капитал – это стоимость, приносящая прибавочную стоимость за счет эксплуатации труда наемных рабочих.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Char char=""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Централизованное регулирование производства, общественная собственность на средства производства.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Маржина-лизм 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(К.Менгер)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с сер. 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Х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Х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в.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Char char=""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Динамика экономической системы определяется динамикой предельных величин.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Char char=""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Потребит. предпочтения зависят от ценности благ, определяемой их полезностью и количеством потребляемых благ.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Неоклас-сическое направле-ние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(А.Маршалл)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с конца 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Х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Х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в.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Char char=""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Рыночная система способна к саморегуляции.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Char char=""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Гос. вмешательство ограничивается обеспечением благоприятных условий для ведения бизнеса.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29" name="Rectangle 60"/>
          <p:cNvSpPr>
            <a:spLocks/>
          </p:cNvSpPr>
          <p:nvPr/>
        </p:nvSpPr>
        <p:spPr bwMode="auto">
          <a:xfrm>
            <a:off x="503238" y="530225"/>
            <a:ext cx="78136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91440"/>
          <a:lstStyle>
            <a:lvl1pPr marL="265113" indent="-2651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</a:pPr>
            <a:r>
              <a:rPr lang="ru-RU" altLang="ru-RU" sz="1200" b="1">
                <a:latin typeface="Verdana" panose="020B0604030504040204" pitchFamily="34" charset="0"/>
              </a:rPr>
              <a:t>Продолжение таблицы 2</a:t>
            </a:r>
          </a:p>
        </p:txBody>
      </p:sp>
    </p:spTree>
    <p:extLst>
      <p:ext uri="{BB962C8B-B14F-4D97-AF65-F5344CB8AC3E}">
        <p14:creationId xmlns:p14="http://schemas.microsoft.com/office/powerpoint/2010/main" val="353552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/>
          </p:cNvSpPr>
          <p:nvPr>
            <p:ph type="body" sz="half" idx="4294967295"/>
          </p:nvPr>
        </p:nvSpPr>
        <p:spPr>
          <a:xfrm>
            <a:off x="503238" y="530225"/>
            <a:ext cx="7813675" cy="306388"/>
          </a:xfrm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ru-RU" altLang="ru-RU" sz="1200" b="1" smtClean="0"/>
              <a:t>Продолжение таблицы 2</a:t>
            </a:r>
          </a:p>
        </p:txBody>
      </p:sp>
      <p:graphicFrame>
        <p:nvGraphicFramePr>
          <p:cNvPr id="74826" name="Group 74"/>
          <p:cNvGraphicFramePr>
            <a:graphicFrameLocks noGrp="1"/>
          </p:cNvGraphicFramePr>
          <p:nvPr>
            <p:ph sz="half" idx="4294967295"/>
          </p:nvPr>
        </p:nvGraphicFramePr>
        <p:xfrm>
          <a:off x="323850" y="1125538"/>
          <a:ext cx="8496300" cy="5421724"/>
        </p:xfrm>
        <a:graphic>
          <a:graphicData uri="http://schemas.openxmlformats.org/drawingml/2006/table">
            <a:tbl>
              <a:tblPr/>
              <a:tblGrid>
                <a:gridCol w="2012950"/>
                <a:gridCol w="1490663"/>
                <a:gridCol w="4992687"/>
              </a:tblGrid>
              <a:tr h="5180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Теоретическая школа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Период развития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Основные идеи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22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Кейнсианство 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с 30-х гг. ХХ в.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Char char=""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Рыночный механизм не обеспечивает социально-экономическую стабильность общества.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Char char=""/>
                        <a:tabLst/>
                      </a:pP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Гос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 вмешательство в экономику.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Char char=""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Приоритет налоговой (фискальной) политики.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85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Институцио-нализм 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(Т.Веблен, Дж. Коммонс, У.Митчелл)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нач. ХХ в.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Char char=""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Рынок не является универсальным механизмом распределения ресурсов.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Char char=""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Экономическая система развивается под воздействием институтов, важнейший из них – государство.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23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Монетаризм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(М.Фридмен, И.Фишер)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с 70-х гг. ХХ в.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Char char=""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Рынок способен </a:t>
                      </a: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саморегулироваться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Char char=""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Государство должно воздействовать на экономику только в случае кризиса и только через монетарные инструменты.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Char char=""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Приоритет денежно-кредитной политики.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19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14375" y="5715000"/>
            <a:ext cx="8183563" cy="500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1800" b="0" cap="all" dirty="0" smtClean="0">
                <a:solidFill>
                  <a:srgbClr val="0070C0"/>
                </a:solidFill>
              </a:rPr>
              <a:t>Рис. 2. Два  </a:t>
            </a:r>
            <a:r>
              <a:rPr lang="ru-RU" sz="1800" b="0" cap="all" dirty="0" err="1" smtClean="0">
                <a:solidFill>
                  <a:srgbClr val="0070C0"/>
                </a:solidFill>
              </a:rPr>
              <a:t>УровнЯ</a:t>
            </a:r>
            <a:r>
              <a:rPr lang="ru-RU" sz="1800" b="0" cap="all" dirty="0" smtClean="0">
                <a:solidFill>
                  <a:srgbClr val="0070C0"/>
                </a:solidFill>
              </a:rPr>
              <a:t> экономического анализа </a:t>
            </a:r>
            <a:endParaRPr lang="ru-RU" sz="1800" b="0" cap="all" dirty="0">
              <a:solidFill>
                <a:srgbClr val="0070C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503238" y="1214438"/>
            <a:ext cx="8183562" cy="4302125"/>
          </a:xfrm>
        </p:spPr>
        <p:txBody>
          <a:bodyPr>
            <a:normAutofit/>
          </a:bodyPr>
          <a:lstStyle/>
          <a:p>
            <a:pPr marL="0" indent="45000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sz="1800" dirty="0" smtClean="0"/>
          </a:p>
          <a:p>
            <a:pPr marL="0" indent="45000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sz="1800" dirty="0" smtClean="0"/>
          </a:p>
          <a:p>
            <a:pPr marL="0" indent="45000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sz="1800" dirty="0" smtClean="0"/>
          </a:p>
          <a:p>
            <a:pPr marL="0" indent="45000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sz="1800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1800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1800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1800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1800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1800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1800" dirty="0"/>
          </a:p>
        </p:txBody>
      </p:sp>
      <p:graphicFrame>
        <p:nvGraphicFramePr>
          <p:cNvPr id="9" name="Схема 8"/>
          <p:cNvGraphicFramePr/>
          <p:nvPr/>
        </p:nvGraphicFramePr>
        <p:xfrm>
          <a:off x="785786" y="714356"/>
          <a:ext cx="7572428" cy="500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096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71500" y="5857875"/>
            <a:ext cx="8183563" cy="5715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1800" cap="all" dirty="0" smtClean="0">
                <a:solidFill>
                  <a:srgbClr val="0070C0"/>
                </a:solidFill>
              </a:rPr>
              <a:t>Рис. 3. Экономическая наука и экономическая политика </a:t>
            </a:r>
            <a:endParaRPr lang="ru-RU" sz="1800" cap="all" dirty="0">
              <a:solidFill>
                <a:srgbClr val="0070C0"/>
              </a:solidFill>
            </a:endParaRPr>
          </a:p>
        </p:txBody>
      </p:sp>
      <p:sp>
        <p:nvSpPr>
          <p:cNvPr id="24579" name="Содержимое 6"/>
          <p:cNvSpPr>
            <a:spLocks noGrp="1"/>
          </p:cNvSpPr>
          <p:nvPr>
            <p:ph idx="1"/>
          </p:nvPr>
        </p:nvSpPr>
        <p:spPr>
          <a:xfrm>
            <a:off x="571500" y="1285875"/>
            <a:ext cx="8183563" cy="4735513"/>
          </a:xfrm>
        </p:spPr>
        <p:txBody>
          <a:bodyPr/>
          <a:lstStyle/>
          <a:p>
            <a:pPr marL="0" indent="449263" algn="just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ru-RU" altLang="ru-RU" sz="180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928688" y="1500188"/>
            <a:ext cx="2857500" cy="1071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</a:rPr>
              <a:t>Категории, принципы, законы – собственно экономическая теория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928688" y="3000375"/>
            <a:ext cx="28575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</a:rPr>
              <a:t>Факты – эмпирическая экономическая теория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28688" y="4572000"/>
            <a:ext cx="2857500" cy="1285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</a:rPr>
              <a:t>Реальная жизнь, экономическая практика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786438" y="1500188"/>
            <a:ext cx="2714625" cy="1071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</a:rPr>
              <a:t>Позитивная экономическая теория </a:t>
            </a:r>
            <a:r>
              <a:rPr lang="ru-RU" sz="1600" dirty="0">
                <a:solidFill>
                  <a:schemeClr val="tx1"/>
                </a:solidFill>
              </a:rPr>
              <a:t>(сбор данных и их классификация)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857875" y="3000375"/>
            <a:ext cx="2643188" cy="1285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</a:rPr>
              <a:t>Нормативная экономика 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ru-RU" sz="1600" dirty="0" err="1">
                <a:solidFill>
                  <a:schemeClr val="tx1"/>
                </a:solidFill>
              </a:rPr>
              <a:t>теор</a:t>
            </a:r>
            <a:r>
              <a:rPr lang="ru-RU" sz="1600" dirty="0">
                <a:solidFill>
                  <a:schemeClr val="tx1"/>
                </a:solidFill>
              </a:rPr>
              <a:t>.  обобщение, анализ эконом. ситуаций и прогнозирование)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857875" y="4500563"/>
            <a:ext cx="2643188" cy="1214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</a:rPr>
              <a:t>Экономическая политика</a:t>
            </a:r>
          </a:p>
        </p:txBody>
      </p:sp>
      <p:cxnSp>
        <p:nvCxnSpPr>
          <p:cNvPr id="18" name="Прямая со стрелкой 17"/>
          <p:cNvCxnSpPr>
            <a:stCxn id="12" idx="0"/>
            <a:endCxn id="11" idx="2"/>
          </p:cNvCxnSpPr>
          <p:nvPr/>
        </p:nvCxnSpPr>
        <p:spPr>
          <a:xfrm rot="16200000" flipV="1">
            <a:off x="2143125" y="2786063"/>
            <a:ext cx="42862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3" idx="0"/>
            <a:endCxn id="12" idx="2"/>
          </p:cNvCxnSpPr>
          <p:nvPr/>
        </p:nvCxnSpPr>
        <p:spPr>
          <a:xfrm rot="5400000" flipH="1" flipV="1">
            <a:off x="2142331" y="4358482"/>
            <a:ext cx="42862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rot="5400000">
            <a:off x="6537325" y="2749550"/>
            <a:ext cx="35718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 flipH="1" flipV="1">
            <a:off x="7215981" y="2785269"/>
            <a:ext cx="42862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rot="10800000">
            <a:off x="3857625" y="5143500"/>
            <a:ext cx="200025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5" idx="2"/>
            <a:endCxn id="16" idx="0"/>
          </p:cNvCxnSpPr>
          <p:nvPr/>
        </p:nvCxnSpPr>
        <p:spPr>
          <a:xfrm rot="5400000">
            <a:off x="7072313" y="4394200"/>
            <a:ext cx="214312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3786188" y="1857375"/>
            <a:ext cx="157162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5400000">
            <a:off x="4465638" y="2606675"/>
            <a:ext cx="1785938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5357813" y="1714500"/>
            <a:ext cx="42862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5357813" y="3500438"/>
            <a:ext cx="428625" cy="15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6" name="TextBox 41"/>
          <p:cNvSpPr txBox="1">
            <a:spLocks noChangeArrowheads="1"/>
          </p:cNvSpPr>
          <p:nvPr/>
        </p:nvSpPr>
        <p:spPr bwMode="auto">
          <a:xfrm>
            <a:off x="3857625" y="1500188"/>
            <a:ext cx="150018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ru-RU" altLang="ru-RU" sz="1400"/>
              <a:t>Экономические цели</a:t>
            </a:r>
          </a:p>
        </p:txBody>
      </p:sp>
    </p:spTree>
    <p:extLst>
      <p:ext uri="{BB962C8B-B14F-4D97-AF65-F5344CB8AC3E}">
        <p14:creationId xmlns:p14="http://schemas.microsoft.com/office/powerpoint/2010/main" val="1622139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539750" y="620713"/>
            <a:ext cx="7993063" cy="627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70C0"/>
                </a:solidFill>
              </a:rPr>
              <a:t>Нормативный метод (или нормативная экономическая теория) </a:t>
            </a:r>
            <a:r>
              <a:rPr lang="ru-RU" altLang="ru-RU" sz="2400" b="1"/>
              <a:t>– изложение строится в стиле, что </a:t>
            </a:r>
            <a:r>
              <a:rPr lang="ru-RU" altLang="ru-RU" sz="2400" b="1">
                <a:solidFill>
                  <a:srgbClr val="0070C0"/>
                </a:solidFill>
              </a:rPr>
              <a:t>«должно быть», </a:t>
            </a:r>
            <a:r>
              <a:rPr lang="ru-RU" altLang="ru-RU" sz="2400" b="1"/>
              <a:t>а не что есть. </a:t>
            </a:r>
          </a:p>
          <a:p>
            <a:pPr eaLnBrk="1" hangingPunct="1"/>
            <a:r>
              <a:rPr lang="ru-RU" altLang="ru-RU" sz="2400"/>
              <a:t>Нормативным является утверждение: «для достижения социальной справедливости в обществе для людей, имеющих большие  доходы, должен быть установлен больший подоходный налог. Для людей с низкими доходами этот налог должен быть снижен или убран». </a:t>
            </a:r>
          </a:p>
          <a:p>
            <a:pPr eaLnBrk="1" hangingPunct="1"/>
            <a:endParaRPr lang="ru-RU" altLang="ru-RU" sz="2400" b="1"/>
          </a:p>
          <a:p>
            <a:pPr eaLnBrk="1" hangingPunct="1"/>
            <a:r>
              <a:rPr lang="ru-RU" altLang="ru-RU" sz="2400" b="1">
                <a:solidFill>
                  <a:srgbClr val="0070C0"/>
                </a:solidFill>
              </a:rPr>
              <a:t>Позитивный, познавательный метод (или позитивная экономическая экономика)  </a:t>
            </a:r>
            <a:r>
              <a:rPr lang="ru-RU" altLang="ru-RU" sz="2400" b="1"/>
              <a:t>изложение о том, что «есть в экономике».</a:t>
            </a:r>
          </a:p>
          <a:p>
            <a:pPr eaLnBrk="1" hangingPunct="1"/>
            <a:r>
              <a:rPr lang="ru-RU" altLang="ru-RU" sz="2400"/>
              <a:t>Позитивное утверждение  «уменьшение налогов ведет к увеличению расходов населения на потребление».</a:t>
            </a:r>
          </a:p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5645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71500" y="928688"/>
            <a:ext cx="8183563" cy="1214437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1800" cap="all" dirty="0" smtClean="0">
                <a:solidFill>
                  <a:srgbClr val="0070C0"/>
                </a:solidFill>
              </a:rPr>
              <a:t>Методы экономического исследования </a:t>
            </a:r>
            <a:br>
              <a:rPr lang="ru-RU" sz="1800" cap="all" dirty="0" smtClean="0">
                <a:solidFill>
                  <a:srgbClr val="0070C0"/>
                </a:solidFill>
              </a:rPr>
            </a:br>
            <a:r>
              <a:rPr lang="ru-RU" sz="1800" cap="all" dirty="0" smtClean="0">
                <a:solidFill>
                  <a:srgbClr val="0070C0"/>
                </a:solidFill>
              </a:rPr>
              <a:t/>
            </a:r>
            <a:br>
              <a:rPr lang="ru-RU" sz="1800" cap="all" dirty="0" smtClean="0">
                <a:solidFill>
                  <a:srgbClr val="0070C0"/>
                </a:solidFill>
              </a:rPr>
            </a:br>
            <a:r>
              <a:rPr lang="ru-RU" sz="1600" dirty="0" smtClean="0">
                <a:solidFill>
                  <a:srgbClr val="0070C0"/>
                </a:solidFill>
              </a:rPr>
              <a:t>Метод (методология)</a:t>
            </a:r>
            <a:r>
              <a:rPr lang="ru-RU" sz="1600" b="0" dirty="0" smtClean="0">
                <a:solidFill>
                  <a:srgbClr val="0070C0"/>
                </a:solidFill>
              </a:rPr>
              <a:t> </a:t>
            </a:r>
            <a:r>
              <a:rPr lang="ru-RU" sz="1800" dirty="0" smtClean="0">
                <a:solidFill>
                  <a:schemeClr val="tx1"/>
                </a:solidFill>
                <a:effectLst/>
              </a:rPr>
              <a:t>— это совокупность приемов, способов, принципов, с помощью которых определяются пути достижения цели.</a:t>
            </a:r>
            <a:endParaRPr lang="ru-RU" sz="1800" cap="all" dirty="0">
              <a:solidFill>
                <a:schemeClr val="tx1"/>
              </a:solidFill>
              <a:effectLst/>
            </a:endParaRPr>
          </a:p>
        </p:txBody>
      </p:sp>
      <p:sp>
        <p:nvSpPr>
          <p:cNvPr id="21507" name="Содержимое 6"/>
          <p:cNvSpPr>
            <a:spLocks noGrp="1"/>
          </p:cNvSpPr>
          <p:nvPr>
            <p:ph idx="1"/>
          </p:nvPr>
        </p:nvSpPr>
        <p:spPr>
          <a:xfrm>
            <a:off x="571500" y="2214563"/>
            <a:ext cx="8183563" cy="4143375"/>
          </a:xfrm>
        </p:spPr>
        <p:txBody>
          <a:bodyPr>
            <a:normAutofit fontScale="77500" lnSpcReduction="20000"/>
          </a:bodyPr>
          <a:lstStyle/>
          <a:p>
            <a:pPr marL="0" indent="449263" algn="just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ru-RU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ru-RU" sz="1800" b="1" dirty="0" smtClean="0"/>
              <a:t>Дедукция  и  индукция</a:t>
            </a:r>
          </a:p>
          <a:p>
            <a:pPr marL="0" indent="449263" algn="just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ru-RU" sz="1800" b="1" dirty="0" smtClean="0"/>
              <a:t>2. Логический и эмпирический</a:t>
            </a:r>
          </a:p>
          <a:p>
            <a:pPr marL="0" indent="449263" algn="just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ru-RU" sz="1800" b="1" dirty="0" smtClean="0"/>
              <a:t>3. Анализ и синтез</a:t>
            </a:r>
          </a:p>
          <a:p>
            <a:pPr marL="0" indent="449263" algn="just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ru-RU" sz="1800" b="1" dirty="0" smtClean="0"/>
              <a:t>4. Метод научной абстракции</a:t>
            </a:r>
          </a:p>
          <a:p>
            <a:pPr marL="0" indent="449263" algn="just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ru-RU" sz="1800" b="1" dirty="0" smtClean="0"/>
              <a:t>5. Факторный анализ</a:t>
            </a:r>
          </a:p>
          <a:p>
            <a:pPr marL="0" indent="449263" algn="just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ru-RU" sz="1800" b="1" dirty="0" smtClean="0"/>
              <a:t>6. Метод экономико-математического моделирования</a:t>
            </a:r>
          </a:p>
          <a:p>
            <a:pPr marL="0" indent="449263" algn="just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ru-RU" sz="1800" b="1" dirty="0" smtClean="0"/>
              <a:t>7. Статистический метод</a:t>
            </a:r>
          </a:p>
          <a:p>
            <a:pPr marL="0" indent="449263" algn="just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ru-RU" sz="1800" b="1" dirty="0" smtClean="0"/>
              <a:t>8. Компаративный анализ</a:t>
            </a:r>
          </a:p>
          <a:p>
            <a:pPr marL="0" indent="449263" algn="just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ru-RU" sz="1800" b="1" dirty="0" smtClean="0"/>
              <a:t>9. Допущение «при прочих равных условиях»</a:t>
            </a:r>
          </a:p>
          <a:p>
            <a:pPr marL="0" indent="449263" algn="just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ru-RU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449263" algn="just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ru-RU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449263" algn="just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ru-RU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449263" algn="just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ru-RU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449263" algn="just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ru-RU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449263" algn="just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AutoNum type="arabicPeriod"/>
              <a:defRPr/>
            </a:pPr>
            <a:endParaRPr lang="ru-RU" sz="1600" b="1" dirty="0" smtClean="0"/>
          </a:p>
          <a:p>
            <a:pPr marL="0" indent="449263"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Char char="ü"/>
              <a:defRPr/>
            </a:pPr>
            <a:endParaRPr lang="ru-RU" sz="1600" b="1" dirty="0" smtClean="0"/>
          </a:p>
          <a:p>
            <a:pPr marL="0" indent="449263" algn="just" eaLnBrk="1" hangingPunct="1">
              <a:spcBef>
                <a:spcPct val="0"/>
              </a:spcBef>
              <a:buClrTx/>
              <a:buFont typeface="Wingdings" pitchFamily="2" charset="2"/>
              <a:buChar char="ü"/>
              <a:defRPr/>
            </a:pPr>
            <a:endParaRPr lang="ru-RU" sz="1600" b="1" dirty="0" smtClean="0"/>
          </a:p>
          <a:p>
            <a:pPr marL="0" indent="449263" algn="just" eaLnBrk="1" hangingPunct="1">
              <a:spcBef>
                <a:spcPct val="0"/>
              </a:spcBef>
              <a:buClrTx/>
              <a:buFont typeface="Wingdings" pitchFamily="2" charset="2"/>
              <a:buChar char="ü"/>
              <a:defRPr/>
            </a:pPr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635755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00063" y="571500"/>
            <a:ext cx="8183562" cy="571500"/>
          </a:xfrm>
        </p:spPr>
        <p:txBody>
          <a:bodyPr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1800" u="sng" cap="all" dirty="0" smtClean="0">
                <a:solidFill>
                  <a:srgbClr val="0070C0"/>
                </a:solidFill>
              </a:rPr>
              <a:t>Методы экономического (</a:t>
            </a:r>
            <a:r>
              <a:rPr lang="ru-RU" sz="1800" u="sng" cap="all" dirty="0" err="1" smtClean="0">
                <a:solidFill>
                  <a:srgbClr val="0070C0"/>
                </a:solidFill>
              </a:rPr>
              <a:t>научноГО</a:t>
            </a:r>
            <a:r>
              <a:rPr lang="ru-RU" sz="1800" u="sng" cap="all" dirty="0" smtClean="0">
                <a:solidFill>
                  <a:srgbClr val="0070C0"/>
                </a:solidFill>
              </a:rPr>
              <a:t>) исследования</a:t>
            </a:r>
            <a:r>
              <a:rPr lang="ru-RU" sz="1800" u="sng" cap="all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/>
            </a:r>
            <a:br>
              <a:rPr lang="ru-RU" sz="1800" u="sng" cap="all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endParaRPr lang="ru-RU" sz="1800" cap="all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7411" name="Содержимое 6"/>
          <p:cNvSpPr>
            <a:spLocks noGrp="1"/>
          </p:cNvSpPr>
          <p:nvPr>
            <p:ph idx="1"/>
          </p:nvPr>
        </p:nvSpPr>
        <p:spPr>
          <a:xfrm>
            <a:off x="571500" y="1071563"/>
            <a:ext cx="8183563" cy="5286375"/>
          </a:xfrm>
        </p:spPr>
        <p:txBody>
          <a:bodyPr/>
          <a:lstStyle/>
          <a:p>
            <a:pPr marL="0" indent="449263" algn="just" eaLnBrk="1" hangingPunct="1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r>
              <a:rPr lang="ru-RU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научной абстракции </a:t>
            </a:r>
            <a:r>
              <a:rPr lang="ru-RU" sz="2000" b="1" dirty="0" smtClean="0"/>
              <a:t>– сознательное отвлечение от всего случайного, незначительного, не соответствующего природе изучаемого предмета или явления. </a:t>
            </a:r>
          </a:p>
          <a:p>
            <a:pPr marL="0" indent="449263" algn="just" eaLnBrk="1" hangingPunct="1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endParaRPr lang="ru-RU" sz="2000" b="1" dirty="0" smtClean="0"/>
          </a:p>
          <a:p>
            <a:pPr marL="0" indent="449263" algn="just" eaLnBrk="1" hangingPunct="1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r>
              <a:rPr lang="ru-RU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Индукция</a:t>
            </a:r>
            <a:r>
              <a:rPr lang="ru-RU" sz="2000" b="1" dirty="0" smtClean="0"/>
              <a:t>  - логическое умозаключение от частных, единичных  случаев к общему выводу, от реальных фактов – к их обобщению.</a:t>
            </a:r>
          </a:p>
          <a:p>
            <a:pPr marL="0" indent="449263" algn="just" eaLnBrk="1" hangingPunct="1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r>
              <a:rPr lang="ru-RU" sz="2000" dirty="0" smtClean="0"/>
              <a:t>В экономике – построение теории на основе анализа конкретных фактов. </a:t>
            </a:r>
          </a:p>
          <a:p>
            <a:pPr marL="0" indent="449263" algn="just" eaLnBrk="1" hangingPunct="1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r>
              <a:rPr lang="ru-RU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449263" algn="just" eaLnBrk="1" hangingPunct="1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r>
              <a:rPr lang="ru-RU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Дедукция</a:t>
            </a:r>
            <a:r>
              <a:rPr lang="ru-RU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b="1" dirty="0" smtClean="0"/>
              <a:t>– логическое умозаключение от общего к частному. </a:t>
            </a:r>
          </a:p>
          <a:p>
            <a:pPr marL="0" indent="449263" algn="just" eaLnBrk="1" hangingPunct="1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r>
              <a:rPr lang="ru-RU" sz="2000" dirty="0" smtClean="0"/>
              <a:t>В экономике – переход от итоговых теоретических положений к частным аспектам теории, к реальным фактам. </a:t>
            </a:r>
          </a:p>
          <a:p>
            <a:pPr marL="0" indent="449263" algn="just" eaLnBrk="1" hangingPunct="1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endParaRPr lang="ru-RU" sz="2000" b="1" dirty="0" smtClean="0">
              <a:solidFill>
                <a:schemeClr val="accent1"/>
              </a:solidFill>
            </a:endParaRPr>
          </a:p>
          <a:p>
            <a:pPr marL="0" indent="449263" algn="just" eaLnBrk="1" hangingPunct="1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endParaRPr lang="ru-RU" sz="2000" b="1" dirty="0" smtClean="0"/>
          </a:p>
          <a:p>
            <a:pPr marL="0" indent="449263" algn="just" eaLnBrk="1" hangingPunct="1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endParaRPr lang="ru-RU" sz="1600" b="1" dirty="0" smtClean="0"/>
          </a:p>
          <a:p>
            <a:pPr marL="0" indent="449263"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Char char="ü"/>
              <a:defRPr/>
            </a:pPr>
            <a:endParaRPr lang="ru-RU" sz="1600" b="1" dirty="0" smtClean="0"/>
          </a:p>
          <a:p>
            <a:pPr marL="0" indent="449263" algn="just" eaLnBrk="1" hangingPunct="1">
              <a:spcBef>
                <a:spcPct val="0"/>
              </a:spcBef>
              <a:buClrTx/>
              <a:buFont typeface="Wingdings" pitchFamily="2" charset="2"/>
              <a:buChar char="ü"/>
              <a:defRPr/>
            </a:pPr>
            <a:endParaRPr lang="ru-RU" sz="1600" b="1" dirty="0" smtClean="0"/>
          </a:p>
          <a:p>
            <a:pPr marL="0" indent="449263" algn="just" eaLnBrk="1" hangingPunct="1">
              <a:spcBef>
                <a:spcPct val="0"/>
              </a:spcBef>
              <a:buClrTx/>
              <a:buFont typeface="Wingdings" pitchFamily="2" charset="2"/>
              <a:buChar char="ü"/>
              <a:defRPr/>
            </a:pPr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240818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Содержимое 6"/>
          <p:cNvSpPr>
            <a:spLocks noGrp="1"/>
          </p:cNvSpPr>
          <p:nvPr>
            <p:ph idx="1"/>
          </p:nvPr>
        </p:nvSpPr>
        <p:spPr>
          <a:xfrm>
            <a:off x="500063" y="1000125"/>
            <a:ext cx="8183562" cy="5286375"/>
          </a:xfrm>
        </p:spPr>
        <p:txBody>
          <a:bodyPr/>
          <a:lstStyle/>
          <a:p>
            <a:pPr marL="0" indent="449263"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ru-RU" altLang="ru-RU" sz="1600" b="1" smtClean="0"/>
          </a:p>
          <a:p>
            <a:pPr marL="0" indent="449263"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 2" panose="05020102010507070707" pitchFamily="18" charset="2"/>
              <a:buNone/>
            </a:pPr>
            <a:endParaRPr lang="ru-RU" altLang="ru-RU" sz="1600" b="1" smtClean="0"/>
          </a:p>
          <a:p>
            <a:pPr marL="0" indent="449263"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ru-RU" altLang="ru-RU" sz="1600" b="1" smtClean="0"/>
          </a:p>
          <a:p>
            <a:pPr marL="0" indent="449263"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ru-RU" altLang="ru-RU" sz="1600" b="1" smtClean="0"/>
          </a:p>
        </p:txBody>
      </p:sp>
      <p:sp>
        <p:nvSpPr>
          <p:cNvPr id="6" name="TextBox 5"/>
          <p:cNvSpPr txBox="1"/>
          <p:nvPr/>
        </p:nvSpPr>
        <p:spPr>
          <a:xfrm>
            <a:off x="785813" y="785813"/>
            <a:ext cx="7643812" cy="5940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49263" algn="just">
              <a:defRPr/>
            </a:pPr>
            <a:r>
              <a:rPr lang="ru-RU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Анализ</a:t>
            </a:r>
            <a:r>
              <a:rPr lang="ru-RU" sz="2000" b="1" dirty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>
                <a:latin typeface="Arial" charset="0"/>
                <a:cs typeface="Arial" charset="0"/>
              </a:rPr>
              <a:t>– мысленное разделение изучаемого явления на составные части и исследование каждой из этих частей отдельно.</a:t>
            </a:r>
          </a:p>
          <a:p>
            <a:pPr indent="449263" algn="just">
              <a:defRPr/>
            </a:pPr>
            <a:endParaRPr lang="ru-RU" sz="2000" b="1" dirty="0">
              <a:latin typeface="Arial" charset="0"/>
              <a:cs typeface="Arial" charset="0"/>
            </a:endParaRPr>
          </a:p>
          <a:p>
            <a:pPr indent="449263" algn="just">
              <a:defRPr/>
            </a:pPr>
            <a:r>
              <a:rPr lang="ru-RU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Синтез</a:t>
            </a:r>
            <a:r>
              <a:rPr lang="ru-RU" sz="2000" b="1" dirty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>
                <a:latin typeface="Arial" charset="0"/>
                <a:cs typeface="Arial" charset="0"/>
              </a:rPr>
              <a:t>– соединение результатов анализа отдельных частей рассматриваемого явления в единое целое, в комплексное понятие. </a:t>
            </a:r>
          </a:p>
          <a:p>
            <a:pPr indent="449263" algn="just">
              <a:defRPr/>
            </a:pPr>
            <a:endParaRPr lang="ru-RU" sz="2000" b="1" dirty="0">
              <a:latin typeface="Arial" charset="0"/>
              <a:cs typeface="Arial" charset="0"/>
            </a:endParaRPr>
          </a:p>
          <a:p>
            <a:pPr indent="449263" algn="just">
              <a:defRPr/>
            </a:pPr>
            <a:r>
              <a:rPr lang="ru-RU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Метод научной абстракции </a:t>
            </a:r>
            <a:r>
              <a:rPr lang="ru-RU" sz="2000" b="1" dirty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>
                <a:latin typeface="Arial" charset="0"/>
                <a:cs typeface="Arial" charset="0"/>
              </a:rPr>
              <a:t>- исключение из  эконом. анализа  не относящихся к делу внеэкономических фактов.</a:t>
            </a:r>
          </a:p>
          <a:p>
            <a:pPr indent="449263" algn="just">
              <a:defRPr/>
            </a:pPr>
            <a:endParaRPr lang="ru-RU" sz="2000" b="1" dirty="0">
              <a:latin typeface="Arial" charset="0"/>
              <a:cs typeface="Arial" charset="0"/>
            </a:endParaRPr>
          </a:p>
          <a:p>
            <a:pPr indent="449263" algn="just">
              <a:defRPr/>
            </a:pPr>
            <a:r>
              <a:rPr lang="ru-RU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Факторный анализ  </a:t>
            </a:r>
            <a:r>
              <a:rPr lang="ru-RU" sz="2000" b="1" dirty="0">
                <a:solidFill>
                  <a:schemeClr val="tx2"/>
                </a:solidFill>
                <a:latin typeface="Arial" charset="0"/>
                <a:cs typeface="Arial" charset="0"/>
              </a:rPr>
              <a:t>исследование экономического  явления  путем рассмотрения поочередного воздействия на него все большего кол-ва  влияющих обстоятельства (т.е. факторов).</a:t>
            </a:r>
          </a:p>
          <a:p>
            <a:pPr indent="449263" algn="just">
              <a:defRPr/>
            </a:pPr>
            <a:endParaRPr lang="ru-RU" sz="2000" b="1" dirty="0">
              <a:latin typeface="Arial" charset="0"/>
              <a:cs typeface="Arial" charset="0"/>
            </a:endParaRPr>
          </a:p>
          <a:p>
            <a:pPr indent="449263" algn="just">
              <a:defRPr/>
            </a:pPr>
            <a:endParaRPr lang="ru-RU" sz="2000" b="1" dirty="0">
              <a:latin typeface="Arial" charset="0"/>
              <a:cs typeface="Arial" charset="0"/>
            </a:endParaRPr>
          </a:p>
          <a:p>
            <a:pPr indent="449263" algn="just">
              <a:defRPr/>
            </a:pPr>
            <a:r>
              <a:rPr lang="ru-RU" sz="2000" b="1" dirty="0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0252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500" y="500063"/>
            <a:ext cx="8001000" cy="5908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indent="449263" algn="just">
              <a:defRPr/>
            </a:pPr>
            <a:r>
              <a:rPr lang="ru-RU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Статистический метод </a:t>
            </a:r>
            <a:r>
              <a:rPr lang="ru-RU" sz="2000" b="1" dirty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>
                <a:latin typeface="Arial" charset="0"/>
                <a:cs typeface="Arial" charset="0"/>
              </a:rPr>
              <a:t>- опора в исследовании на обобщении статистической информации </a:t>
            </a:r>
            <a:r>
              <a:rPr lang="ru-RU" sz="2000" dirty="0">
                <a:latin typeface="Arial" charset="0"/>
                <a:cs typeface="Arial" charset="0"/>
              </a:rPr>
              <a:t>(например, на данные Росстата, </a:t>
            </a:r>
            <a:r>
              <a:rPr 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gks.ru</a:t>
            </a:r>
            <a:r>
              <a:rPr lang="ru-RU" sz="2000" dirty="0">
                <a:latin typeface="Arial" charset="0"/>
                <a:cs typeface="Arial" charset="0"/>
              </a:rPr>
              <a:t>) </a:t>
            </a:r>
          </a:p>
          <a:p>
            <a:pPr indent="449263" algn="just">
              <a:defRPr/>
            </a:pPr>
            <a:endParaRPr lang="ru-RU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indent="449263" algn="just">
              <a:defRPr/>
            </a:pPr>
            <a:r>
              <a:rPr lang="ru-RU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Экономическая модель </a:t>
            </a:r>
            <a:r>
              <a:rPr lang="ru-RU" sz="2000" b="1" dirty="0">
                <a:latin typeface="Arial" charset="0"/>
                <a:cs typeface="Arial" charset="0"/>
              </a:rPr>
              <a:t>– упрощенное описание экономики. Позволяет определить причины социально-экономических изменений, их последствия и спрогнозировать экономические процессы. </a:t>
            </a:r>
          </a:p>
          <a:p>
            <a:pPr>
              <a:defRPr/>
            </a:pPr>
            <a:endParaRPr lang="ru-RU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ru-RU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Компаративный анализ </a:t>
            </a:r>
            <a:r>
              <a:rPr lang="ru-RU" sz="2000" b="1" dirty="0">
                <a:latin typeface="Arial" charset="0"/>
                <a:cs typeface="Arial" charset="0"/>
              </a:rPr>
              <a:t>-  метод, построенный на использовании сравнений, нахождении аналогий между различными экономическими  данными, понятиями и явлениями. </a:t>
            </a:r>
          </a:p>
          <a:p>
            <a:pPr>
              <a:defRPr/>
            </a:pPr>
            <a:endParaRPr lang="ru-RU" sz="2000" b="1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ru-RU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Допущение «при прочих равных условиях» </a:t>
            </a:r>
            <a:r>
              <a:rPr lang="ru-RU" sz="2000" b="1" dirty="0">
                <a:latin typeface="Arial" charset="0"/>
                <a:cs typeface="Arial" charset="0"/>
              </a:rPr>
              <a:t>- метод, согласно которому все факторы, за исключением анализируемых, условно принимаются за обстоятельства, не  влияющие на  рассматриваемое явление </a:t>
            </a:r>
          </a:p>
        </p:txBody>
      </p:sp>
    </p:spTree>
    <p:extLst>
      <p:ext uri="{BB962C8B-B14F-4D97-AF65-F5344CB8AC3E}">
        <p14:creationId xmlns:p14="http://schemas.microsoft.com/office/powerpoint/2010/main" val="160282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4"/>
          <p:cNvSpPr txBox="1">
            <a:spLocks noChangeArrowheads="1"/>
          </p:cNvSpPr>
          <p:nvPr/>
        </p:nvSpPr>
        <p:spPr bwMode="auto">
          <a:xfrm>
            <a:off x="500063" y="500063"/>
            <a:ext cx="8215312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 sz="3200" b="1"/>
          </a:p>
          <a:p>
            <a:pPr eaLnBrk="1" hangingPunct="1"/>
            <a:r>
              <a:rPr lang="ru-RU" altLang="ru-RU" sz="3200" b="1"/>
              <a:t>Все модели неверны, но среди них есть полезные </a:t>
            </a:r>
            <a:r>
              <a:rPr lang="ru-RU" altLang="ru-RU" sz="3200"/>
              <a:t>(Д. Бокс).</a:t>
            </a:r>
          </a:p>
          <a:p>
            <a:pPr eaLnBrk="1" hangingPunct="1"/>
            <a:endParaRPr lang="ru-RU" altLang="ru-RU" sz="3200" b="1"/>
          </a:p>
          <a:p>
            <a:pPr eaLnBrk="1" hangingPunct="1"/>
            <a:r>
              <a:rPr lang="ru-RU" altLang="ru-RU" sz="3200" b="1"/>
              <a:t>Если пытать данные достаточно долго, «природа» сознается </a:t>
            </a:r>
            <a:r>
              <a:rPr lang="ru-RU" altLang="ru-RU" sz="3200"/>
              <a:t>(Р. Коуз).</a:t>
            </a:r>
          </a:p>
        </p:txBody>
      </p:sp>
    </p:spTree>
    <p:extLst>
      <p:ext uri="{BB962C8B-B14F-4D97-AF65-F5344CB8AC3E}">
        <p14:creationId xmlns:p14="http://schemas.microsoft.com/office/powerpoint/2010/main" val="128280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/>
              <a:t>Предмет, </a:t>
            </a:r>
            <a:r>
              <a:rPr lang="ru-RU" dirty="0" err="1"/>
              <a:t>метод,функции</a:t>
            </a:r>
            <a:r>
              <a:rPr lang="ru-RU" dirty="0"/>
              <a:t> экономической</a:t>
            </a:r>
          </a:p>
          <a:p>
            <a:pPr marL="109728" indent="0">
              <a:buNone/>
            </a:pPr>
            <a:r>
              <a:rPr lang="ru-RU" dirty="0"/>
              <a:t>науки и уровни экономического анализа.</a:t>
            </a:r>
          </a:p>
          <a:p>
            <a:pPr marL="109728" indent="0">
              <a:buNone/>
            </a:pPr>
            <a:r>
              <a:rPr lang="ru-RU" dirty="0"/>
              <a:t>Этапы развития науки.</a:t>
            </a:r>
          </a:p>
          <a:p>
            <a:pPr marL="109728" indent="0">
              <a:buNone/>
            </a:pPr>
            <a:r>
              <a:rPr lang="ru-RU" dirty="0"/>
              <a:t>Ресурсы и потребности.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234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00063" y="571500"/>
            <a:ext cx="8183562" cy="642938"/>
          </a:xfrm>
        </p:spPr>
        <p:txBody>
          <a:bodyPr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1800" cap="all" dirty="0" smtClean="0">
                <a:solidFill>
                  <a:srgbClr val="0070C0"/>
                </a:solidFill>
              </a:rPr>
              <a:t>Потребности, блага, ресурсы</a:t>
            </a:r>
            <a:r>
              <a:rPr lang="ru-RU" sz="1800" u="sng" dirty="0" smtClean="0">
                <a:solidFill>
                  <a:srgbClr val="0070C0"/>
                </a:solidFill>
              </a:rPr>
              <a:t/>
            </a:r>
            <a:br>
              <a:rPr lang="ru-RU" sz="1800" u="sng" dirty="0" smtClean="0">
                <a:solidFill>
                  <a:srgbClr val="0070C0"/>
                </a:solidFill>
              </a:rPr>
            </a:br>
            <a:r>
              <a:rPr lang="ru-RU" sz="1800" dirty="0" smtClean="0">
                <a:solidFill>
                  <a:srgbClr val="0070C0"/>
                </a:solidFill>
              </a:rPr>
              <a:t/>
            </a:r>
            <a:br>
              <a:rPr lang="ru-RU" sz="1800" dirty="0" smtClean="0">
                <a:solidFill>
                  <a:srgbClr val="0070C0"/>
                </a:solidFill>
              </a:rPr>
            </a:br>
            <a:endParaRPr lang="ru-RU" sz="1800" dirty="0">
              <a:solidFill>
                <a:srgbClr val="0070C0"/>
              </a:solidFill>
            </a:endParaRPr>
          </a:p>
        </p:txBody>
      </p:sp>
      <p:sp>
        <p:nvSpPr>
          <p:cNvPr id="15363" name="Содержимое 6"/>
          <p:cNvSpPr>
            <a:spLocks noGrp="1"/>
          </p:cNvSpPr>
          <p:nvPr>
            <p:ph idx="1"/>
          </p:nvPr>
        </p:nvSpPr>
        <p:spPr>
          <a:xfrm>
            <a:off x="571500" y="1214438"/>
            <a:ext cx="8183563" cy="5143500"/>
          </a:xfrm>
        </p:spPr>
        <p:txBody>
          <a:bodyPr/>
          <a:lstStyle/>
          <a:p>
            <a:pPr marL="0" indent="450000" algn="just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ru-RU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Потребность </a:t>
            </a:r>
            <a:r>
              <a:rPr lang="ru-RU" sz="2000" b="1" dirty="0" smtClean="0"/>
              <a:t>– это чувство недостатка, которое человек стремится устранить с помощью потребления благ. </a:t>
            </a:r>
          </a:p>
          <a:p>
            <a:pPr marL="0" indent="450000" algn="just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endParaRPr lang="ru-RU" sz="1600" dirty="0" smtClean="0"/>
          </a:p>
          <a:p>
            <a:pPr marL="0" indent="450000" algn="just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ru-RU" sz="1600" dirty="0" smtClean="0"/>
              <a:t>               </a:t>
            </a:r>
            <a:r>
              <a:rPr lang="ru-RU" sz="1600" b="1" dirty="0" smtClean="0"/>
              <a:t> 5) потребность в самовыражении; </a:t>
            </a:r>
          </a:p>
          <a:p>
            <a:pPr marL="0" indent="450000" algn="just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ru-RU" sz="1600" b="1" dirty="0" smtClean="0"/>
              <a:t>                4) потребность в признании, уважении;</a:t>
            </a:r>
          </a:p>
          <a:p>
            <a:pPr marL="0" indent="450000" algn="just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ru-RU" sz="1600" b="1" dirty="0" smtClean="0"/>
              <a:t>                3) потребность в социальных связях;</a:t>
            </a:r>
          </a:p>
          <a:p>
            <a:pPr marL="0" indent="450000" algn="just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ru-RU" sz="1600" b="1" dirty="0" smtClean="0"/>
              <a:t>                2)потребность в безопасности;            </a:t>
            </a:r>
          </a:p>
          <a:p>
            <a:pPr marL="0" indent="450000" algn="just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ru-RU" sz="1600" b="1" dirty="0" smtClean="0"/>
              <a:t>                1) физиологические потребности</a:t>
            </a:r>
          </a:p>
          <a:p>
            <a:pPr marL="0" indent="450000" algn="just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endParaRPr lang="ru-RU" sz="1800" b="1" dirty="0" smtClean="0"/>
          </a:p>
          <a:p>
            <a:pPr marL="0" indent="450000" algn="just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ru-RU" sz="1800" b="1" dirty="0" smtClean="0"/>
              <a:t> </a:t>
            </a:r>
            <a:r>
              <a:rPr lang="ru-RU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Рис. 4. Пирамида потребностей </a:t>
            </a:r>
          </a:p>
          <a:p>
            <a:pPr marL="0" indent="450000" algn="just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ru-RU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А. </a:t>
            </a:r>
            <a:r>
              <a:rPr lang="ru-RU" sz="1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Маслоу</a:t>
            </a:r>
            <a:r>
              <a:rPr lang="ru-RU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450000" algn="just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endParaRPr lang="ru-RU" sz="1600" dirty="0" smtClean="0"/>
          </a:p>
          <a:p>
            <a:pPr marL="0" indent="450000" algn="just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endParaRPr lang="ru-RU" sz="1600" dirty="0" smtClean="0"/>
          </a:p>
          <a:p>
            <a:pPr marL="0" indent="450000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ru-RU" sz="1600" b="1" dirty="0" smtClean="0"/>
              <a:t> </a:t>
            </a:r>
          </a:p>
          <a:p>
            <a:pPr marL="0" indent="449263" algn="just" eaLnBrk="1" hangingPunct="1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endParaRPr lang="ru-RU" sz="1600" b="1" dirty="0" smtClean="0"/>
          </a:p>
          <a:p>
            <a:pPr marL="0" indent="449263" algn="just" eaLnBrk="1" hangingPunct="1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endParaRPr lang="ru-RU" sz="1600" b="1" dirty="0" smtClean="0"/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971600" y="2060848"/>
            <a:ext cx="1071570" cy="1214446"/>
          </a:xfrm>
          <a:prstGeom prst="triangle">
            <a:avLst/>
          </a:prstGeom>
          <a:solidFill>
            <a:schemeClr val="accent1"/>
          </a:solidFill>
          <a:scene3d>
            <a:camera prst="orthographicFront"/>
            <a:lightRig rig="glow" dir="t"/>
          </a:scene3d>
          <a:sp3d prstMaterial="legacyWireframe"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142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825" y="2420938"/>
            <a:ext cx="8501063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Блага </a:t>
            </a:r>
            <a:r>
              <a:rPr lang="ru-RU" sz="2400" b="1" dirty="0">
                <a:latin typeface="Arial" charset="0"/>
                <a:cs typeface="Arial" charset="0"/>
              </a:rPr>
              <a:t>– это все то, что служит удовлетворению человеческих потребностей</a:t>
            </a:r>
            <a:r>
              <a:rPr lang="ru-RU" sz="2400" dirty="0">
                <a:latin typeface="Arial" charset="0"/>
                <a:cs typeface="Arial" charset="0"/>
              </a:rPr>
              <a:t> (товары, услуги).</a:t>
            </a:r>
          </a:p>
          <a:p>
            <a:pPr>
              <a:defRPr/>
            </a:pPr>
            <a:endParaRPr lang="ru-RU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95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57188" y="428625"/>
            <a:ext cx="7712075" cy="469900"/>
          </a:xfrm>
        </p:spPr>
        <p:txBody>
          <a:bodyPr>
            <a:normAutofit fontScale="40000" lnSpcReduction="20000"/>
          </a:bodyPr>
          <a:lstStyle/>
          <a:p>
            <a:pPr>
              <a:buFont typeface="Wingdings 2" panose="05020102010507070707" pitchFamily="18" charset="2"/>
              <a:buNone/>
              <a:defRPr/>
            </a:pPr>
            <a:r>
              <a:rPr lang="ru-RU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Таблица 3 – Классификация благ</a:t>
            </a:r>
          </a:p>
          <a:p>
            <a:pPr>
              <a:buFont typeface="Wingdings 2" panose="05020102010507070707" pitchFamily="18" charset="2"/>
              <a:buNone/>
              <a:defRPr/>
            </a:pPr>
            <a:endParaRPr lang="ru-RU" sz="16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ru-RU" sz="1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</a:p>
          <a:p>
            <a:pPr>
              <a:buFont typeface="Wingdings 2" panose="05020102010507070707" pitchFamily="18" charset="2"/>
              <a:buNone/>
              <a:defRPr/>
            </a:pPr>
            <a:endParaRPr lang="ru-RU" sz="1600" dirty="0" smtClean="0">
              <a:latin typeface="Arial" charset="0"/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/>
        </p:nvGraphicFramePr>
        <p:xfrm>
          <a:off x="357188" y="857250"/>
          <a:ext cx="8429625" cy="50672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71750"/>
                <a:gridCol w="5857875"/>
              </a:tblGrid>
              <a:tr h="50008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Вид </a:t>
                      </a:r>
                      <a:endParaRPr lang="ru-RU" sz="1600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Характеристика</a:t>
                      </a:r>
                      <a:endParaRPr lang="ru-RU" sz="1600" dirty="0"/>
                    </a:p>
                  </a:txBody>
                  <a:tcPr marL="91439" marR="91439" marT="45721" marB="45721"/>
                </a:tc>
              </a:tr>
              <a:tr h="425094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1</a:t>
                      </a:r>
                      <a:endParaRPr lang="ru-RU" sz="1600" b="1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2</a:t>
                      </a:r>
                      <a:endParaRPr lang="ru-RU" sz="1600" b="1" dirty="0"/>
                    </a:p>
                  </a:txBody>
                  <a:tcPr marL="91439" marR="91439" marT="45721" marB="45721"/>
                </a:tc>
              </a:tr>
              <a:tr h="425094"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/>
                        <a:t>1. Критерий:</a:t>
                      </a:r>
                      <a:r>
                        <a:rPr lang="ru-RU" sz="1600" b="1" i="1" baseline="0" dirty="0" smtClean="0"/>
                        <a:t> у</a:t>
                      </a:r>
                      <a:r>
                        <a:rPr lang="ru-RU" sz="1600" b="1" i="1" dirty="0" smtClean="0"/>
                        <a:t>частие</a:t>
                      </a:r>
                      <a:r>
                        <a:rPr lang="ru-RU" sz="1600" b="1" i="1" baseline="0" dirty="0" smtClean="0"/>
                        <a:t> человека в производстве благ </a:t>
                      </a:r>
                      <a:endParaRPr lang="ru-RU" sz="1600" b="1" i="1" dirty="0"/>
                    </a:p>
                  </a:txBody>
                  <a:tcPr marL="91439" marR="91439" marT="45721" marB="45721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66831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1.1.Экономические </a:t>
                      </a:r>
                      <a:endParaRPr lang="ru-RU" sz="1600" b="1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ru-RU" sz="1600" b="1" i="0" u="none" dirty="0" smtClean="0"/>
                        <a:t>Характерные черты: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b="1" dirty="0" smtClean="0"/>
                        <a:t>необходимость</a:t>
                      </a:r>
                      <a:r>
                        <a:rPr lang="ru-RU" sz="1600" b="1" baseline="0" dirty="0" smtClean="0"/>
                        <a:t> затрат на производство;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b="1" baseline="0" dirty="0" smtClean="0"/>
                        <a:t>наличие рыночной цены;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b="1" baseline="0" dirty="0" smtClean="0"/>
                        <a:t>ограниченное количество</a:t>
                      </a:r>
                      <a:endParaRPr lang="ru-RU" sz="1600" b="1" dirty="0"/>
                    </a:p>
                  </a:txBody>
                  <a:tcPr marL="91439" marR="91439" marT="45721" marB="45721"/>
                </a:tc>
              </a:tr>
              <a:tr h="1066831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1.2.Неэкономичес-кие</a:t>
                      </a:r>
                      <a:r>
                        <a:rPr lang="ru-RU" sz="1600" b="1" baseline="0" dirty="0" smtClean="0"/>
                        <a:t> (свободные)</a:t>
                      </a:r>
                      <a:endParaRPr lang="ru-RU" sz="1600" b="1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dirty="0" smtClean="0"/>
                        <a:t>Характерные черты: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ru-RU" sz="1600" b="1" i="0" u="none" dirty="0" smtClean="0"/>
                        <a:t>нет затрат на производство;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ru-RU" sz="1600" b="1" i="0" u="none" dirty="0" smtClean="0"/>
                        <a:t>практически неограниченное кол-во </a:t>
                      </a:r>
                      <a:r>
                        <a:rPr lang="ru-RU" sz="1600" b="0" i="0" u="none" dirty="0" smtClean="0"/>
                        <a:t>(земля, воздух, вода)</a:t>
                      </a:r>
                      <a:endParaRPr lang="ru-RU" sz="1600" dirty="0"/>
                    </a:p>
                  </a:txBody>
                  <a:tcPr marL="91439" marR="91439" marT="45721" marB="45721"/>
                </a:tc>
              </a:tr>
              <a:tr h="425094"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/>
                        <a:t>2. Критерий: субстанция благ</a:t>
                      </a:r>
                      <a:endParaRPr lang="ru-RU" sz="1600" b="1" i="1" dirty="0"/>
                    </a:p>
                  </a:txBody>
                  <a:tcPr marL="91439" marR="91439" marT="45721" marB="45721"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</a:tr>
              <a:tr h="579137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2.1.Материальные </a:t>
                      </a:r>
                      <a:endParaRPr lang="ru-RU" sz="1600" b="1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Вещная форма благ – </a:t>
                      </a:r>
                      <a:r>
                        <a:rPr lang="ru-RU" sz="1600" b="1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ТОВАРЫ</a:t>
                      </a:r>
                      <a:r>
                        <a:rPr lang="ru-RU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1600" b="0" dirty="0" smtClean="0"/>
                        <a:t>(продукты купли-продажи)</a:t>
                      </a:r>
                      <a:endParaRPr lang="ru-RU" sz="1600" b="0" dirty="0"/>
                    </a:p>
                  </a:txBody>
                  <a:tcPr marL="91439" marR="91439" marT="45721" marB="45721"/>
                </a:tc>
              </a:tr>
              <a:tr h="579137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2.2.Нематериаль-ные</a:t>
                      </a:r>
                      <a:r>
                        <a:rPr lang="ru-RU" sz="1600" b="1" baseline="0" dirty="0" smtClean="0"/>
                        <a:t> </a:t>
                      </a:r>
                      <a:endParaRPr lang="ru-RU" sz="1600" b="1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Услуги</a:t>
                      </a:r>
                      <a:endParaRPr lang="ru-RU" sz="1600" b="1" dirty="0"/>
                    </a:p>
                  </a:txBody>
                  <a:tcPr marL="91439" marR="91439" marT="45721" marB="457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697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571500" y="357188"/>
            <a:ext cx="8001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ru-RU" altLang="ru-RU" b="1">
                <a:solidFill>
                  <a:srgbClr val="0070C0"/>
                </a:solidFill>
              </a:rPr>
              <a:t>Продолжение табл. 3</a:t>
            </a:r>
          </a:p>
          <a:p>
            <a:pPr algn="r" eaLnBrk="1" hangingPunct="1"/>
            <a:r>
              <a:rPr lang="ru-RU" altLang="ru-RU" b="1">
                <a:solidFill>
                  <a:schemeClr val="accent1"/>
                </a:solidFill>
              </a:rPr>
              <a:t>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57188" y="857250"/>
          <a:ext cx="8429625" cy="5664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57438"/>
                <a:gridCol w="6072187"/>
              </a:tblGrid>
              <a:tr h="428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 marL="91439" marR="91439" marT="45713" marB="45713"/>
                </a:tc>
              </a:tr>
              <a:tr h="404989"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/>
                        <a:t>3. Критерий:</a:t>
                      </a:r>
                      <a:r>
                        <a:rPr lang="ru-RU" sz="1600" b="1" i="1" baseline="0" dirty="0" smtClean="0"/>
                        <a:t> создаются рыночной системой или государством </a:t>
                      </a:r>
                      <a:endParaRPr lang="ru-RU" sz="1600" b="1" i="1" dirty="0"/>
                    </a:p>
                  </a:txBody>
                  <a:tcPr marL="91439" marR="91439" marT="45713" marB="4571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22912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3.1.Частные </a:t>
                      </a:r>
                      <a:endParaRPr lang="ru-RU" sz="1600" b="1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Создаются самой рыночной системой и предоставляются только тем, кто за них</a:t>
                      </a:r>
                      <a:r>
                        <a:rPr lang="ru-RU" sz="1600" b="1" baseline="0" dirty="0" smtClean="0"/>
                        <a:t> заплатил</a:t>
                      </a:r>
                      <a:endParaRPr lang="ru-RU" sz="1600" b="1" dirty="0"/>
                    </a:p>
                  </a:txBody>
                  <a:tcPr marL="91439" marR="91439" marT="45713" marB="45713"/>
                </a:tc>
              </a:tr>
              <a:tr h="579083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3.2.Обществен-ные </a:t>
                      </a:r>
                      <a:endParaRPr lang="ru-RU" sz="1600" b="1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Предоставляются</a:t>
                      </a:r>
                      <a:r>
                        <a:rPr lang="ru-RU" sz="1600" b="1" baseline="0" dirty="0" smtClean="0"/>
                        <a:t> государством ВСЕМ гражданам </a:t>
                      </a:r>
                      <a:r>
                        <a:rPr lang="ru-RU" sz="1600" b="0" baseline="0" dirty="0" smtClean="0"/>
                        <a:t>(ключевой признак – </a:t>
                      </a:r>
                      <a:r>
                        <a:rPr lang="ru-RU" sz="1600" b="0" baseline="0" dirty="0" err="1" smtClean="0"/>
                        <a:t>неисключаемость</a:t>
                      </a:r>
                      <a:r>
                        <a:rPr lang="ru-RU" sz="1600" b="0" baseline="0" dirty="0" smtClean="0"/>
                        <a:t>)</a:t>
                      </a:r>
                      <a:endParaRPr lang="ru-RU" sz="1600" b="0" dirty="0"/>
                    </a:p>
                  </a:txBody>
                  <a:tcPr marL="91439" marR="91439" marT="45713" marB="45713"/>
                </a:tc>
              </a:tr>
              <a:tr h="386373"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/>
                        <a:t>4. Критерий:</a:t>
                      </a:r>
                      <a:r>
                        <a:rPr lang="ru-RU" sz="1600" b="1" i="1" baseline="0" dirty="0" smtClean="0"/>
                        <a:t> характер использования </a:t>
                      </a:r>
                      <a:endParaRPr lang="ru-RU" sz="1600" b="1" i="1" dirty="0"/>
                    </a:p>
                  </a:txBody>
                  <a:tcPr marL="91439" marR="91439" marT="45713" marB="4571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79083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4.1.Потребитель-ские </a:t>
                      </a:r>
                      <a:endParaRPr lang="ru-RU" sz="1600" b="1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Блага текущего потребления </a:t>
                      </a:r>
                      <a:endParaRPr lang="ru-RU" sz="1600" b="1" dirty="0"/>
                    </a:p>
                  </a:txBody>
                  <a:tcPr marL="91439" marR="91439" marT="45713" marB="45713"/>
                </a:tc>
              </a:tr>
              <a:tr h="603706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4.2.Производст-венные </a:t>
                      </a:r>
                      <a:endParaRPr lang="ru-RU" sz="1600" b="1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Производственные ресурсы (факторы производства)</a:t>
                      </a:r>
                      <a:endParaRPr lang="ru-RU" sz="1600" b="1" dirty="0"/>
                    </a:p>
                  </a:txBody>
                  <a:tcPr marL="91439" marR="91439" marT="45713" marB="45713"/>
                </a:tc>
              </a:tr>
              <a:tr h="432876"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/>
                        <a:t>5. Критерий: характер </a:t>
                      </a:r>
                      <a:r>
                        <a:rPr lang="ru-RU" sz="1600" b="1" i="1" dirty="0" err="1" smtClean="0"/>
                        <a:t>соотносимости</a:t>
                      </a:r>
                      <a:r>
                        <a:rPr lang="ru-RU" sz="1600" b="1" i="1" dirty="0" smtClean="0"/>
                        <a:t> друг с другом </a:t>
                      </a:r>
                      <a:endParaRPr lang="ru-RU" sz="1600" b="1" i="1" dirty="0"/>
                    </a:p>
                  </a:txBody>
                  <a:tcPr marL="91439" marR="91439" marT="45713" marB="45713"/>
                </a:tc>
                <a:tc hMerge="1">
                  <a:txBody>
                    <a:bodyPr/>
                    <a:lstStyle/>
                    <a:p>
                      <a:endParaRPr lang="ru-RU" sz="1600" b="1" dirty="0"/>
                    </a:p>
                  </a:txBody>
                  <a:tcPr/>
                </a:tc>
              </a:tr>
              <a:tr h="603706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5.1.Комплимен-тарные</a:t>
                      </a:r>
                      <a:endParaRPr lang="ru-RU" sz="1600" b="1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Блага,</a:t>
                      </a:r>
                      <a:r>
                        <a:rPr lang="ru-RU" sz="1600" b="1" baseline="0" dirty="0" smtClean="0"/>
                        <a:t> которые дополняют друг друга </a:t>
                      </a:r>
                      <a:r>
                        <a:rPr lang="ru-RU" sz="1600" b="0" baseline="0" dirty="0" smtClean="0"/>
                        <a:t>(сотовый телефон и </a:t>
                      </a:r>
                      <a:r>
                        <a:rPr lang="en-US" sz="1600" b="0" baseline="0" dirty="0" err="1" smtClean="0"/>
                        <a:t>sim</a:t>
                      </a:r>
                      <a:r>
                        <a:rPr lang="ru-RU" sz="1600" b="0" baseline="0" dirty="0" smtClean="0"/>
                        <a:t>-карта, ручка и бумага)</a:t>
                      </a:r>
                      <a:endParaRPr lang="ru-RU" sz="1600" b="0" dirty="0"/>
                    </a:p>
                  </a:txBody>
                  <a:tcPr marL="91439" marR="91439" marT="45713" marB="45713"/>
                </a:tc>
              </a:tr>
              <a:tr h="822912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5.2. Субституты</a:t>
                      </a:r>
                      <a:r>
                        <a:rPr lang="ru-RU" sz="1600" b="1" baseline="0" dirty="0" smtClean="0"/>
                        <a:t> </a:t>
                      </a:r>
                      <a:endParaRPr lang="ru-RU" sz="1600" b="1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Блага, которые являются</a:t>
                      </a:r>
                      <a:r>
                        <a:rPr lang="ru-RU" sz="1600" b="1" baseline="0" dirty="0" smtClean="0"/>
                        <a:t> заменяемыми (альтернативными) по отношению друг к другу </a:t>
                      </a:r>
                      <a:r>
                        <a:rPr lang="ru-RU" sz="1600" b="0" baseline="0" dirty="0" smtClean="0"/>
                        <a:t>(силикатный и красный кирпич)</a:t>
                      </a:r>
                      <a:endParaRPr lang="ru-RU" sz="1600" b="0" dirty="0"/>
                    </a:p>
                  </a:txBody>
                  <a:tcPr marL="91439" marR="91439" marT="45713" marB="4571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445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трелка углом 26"/>
          <p:cNvSpPr/>
          <p:nvPr/>
        </p:nvSpPr>
        <p:spPr>
          <a:xfrm rot="5400000">
            <a:off x="6393657" y="1535906"/>
            <a:ext cx="1143000" cy="928687"/>
          </a:xfrm>
          <a:prstGeom prst="bentArrow">
            <a:avLst>
              <a:gd name="adj1" fmla="val 0"/>
              <a:gd name="adj2" fmla="val 21093"/>
              <a:gd name="adj3" fmla="val 14060"/>
              <a:gd name="adj4" fmla="val 43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500" y="357188"/>
            <a:ext cx="7858125" cy="3140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потребности </a:t>
            </a:r>
            <a: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и</a:t>
            </a:r>
            <a:r>
              <a:rPr lang="ru-RU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Экономические блага</a:t>
            </a:r>
          </a:p>
          <a:p>
            <a:pPr algn="ctr">
              <a:defRPr/>
            </a:pPr>
            <a:endParaRPr lang="ru-RU" b="1" cap="al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>
              <a:defRPr/>
            </a:pPr>
            <a:endParaRPr lang="ru-RU" b="1" cap="al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>
              <a:defRPr/>
            </a:pPr>
            <a:endParaRPr lang="ru-RU" b="1" cap="al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>
              <a:defRPr/>
            </a:pPr>
            <a:endParaRPr lang="ru-RU" b="1" cap="al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>
              <a:defRPr/>
            </a:pPr>
            <a:endParaRPr lang="ru-RU" b="1" cap="al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>
              <a:defRPr/>
            </a:pPr>
            <a:endParaRPr lang="ru-RU" cap="all" dirty="0">
              <a:latin typeface="Arial" charset="0"/>
              <a:cs typeface="Arial" charset="0"/>
            </a:endParaRPr>
          </a:p>
          <a:p>
            <a:pPr algn="ctr">
              <a:defRPr/>
            </a:pPr>
            <a:endParaRPr lang="ru-RU" b="1" cap="al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>
              <a:defRPr/>
            </a:pPr>
            <a:endParaRPr lang="ru-RU" b="1" cap="al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>
              <a:defRPr/>
            </a:pPr>
            <a:endParaRPr lang="ru-RU" b="1" cap="al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>
              <a:defRPr/>
            </a:pPr>
            <a:endParaRPr lang="ru-RU" b="1" cap="al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572125" y="2571750"/>
            <a:ext cx="2928938" cy="928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cap="al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Экономические потребности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285875" y="2571750"/>
            <a:ext cx="2786063" cy="1000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cap="al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Производство </a:t>
            </a:r>
          </a:p>
        </p:txBody>
      </p:sp>
      <p:sp>
        <p:nvSpPr>
          <p:cNvPr id="26" name="Стрелка углом 25"/>
          <p:cNvSpPr/>
          <p:nvPr/>
        </p:nvSpPr>
        <p:spPr>
          <a:xfrm>
            <a:off x="2143125" y="1357313"/>
            <a:ext cx="928688" cy="1214437"/>
          </a:xfrm>
          <a:prstGeom prst="bentArrow">
            <a:avLst>
              <a:gd name="adj1" fmla="val 1556"/>
              <a:gd name="adj2" fmla="val 19530"/>
              <a:gd name="adj3" fmla="val 17186"/>
              <a:gd name="adj4" fmla="val 43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71813" y="1000125"/>
            <a:ext cx="3429000" cy="1071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cap="al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Экономические блага </a:t>
            </a:r>
          </a:p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(товары и услуги)</a:t>
            </a:r>
          </a:p>
        </p:txBody>
      </p:sp>
      <p:sp>
        <p:nvSpPr>
          <p:cNvPr id="28" name="Стрелка вниз 27"/>
          <p:cNvSpPr/>
          <p:nvPr/>
        </p:nvSpPr>
        <p:spPr>
          <a:xfrm rot="5400000">
            <a:off x="4643438" y="2357438"/>
            <a:ext cx="357187" cy="1500187"/>
          </a:xfrm>
          <a:prstGeom prst="downArrow">
            <a:avLst>
              <a:gd name="adj1" fmla="val 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751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988840"/>
            <a:ext cx="8180730" cy="240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56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642938"/>
            <a:ext cx="771525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ru-RU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ru-RU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Производство, потребление и распределение благ</a:t>
            </a:r>
          </a:p>
          <a:p>
            <a:pPr>
              <a:defRPr/>
            </a:pPr>
            <a:endParaRPr lang="ru-RU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ПРОИЗВОДСТВО </a:t>
            </a:r>
            <a:r>
              <a:rPr lang="ru-RU" b="1" dirty="0">
                <a:latin typeface="Arial" charset="0"/>
                <a:cs typeface="Arial" charset="0"/>
              </a:rPr>
              <a:t> − процесс создания необходимых благ для удовлетворения потребностей. </a:t>
            </a:r>
          </a:p>
          <a:p>
            <a:pPr>
              <a:defRPr/>
            </a:pPr>
            <a:endParaRPr lang="ru-RU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СУБЪЕКТ ПРОИЗВОДСТВА </a:t>
            </a:r>
            <a:r>
              <a:rPr lang="ru-RU" b="1" dirty="0">
                <a:latin typeface="Arial" charset="0"/>
                <a:cs typeface="Arial" charset="0"/>
              </a:rPr>
              <a:t>– фирма , отдельный человек. </a:t>
            </a:r>
          </a:p>
          <a:p>
            <a:pPr>
              <a:defRPr/>
            </a:pPr>
            <a:endParaRPr lang="ru-RU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НЕОБХОДИМОЕ УСЛОВИЕ</a:t>
            </a:r>
            <a:r>
              <a:rPr lang="ru-RU" b="1" dirty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ru-RU" b="1" dirty="0">
                <a:latin typeface="Arial" charset="0"/>
                <a:cs typeface="Arial" charset="0"/>
              </a:rPr>
              <a:t>– наличие ресурсов  (факторов производства):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b="1" dirty="0">
                <a:latin typeface="Arial" charset="0"/>
                <a:cs typeface="Arial" charset="0"/>
              </a:rPr>
              <a:t>труда;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b="1" dirty="0">
                <a:latin typeface="Arial" charset="0"/>
                <a:cs typeface="Arial" charset="0"/>
              </a:rPr>
              <a:t>земли;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b="1" dirty="0">
                <a:latin typeface="Arial" charset="0"/>
                <a:cs typeface="Arial" charset="0"/>
              </a:rPr>
              <a:t>капитала;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b="1" dirty="0">
                <a:latin typeface="Arial" charset="0"/>
                <a:cs typeface="Arial" charset="0"/>
              </a:rPr>
              <a:t>предпринимательских способностей;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b="1" dirty="0">
                <a:latin typeface="Arial" charset="0"/>
                <a:cs typeface="Arial" charset="0"/>
              </a:rPr>
              <a:t>информации.</a:t>
            </a:r>
          </a:p>
          <a:p>
            <a:pPr>
              <a:defRPr/>
            </a:pPr>
            <a:endParaRPr lang="ru-RU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ru-RU" b="1" dirty="0">
                <a:latin typeface="Arial" charset="0"/>
                <a:cs typeface="Arial" charset="0"/>
              </a:rPr>
              <a:t>Эти ресурсы  всегда ограничены, что порождает проблему </a:t>
            </a:r>
            <a: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ВЫБОРА </a:t>
            </a:r>
            <a:r>
              <a:rPr lang="ru-RU" dirty="0">
                <a:latin typeface="Arial" charset="0"/>
                <a:cs typeface="Arial" charset="0"/>
              </a:rPr>
              <a:t>(альтернативных / вмененных издержек).</a:t>
            </a:r>
          </a:p>
        </p:txBody>
      </p:sp>
    </p:spTree>
    <p:extLst>
      <p:ext uri="{BB962C8B-B14F-4D97-AF65-F5344CB8AC3E}">
        <p14:creationId xmlns:p14="http://schemas.microsoft.com/office/powerpoint/2010/main" val="1864260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42938" y="6072188"/>
            <a:ext cx="8183562" cy="500062"/>
          </a:xfrm>
        </p:spPr>
        <p:txBody>
          <a:bodyPr anchor="t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1800" cap="all" dirty="0" smtClean="0">
                <a:solidFill>
                  <a:srgbClr val="0070C0"/>
                </a:solidFill>
              </a:rPr>
              <a:t>Рис. 5. ПРОЦЕСС воспроизводства БЛАГ </a:t>
            </a:r>
            <a:endParaRPr lang="ru-RU" sz="1800" cap="all" dirty="0">
              <a:solidFill>
                <a:srgbClr val="0070C0"/>
              </a:solidFill>
            </a:endParaRPr>
          </a:p>
        </p:txBody>
      </p:sp>
      <p:sp>
        <p:nvSpPr>
          <p:cNvPr id="39939" name="Содержимое 6"/>
          <p:cNvSpPr>
            <a:spLocks noGrp="1"/>
          </p:cNvSpPr>
          <p:nvPr>
            <p:ph idx="1"/>
          </p:nvPr>
        </p:nvSpPr>
        <p:spPr>
          <a:xfrm>
            <a:off x="500063" y="857250"/>
            <a:ext cx="8183562" cy="4929188"/>
          </a:xfrm>
        </p:spPr>
        <p:txBody>
          <a:bodyPr/>
          <a:lstStyle/>
          <a:p>
            <a:endParaRPr lang="ru-RU" altLang="ru-RU" sz="1600" smtClean="0"/>
          </a:p>
          <a:p>
            <a:pPr>
              <a:buFont typeface="Wingdings 2" panose="05020102010507070707" pitchFamily="18" charset="2"/>
              <a:buNone/>
            </a:pPr>
            <a:endParaRPr lang="ru-RU" altLang="ru-RU" sz="1600" smtClean="0"/>
          </a:p>
          <a:p>
            <a:pPr>
              <a:buFont typeface="Wingdings 2" panose="05020102010507070707" pitchFamily="18" charset="2"/>
              <a:buNone/>
            </a:pPr>
            <a:endParaRPr lang="ru-RU" altLang="ru-RU" sz="1600" smtClean="0"/>
          </a:p>
          <a:p>
            <a:endParaRPr lang="ru-RU" altLang="ru-RU" sz="1600" smtClean="0"/>
          </a:p>
          <a:p>
            <a:endParaRPr lang="ru-RU" altLang="ru-RU" sz="1600" smtClean="0"/>
          </a:p>
          <a:p>
            <a:endParaRPr lang="ru-RU" altLang="ru-RU" sz="1600" smtClean="0"/>
          </a:p>
          <a:p>
            <a:endParaRPr lang="ru-RU" altLang="ru-RU" sz="1600" smtClean="0"/>
          </a:p>
          <a:p>
            <a:endParaRPr lang="ru-RU" altLang="ru-RU" sz="1600" smtClean="0"/>
          </a:p>
          <a:p>
            <a:endParaRPr lang="ru-RU" altLang="ru-RU" sz="1600" smtClean="0"/>
          </a:p>
          <a:p>
            <a:endParaRPr lang="ru-RU" altLang="ru-RU" sz="1600" smtClean="0"/>
          </a:p>
          <a:p>
            <a:endParaRPr lang="ru-RU" altLang="ru-RU" sz="1600" smtClean="0"/>
          </a:p>
          <a:p>
            <a:endParaRPr lang="ru-RU" altLang="ru-RU" sz="1600" smtClean="0"/>
          </a:p>
          <a:p>
            <a:endParaRPr lang="ru-RU" altLang="ru-RU" sz="1600" smtClean="0"/>
          </a:p>
          <a:p>
            <a:endParaRPr lang="ru-RU" altLang="ru-RU" sz="1600" smtClean="0"/>
          </a:p>
          <a:p>
            <a:endParaRPr lang="ru-RU" altLang="ru-RU" sz="1600" smtClean="0"/>
          </a:p>
          <a:p>
            <a:pPr algn="ctr">
              <a:buFont typeface="Wingdings 2" panose="05020102010507070707" pitchFamily="18" charset="2"/>
              <a:buNone/>
            </a:pPr>
            <a:endParaRPr lang="ru-RU" altLang="ru-RU" sz="1600" smtClean="0"/>
          </a:p>
          <a:p>
            <a:endParaRPr lang="ru-RU" altLang="ru-RU" sz="160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3000375" y="1214438"/>
            <a:ext cx="3071813" cy="1285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chemeClr val="tx1"/>
                </a:solidFill>
              </a:rPr>
              <a:t>Собственно производство </a:t>
            </a:r>
          </a:p>
          <a:p>
            <a:pPr algn="ctr">
              <a:defRPr/>
            </a:pPr>
            <a:r>
              <a:rPr lang="ru-RU" sz="2000" dirty="0">
                <a:solidFill>
                  <a:schemeClr val="tx1"/>
                </a:solidFill>
              </a:rPr>
              <a:t>(теория фирмы)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286375" y="2928938"/>
            <a:ext cx="3357563" cy="1214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chemeClr val="tx1"/>
                </a:solidFill>
              </a:rPr>
              <a:t>Распределение  </a:t>
            </a:r>
            <a:r>
              <a:rPr lang="ru-RU" sz="2000" dirty="0">
                <a:solidFill>
                  <a:schemeClr val="tx1"/>
                </a:solidFill>
              </a:rPr>
              <a:t>(теория рынков факторов  производства)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286125" y="4643438"/>
            <a:ext cx="3000375" cy="1285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chemeClr val="tx1"/>
                </a:solidFill>
              </a:rPr>
              <a:t>Обмен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14375" y="3000375"/>
            <a:ext cx="3357563" cy="1071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chemeClr val="tx1"/>
                </a:solidFill>
              </a:rPr>
              <a:t>Потребление </a:t>
            </a:r>
            <a:r>
              <a:rPr lang="ru-RU" sz="2000" dirty="0">
                <a:solidFill>
                  <a:schemeClr val="tx1"/>
                </a:solidFill>
              </a:rPr>
              <a:t>(теория потребительского поведения) 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143625" y="1571625"/>
            <a:ext cx="121443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5400000">
            <a:off x="6680200" y="2249488"/>
            <a:ext cx="1357313" cy="15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6787356" y="4644232"/>
            <a:ext cx="128587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rot="10800000">
            <a:off x="6357938" y="5357813"/>
            <a:ext cx="1071562" cy="15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rot="5400000" flipH="1" flipV="1">
            <a:off x="1249363" y="4751388"/>
            <a:ext cx="1214437" cy="15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857375" y="5357813"/>
            <a:ext cx="1357313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rot="5400000" flipH="1" flipV="1">
            <a:off x="1213644" y="2356644"/>
            <a:ext cx="1285875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1857375" y="1714500"/>
            <a:ext cx="1071563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8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38" y="571500"/>
            <a:ext cx="8001000" cy="5354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ВИДЫ ВОСПРОИЗВОДСТВА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ru-RU" b="1" dirty="0">
                <a:latin typeface="Arial" charset="0"/>
                <a:cs typeface="Arial" charset="0"/>
              </a:rPr>
              <a:t>Простое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ru-RU" b="1" dirty="0">
                <a:latin typeface="Arial" charset="0"/>
                <a:cs typeface="Arial" charset="0"/>
              </a:rPr>
              <a:t>Расширенное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ru-RU" b="1" dirty="0">
                <a:latin typeface="Arial" charset="0"/>
                <a:cs typeface="Arial" charset="0"/>
              </a:rPr>
              <a:t>Суженное</a:t>
            </a:r>
          </a:p>
          <a:p>
            <a:pPr marL="342900" indent="-342900">
              <a:lnSpc>
                <a:spcPct val="150000"/>
              </a:lnSpc>
              <a:defRPr/>
            </a:pPr>
            <a:endParaRPr lang="ru-RU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ПРОСТОЕ ВОСПРОИЗВОДСТВО </a:t>
            </a:r>
            <a:r>
              <a:rPr lang="ru-RU" b="1" dirty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ru-RU" b="1" dirty="0">
                <a:latin typeface="Arial" charset="0"/>
                <a:cs typeface="Arial" charset="0"/>
              </a:rPr>
              <a:t>предполагает повторение процесса  производства в неизменных размерах  </a:t>
            </a:r>
            <a:r>
              <a:rPr lang="ru-RU" dirty="0">
                <a:latin typeface="Arial" charset="0"/>
                <a:cs typeface="Arial" charset="0"/>
              </a:rPr>
              <a:t>(текущий ремонт). </a:t>
            </a:r>
          </a:p>
          <a:p>
            <a:pPr>
              <a:defRPr/>
            </a:pPr>
            <a:endParaRPr lang="ru-RU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РАСШИРЕННОЕ ВОСПРОИЗВОДСТВО  </a:t>
            </a:r>
            <a:r>
              <a:rPr lang="ru-RU" b="1" dirty="0">
                <a:latin typeface="Arial" charset="0"/>
                <a:cs typeface="Arial" charset="0"/>
              </a:rPr>
              <a:t>означает  возобновление производства в возрастающем объеме, основанное на накоплении капитала </a:t>
            </a:r>
            <a:r>
              <a:rPr lang="ru-RU" dirty="0">
                <a:latin typeface="Arial" charset="0"/>
                <a:cs typeface="Arial" charset="0"/>
              </a:rPr>
              <a:t>(новое строительство). </a:t>
            </a:r>
          </a:p>
          <a:p>
            <a:pPr>
              <a:defRPr/>
            </a:pPr>
            <a:endParaRPr lang="ru-RU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СУЖЕННОЕ ВОСПРОИЗВОДСТВО   </a:t>
            </a:r>
            <a:r>
              <a:rPr lang="ru-RU" b="1" dirty="0">
                <a:latin typeface="Arial" charset="0"/>
                <a:cs typeface="Arial" charset="0"/>
              </a:rPr>
              <a:t>характеризует экономику в период упадка, кризиса, т.к. повторение производства происходит в сокращающихся масштабах. </a:t>
            </a:r>
            <a:endParaRPr lang="ru-RU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endParaRPr lang="ru-RU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862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38" y="428625"/>
            <a:ext cx="8001000" cy="6462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cap="all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СвойСтвА</a:t>
            </a:r>
            <a:r>
              <a:rPr lang="ru-RU" b="1" cap="al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товара (блага)</a:t>
            </a:r>
          </a:p>
          <a:p>
            <a:pPr>
              <a:defRPr/>
            </a:pPr>
            <a:endParaRPr lang="ru-RU" b="1" cap="al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ru-RU" b="1" cap="al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С позиций производителя </a:t>
            </a:r>
            <a:r>
              <a:rPr lang="ru-RU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(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марксизм, Трудовая теория стоимости): </a:t>
            </a:r>
          </a:p>
          <a:p>
            <a:pPr marL="342900" indent="-342900">
              <a:defRPr/>
            </a:pPr>
            <a:endParaRPr lang="ru-RU" b="1" cap="al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ru-RU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потребительская стоимость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– способность удовлетворить какую-либо потребность человека;</a:t>
            </a:r>
          </a:p>
          <a:p>
            <a:pPr marL="342900" indent="-342900">
              <a:defRPr/>
            </a:pP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ru-RU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меновая стоимость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-  способность обмениваться на другие товары, имеющая внутренним содержанием стоимость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(воплощенный в товаре общественный труд).</a:t>
            </a:r>
          </a:p>
          <a:p>
            <a:pPr marL="342900" indent="-342900">
              <a:defRPr/>
            </a:pPr>
            <a:endParaRPr lang="ru-RU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marL="342900" indent="-342900">
              <a:defRPr/>
            </a:pPr>
            <a:r>
              <a:rPr lang="ru-RU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СТОИМОСТЬ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определяется объективно через общественно необходимые затраты общественного труда.</a:t>
            </a:r>
          </a:p>
          <a:p>
            <a:pPr marL="342900" indent="-342900">
              <a:defRPr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marL="342900" indent="-342900">
              <a:defRPr/>
            </a:pPr>
            <a:r>
              <a:rPr lang="ru-RU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2. С ПОЗИЦИЙ ПОТРЕБИТЕЛЯ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(маржинализм, Теория предельной полезности):</a:t>
            </a:r>
          </a:p>
          <a:p>
            <a:pPr marL="342900" indent="-342900">
              <a:defRPr/>
            </a:pPr>
            <a:endParaRPr lang="ru-RU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ru-RU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полезность </a:t>
            </a:r>
            <a:r>
              <a:rPr lang="ru-RU" b="1" dirty="0">
                <a:latin typeface="Arial" charset="0"/>
                <a:cs typeface="Arial" charset="0"/>
              </a:rPr>
              <a:t>(определяется субъективно через  осознание потребностей и редкости благ);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ru-RU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ru-RU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ценность, определяемая полезностью .</a:t>
            </a:r>
          </a:p>
          <a:p>
            <a:pPr marL="342900" indent="-342900">
              <a:defRPr/>
            </a:pPr>
            <a:endParaRPr lang="ru-RU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3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38" y="428625"/>
            <a:ext cx="8072437" cy="75104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ИСТОКИ  ЭКОНОМИЧЕСКИХ  ЗНАНИЙ </a:t>
            </a:r>
          </a:p>
          <a:p>
            <a:pPr eaLnBrk="1" hangingPunct="1">
              <a:defRPr/>
            </a:pPr>
            <a:endParaRPr lang="ru-RU" sz="20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ru-RU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 КСЕНОФОНТ –  </a:t>
            </a:r>
            <a:r>
              <a:rPr lang="ru-RU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предложил название «экономия».</a:t>
            </a:r>
          </a:p>
          <a:p>
            <a:pPr eaLnBrk="1" hangingPunct="1">
              <a:defRPr/>
            </a:pPr>
            <a:endParaRPr lang="ru-RU" sz="20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ru-RU" sz="2000" b="1" dirty="0" smtClean="0"/>
              <a:t>ЭКОНОМИЯ = </a:t>
            </a:r>
            <a:r>
              <a:rPr lang="ru-RU" sz="2000" b="1" dirty="0" err="1" smtClean="0"/>
              <a:t>Эйкос</a:t>
            </a:r>
            <a:r>
              <a:rPr lang="ru-RU" sz="2000" b="1" dirty="0" smtClean="0"/>
              <a:t> (греч. «дом»)  + </a:t>
            </a:r>
            <a:r>
              <a:rPr lang="ru-RU" sz="2000" b="1" dirty="0" err="1" smtClean="0"/>
              <a:t>номос</a:t>
            </a:r>
            <a:r>
              <a:rPr lang="ru-RU" sz="2000" b="1" dirty="0" smtClean="0"/>
              <a:t> (греч. «правило», «закон») = </a:t>
            </a:r>
            <a:r>
              <a:rPr lang="ru-RU" b="1" dirty="0" smtClean="0"/>
              <a:t>«искусство управлять домашним хозяйством». </a:t>
            </a:r>
          </a:p>
          <a:p>
            <a:pPr eaLnBrk="1" hangingPunct="1">
              <a:defRPr/>
            </a:pPr>
            <a:endParaRPr lang="ru-RU" b="1" dirty="0" smtClean="0"/>
          </a:p>
          <a:p>
            <a:pPr eaLnBrk="1" hangingPunct="1">
              <a:defRPr/>
            </a:pP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АРИСТОТЕЛЬ</a:t>
            </a:r>
            <a:r>
              <a:rPr lang="ru-RU" b="1" dirty="0" smtClean="0"/>
              <a:t>  </a:t>
            </a:r>
            <a:r>
              <a:rPr lang="ru-RU" dirty="0" smtClean="0"/>
              <a:t>(трактат «Политика»)  </a:t>
            </a:r>
            <a:r>
              <a:rPr lang="ru-RU" b="1" dirty="0" smtClean="0"/>
              <a:t>предложил разделять понятия «экономия» и «</a:t>
            </a:r>
            <a:r>
              <a:rPr lang="ru-RU" b="1" dirty="0" err="1" smtClean="0"/>
              <a:t>хрематистика</a:t>
            </a:r>
            <a:r>
              <a:rPr lang="ru-RU" b="1" dirty="0" smtClean="0"/>
              <a:t>».</a:t>
            </a:r>
          </a:p>
          <a:p>
            <a:pPr eaLnBrk="1" hangingPunct="1">
              <a:defRPr/>
            </a:pPr>
            <a:endParaRPr lang="ru-RU" b="1" dirty="0" smtClean="0"/>
          </a:p>
          <a:p>
            <a:pPr eaLnBrk="1" hangingPunct="1">
              <a:defRPr/>
            </a:pPr>
            <a:r>
              <a:rPr lang="ru-RU" b="1" dirty="0" err="1" smtClean="0"/>
              <a:t>Хрематистика</a:t>
            </a:r>
            <a:r>
              <a:rPr lang="ru-RU" b="1" dirty="0" smtClean="0"/>
              <a:t> – оптовая торговля, ростовщичество. </a:t>
            </a:r>
          </a:p>
          <a:p>
            <a:pPr eaLnBrk="1" hangingPunct="1">
              <a:defRPr/>
            </a:pPr>
            <a:r>
              <a:rPr lang="ru-RU" dirty="0" smtClean="0"/>
              <a:t>Деньги – это знаки, служащие необходимым элементов всякого обмена». Деньги выполняют свою роль только потому что люди условились принимать их в уплату за реальные вещи.</a:t>
            </a:r>
          </a:p>
          <a:p>
            <a:pPr eaLnBrk="1" hangingPunct="1">
              <a:defRPr/>
            </a:pPr>
            <a:r>
              <a:rPr lang="ru-RU" dirty="0" smtClean="0"/>
              <a:t> </a:t>
            </a:r>
          </a:p>
          <a:p>
            <a:pPr eaLnBrk="1" hangingPunct="1">
              <a:defRPr/>
            </a:pPr>
            <a:r>
              <a:rPr lang="ru-RU" dirty="0" smtClean="0"/>
              <a:t>Трактат «</a:t>
            </a:r>
            <a:r>
              <a:rPr lang="ru-RU" dirty="0" err="1" smtClean="0"/>
              <a:t>Никомахова</a:t>
            </a:r>
            <a:r>
              <a:rPr lang="ru-RU" dirty="0" smtClean="0"/>
              <a:t>  </a:t>
            </a:r>
            <a:r>
              <a:rPr lang="ru-RU" dirty="0" smtClean="0"/>
              <a:t>этика» Аристотеля содержал  попытку объяснения процесса  ценообразования на товары. </a:t>
            </a:r>
          </a:p>
          <a:p>
            <a:pPr eaLnBrk="1" hangingPunct="1">
              <a:defRPr/>
            </a:pPr>
            <a:endParaRPr lang="ru-RU" b="1" dirty="0" smtClean="0"/>
          </a:p>
          <a:p>
            <a:pPr eaLnBrk="1" hangingPunct="1">
              <a:defRPr/>
            </a:pPr>
            <a:endParaRPr lang="ru-RU" b="1" dirty="0" smtClean="0"/>
          </a:p>
          <a:p>
            <a:pPr eaLnBrk="1" hangingPunct="1">
              <a:defRPr/>
            </a:pPr>
            <a:endParaRPr lang="ru-RU" b="1" dirty="0" smtClean="0"/>
          </a:p>
          <a:p>
            <a:pPr eaLnBrk="1" hangingPunct="1">
              <a:defRPr/>
            </a:pPr>
            <a:endParaRPr lang="ru-RU" b="1" dirty="0" smtClean="0"/>
          </a:p>
          <a:p>
            <a:pPr eaLnBrk="1" hangingPunct="1">
              <a:defRPr/>
            </a:pPr>
            <a:endParaRPr lang="ru-RU" b="1" dirty="0" smtClean="0"/>
          </a:p>
          <a:p>
            <a:pPr eaLnBrk="1" hangingPunct="1">
              <a:defRPr/>
            </a:pPr>
            <a:endParaRPr lang="ru-RU" b="1" dirty="0" smtClean="0"/>
          </a:p>
          <a:p>
            <a:pPr eaLnBrk="1" hangingPunct="1">
              <a:defRPr/>
            </a:pPr>
            <a:endParaRPr lang="ru-RU" sz="2000" b="1" dirty="0" smtClean="0"/>
          </a:p>
          <a:p>
            <a:pPr eaLnBrk="1" hangingPunct="1">
              <a:defRPr/>
            </a:pPr>
            <a:endParaRPr lang="ru-RU" b="1" dirty="0" smtClean="0"/>
          </a:p>
          <a:p>
            <a:pPr eaLnBrk="1" hangingPunct="1">
              <a:defRPr/>
            </a:pP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147603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63" y="500063"/>
            <a:ext cx="8501062" cy="4108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НЕОКЛАССИЧЕСК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АЯ  ТЕОРИЯ (А.МАРШАЛЛ) – </a:t>
            </a:r>
          </a:p>
          <a:p>
            <a:pPr>
              <a:lnSpc>
                <a:spcPct val="150000"/>
              </a:lnSpc>
              <a:defRPr/>
            </a:pPr>
            <a:r>
              <a:rPr lang="ru-RU" b="1" dirty="0">
                <a:latin typeface="Arial" charset="0"/>
                <a:cs typeface="Arial" charset="0"/>
              </a:rPr>
              <a:t>цена есть результат взаимодействия </a:t>
            </a:r>
            <a:r>
              <a:rPr lang="ru-RU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b="1" dirty="0">
                <a:latin typeface="Arial" charset="0"/>
                <a:cs typeface="Arial" charset="0"/>
              </a:rPr>
              <a:t>на рынке продавцов и покупателей, взаимодействия спроса и предложения, которое отражается графической  моделью спроса и предложения, позволяющей определить равновесную цену.  </a:t>
            </a:r>
          </a:p>
          <a:p>
            <a:pPr>
              <a:lnSpc>
                <a:spcPct val="150000"/>
              </a:lnSpc>
              <a:defRPr/>
            </a:pPr>
            <a:endParaRPr lang="ru-RU" b="1" dirty="0">
              <a:latin typeface="Arial" charset="0"/>
              <a:cs typeface="Arial" charset="0"/>
            </a:endParaRPr>
          </a:p>
          <a:p>
            <a:pPr>
              <a:lnSpc>
                <a:spcPct val="150000"/>
              </a:lnSpc>
              <a:defRPr/>
            </a:pPr>
            <a:endParaRPr lang="ru-RU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ru-RU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ru-RU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ru-RU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ru-RU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682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600" dirty="0" smtClean="0"/>
              <a:t>СПАСИБО ЗА ВНИМАНИЕ</a:t>
            </a:r>
            <a:endParaRPr lang="ru-RU" sz="3600" dirty="0"/>
          </a:p>
        </p:txBody>
      </p:sp>
      <p:sp>
        <p:nvSpPr>
          <p:cNvPr id="7" name="Содержимое 6"/>
          <p:cNvSpPr>
            <a:spLocks noGrp="1"/>
          </p:cNvSpPr>
          <p:nvPr>
            <p:ph type="subTitle" idx="1"/>
          </p:nvPr>
        </p:nvSpPr>
        <p:spPr>
          <a:xfrm>
            <a:off x="722313" y="3684588"/>
            <a:ext cx="7772400" cy="914400"/>
          </a:xfrm>
        </p:spPr>
        <p:txBody>
          <a:bodyPr>
            <a:normAutofit/>
          </a:bodyPr>
          <a:lstStyle/>
          <a:p>
            <a:pPr marL="0" indent="45000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1800" dirty="0" smtClean="0"/>
          </a:p>
          <a:p>
            <a:pPr marL="0" indent="45000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1800" dirty="0" smtClean="0"/>
          </a:p>
          <a:p>
            <a:pPr marL="0" indent="45000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1800" dirty="0" smtClean="0"/>
          </a:p>
          <a:p>
            <a:pPr marL="0" indent="45000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1800" dirty="0" smtClean="0"/>
          </a:p>
          <a:p>
            <a:pPr marL="0" indent="45000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1800" dirty="0" smtClean="0"/>
          </a:p>
          <a:p>
            <a:pPr marL="0" indent="45000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1800" dirty="0" smtClean="0"/>
          </a:p>
          <a:p>
            <a:pPr marL="0" indent="45000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1800" dirty="0" smtClean="0"/>
          </a:p>
          <a:p>
            <a:pPr marL="0" indent="45000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1800" dirty="0" smtClean="0"/>
          </a:p>
          <a:p>
            <a:pPr marL="0" indent="45000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1800" dirty="0" smtClean="0"/>
          </a:p>
          <a:p>
            <a:pPr marL="0" indent="45000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1800" dirty="0" smtClean="0"/>
          </a:p>
        </p:txBody>
      </p:sp>
      <p:sp>
        <p:nvSpPr>
          <p:cNvPr id="51204" name="Прямоугольник 7"/>
          <p:cNvSpPr>
            <a:spLocks noChangeArrowheads="1"/>
          </p:cNvSpPr>
          <p:nvPr/>
        </p:nvSpPr>
        <p:spPr bwMode="auto">
          <a:xfrm>
            <a:off x="4071938" y="5286375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Font typeface="Wingdings 2" panose="05020102010507070707" pitchFamily="18" charset="2"/>
              <a:buNone/>
            </a:pPr>
            <a:r>
              <a:rPr lang="ru-RU" altLang="ru-RU"/>
              <a:t>Доцент кафедры МЭЛиК,</a:t>
            </a:r>
          </a:p>
          <a:p>
            <a:pPr algn="r" eaLnBrk="1" hangingPunct="1">
              <a:buFont typeface="Wingdings 2" panose="05020102010507070707" pitchFamily="18" charset="2"/>
              <a:buNone/>
            </a:pPr>
            <a:r>
              <a:rPr lang="ru-RU" altLang="ru-RU"/>
              <a:t>канд. экон. наук </a:t>
            </a:r>
          </a:p>
          <a:p>
            <a:pPr algn="r" eaLnBrk="1" hangingPunct="1">
              <a:buFont typeface="Wingdings 2" panose="05020102010507070707" pitchFamily="18" charset="2"/>
              <a:buNone/>
            </a:pPr>
            <a:r>
              <a:rPr lang="ru-RU" altLang="ru-RU"/>
              <a:t>Марина Анатольевна Родайкина</a:t>
            </a:r>
          </a:p>
          <a:p>
            <a:pPr algn="r" eaLnBrk="1" hangingPunct="1">
              <a:buFont typeface="Wingdings 2" panose="05020102010507070707" pitchFamily="18" charset="2"/>
              <a:buNone/>
            </a:pPr>
            <a:r>
              <a:rPr lang="ru-RU" altLang="ru-RU"/>
              <a:t>ауд. 438 </a:t>
            </a:r>
          </a:p>
        </p:txBody>
      </p:sp>
    </p:spTree>
    <p:extLst>
      <p:ext uri="{BB962C8B-B14F-4D97-AF65-F5344CB8AC3E}">
        <p14:creationId xmlns:p14="http://schemas.microsoft.com/office/powerpoint/2010/main" val="870405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650" y="620713"/>
            <a:ext cx="7416800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3. ФОМА  АКВИНСКИЙ  (1225- 1274 гг.)</a:t>
            </a:r>
          </a:p>
          <a:p>
            <a:pPr>
              <a:defRPr/>
            </a:pPr>
            <a:endParaRPr lang="ru-RU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ru-RU" b="1" dirty="0">
                <a:latin typeface="Arial" charset="0"/>
                <a:cs typeface="Arial" charset="0"/>
              </a:rPr>
              <a:t>Разрабатывал методы решений для разных типов задач. Он фактически написал пособие по решению известных в то время экономических задач.</a:t>
            </a:r>
          </a:p>
          <a:p>
            <a:pPr>
              <a:defRPr/>
            </a:pPr>
            <a:endParaRPr lang="ru-RU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ru-RU" dirty="0">
                <a:latin typeface="Arial" charset="0"/>
                <a:cs typeface="Arial" charset="0"/>
              </a:rPr>
              <a:t>Он выдвигал какое-либо положение, затем приводил все известные доводы против него (из отцов Церкви, из Библии, античных философов). Потом искал в тех же источника все, что говорило в пользу этого положения.  Далее следовали разбор противоположных аргументов и собственный вывод. Такой метод называется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«схоластическим». </a:t>
            </a:r>
          </a:p>
          <a:p>
            <a:pPr>
              <a:defRPr/>
            </a:pPr>
            <a:endParaRPr lang="ru-R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>
              <a:defRPr/>
            </a:pPr>
            <a:endParaRPr lang="ru-R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10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8625" y="5929313"/>
            <a:ext cx="8183563" cy="5715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1800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РИС. 1. Система экономических наук</a:t>
            </a:r>
            <a:endParaRPr lang="ru-RU" sz="1800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5" name="Содержимое 2"/>
          <p:cNvSpPr>
            <a:spLocks noGrp="1"/>
          </p:cNvSpPr>
          <p:nvPr>
            <p:ph idx="1"/>
          </p:nvPr>
        </p:nvSpPr>
        <p:spPr>
          <a:xfrm>
            <a:off x="428625" y="642938"/>
            <a:ext cx="8183563" cy="4516437"/>
          </a:xfrm>
        </p:spPr>
        <p:txBody>
          <a:bodyPr>
            <a:spAutoFit/>
          </a:bodyPr>
          <a:lstStyle/>
          <a:p>
            <a:pPr marL="0" indent="265113" algn="just" eaLnBrk="1" hangingPunct="1">
              <a:buFont typeface="Wingdings 2" panose="05020102010507070707" pitchFamily="18" charset="2"/>
              <a:buNone/>
            </a:pPr>
            <a:endParaRPr lang="ru-RU" altLang="ru-RU" sz="1800" smtClean="0"/>
          </a:p>
          <a:p>
            <a:pPr marL="0" indent="265113" algn="just" eaLnBrk="1" hangingPunct="1">
              <a:buClrTx/>
              <a:buFont typeface="Wingdings" panose="05000000000000000000" pitchFamily="2" charset="2"/>
              <a:buChar char="ü"/>
            </a:pPr>
            <a:endParaRPr lang="ru-RU" altLang="ru-RU" sz="1800" smtClean="0"/>
          </a:p>
          <a:p>
            <a:pPr marL="0" indent="265113" algn="just" eaLnBrk="1" hangingPunct="1">
              <a:buClrTx/>
              <a:buFont typeface="Wingdings 2" panose="05020102010507070707" pitchFamily="18" charset="2"/>
              <a:buNone/>
            </a:pPr>
            <a:endParaRPr lang="ru-RU" altLang="ru-RU" sz="1800" smtClean="0"/>
          </a:p>
          <a:p>
            <a:pPr marL="0" indent="265113" algn="just" eaLnBrk="1" hangingPunct="1">
              <a:buFont typeface="Wingdings" panose="05000000000000000000" pitchFamily="2" charset="2"/>
              <a:buChar char="ü"/>
            </a:pPr>
            <a:endParaRPr lang="ru-RU" altLang="ru-RU" sz="1800" smtClean="0"/>
          </a:p>
          <a:p>
            <a:pPr marL="0" indent="265113" algn="just" eaLnBrk="1" hangingPunct="1">
              <a:buFont typeface="Wingdings" panose="05000000000000000000" pitchFamily="2" charset="2"/>
              <a:buChar char="ü"/>
            </a:pPr>
            <a:endParaRPr lang="ru-RU" altLang="ru-RU" sz="1600" smtClean="0"/>
          </a:p>
          <a:p>
            <a:pPr marL="0" indent="265113" algn="just" eaLnBrk="1" hangingPunct="1">
              <a:buFont typeface="Verdana" panose="020B0604030504040204" pitchFamily="34" charset="0"/>
              <a:buAutoNum type="arabicPeriod"/>
            </a:pPr>
            <a:endParaRPr lang="ru-RU" altLang="ru-RU" sz="1800" smtClean="0"/>
          </a:p>
          <a:p>
            <a:pPr marL="0" indent="265113" algn="just" eaLnBrk="1" hangingPunct="1"/>
            <a:endParaRPr lang="ru-RU" altLang="ru-RU" sz="1800" smtClean="0"/>
          </a:p>
          <a:p>
            <a:pPr marL="0" indent="265113" algn="just" eaLnBrk="1" hangingPunct="1"/>
            <a:endParaRPr lang="ru-RU" altLang="ru-RU" sz="1800" smtClean="0"/>
          </a:p>
          <a:p>
            <a:pPr marL="0" indent="265113" algn="just" eaLnBrk="1" hangingPunct="1"/>
            <a:endParaRPr lang="ru-RU" altLang="ru-RU" sz="1800" smtClean="0"/>
          </a:p>
          <a:p>
            <a:pPr marL="0" indent="265113" algn="just" eaLnBrk="1" hangingPunct="1"/>
            <a:endParaRPr lang="ru-RU" altLang="ru-RU" sz="1800" smtClean="0"/>
          </a:p>
          <a:p>
            <a:pPr marL="0" indent="265113" algn="just" eaLnBrk="1" hangingPunct="1"/>
            <a:endParaRPr lang="ru-RU" altLang="ru-RU" sz="1800" smtClean="0"/>
          </a:p>
          <a:p>
            <a:pPr marL="0" indent="265113" algn="just" eaLnBrk="1" hangingPunct="1"/>
            <a:endParaRPr lang="ru-RU" altLang="ru-RU" sz="1800" smtClean="0"/>
          </a:p>
          <a:p>
            <a:pPr marL="0" indent="265113" algn="just" eaLnBrk="1" hangingPunct="1"/>
            <a:endParaRPr lang="ru-RU" altLang="ru-RU" sz="1800" smtClean="0"/>
          </a:p>
          <a:p>
            <a:pPr marL="0" indent="265113" algn="just" eaLnBrk="1" hangingPunct="1"/>
            <a:endParaRPr lang="ru-RU" altLang="ru-RU" sz="180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3000375" y="1285875"/>
            <a:ext cx="3071813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</a:rPr>
              <a:t>Экономические</a:t>
            </a:r>
            <a:r>
              <a:rPr lang="ru-RU" sz="1600" b="1" dirty="0"/>
              <a:t> </a:t>
            </a:r>
            <a:r>
              <a:rPr lang="ru-RU" sz="1600" b="1" dirty="0">
                <a:solidFill>
                  <a:schemeClr val="tx1"/>
                </a:solidFill>
              </a:rPr>
              <a:t>науки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71563" y="2000250"/>
            <a:ext cx="2357437" cy="2357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ru-RU" sz="1600" b="1" u="sng" dirty="0">
                <a:solidFill>
                  <a:schemeClr val="tx1"/>
                </a:solidFill>
              </a:rPr>
              <a:t>Отраслевые</a:t>
            </a:r>
          </a:p>
          <a:p>
            <a:pPr algn="ctr">
              <a:defRPr/>
            </a:pPr>
            <a:r>
              <a:rPr lang="ru-RU" sz="1600" dirty="0">
                <a:solidFill>
                  <a:schemeClr val="tx1"/>
                </a:solidFill>
              </a:rPr>
              <a:t>экономика образования; </a:t>
            </a:r>
          </a:p>
          <a:p>
            <a:pPr algn="ctr">
              <a:defRPr/>
            </a:pPr>
            <a:r>
              <a:rPr lang="ru-RU" sz="1600" dirty="0">
                <a:solidFill>
                  <a:schemeClr val="tx1"/>
                </a:solidFill>
              </a:rPr>
              <a:t>экономика сельского </a:t>
            </a:r>
            <a:r>
              <a:rPr lang="ru-RU" sz="1600" dirty="0" err="1">
                <a:solidFill>
                  <a:schemeClr val="tx1"/>
                </a:solidFill>
              </a:rPr>
              <a:t>хоз-ва</a:t>
            </a:r>
            <a:r>
              <a:rPr lang="ru-RU" sz="1600" dirty="0">
                <a:solidFill>
                  <a:schemeClr val="tx1"/>
                </a:solidFill>
              </a:rPr>
              <a:t>;</a:t>
            </a:r>
          </a:p>
          <a:p>
            <a:pPr algn="ctr">
              <a:defRPr/>
            </a:pPr>
            <a:r>
              <a:rPr lang="ru-RU" sz="1600" dirty="0">
                <a:solidFill>
                  <a:schemeClr val="tx1"/>
                </a:solidFill>
              </a:rPr>
              <a:t> экономика промышленности  и др. </a:t>
            </a:r>
          </a:p>
          <a:p>
            <a:pPr algn="ctr">
              <a:defRPr/>
            </a:pPr>
            <a:r>
              <a:rPr lang="ru-RU" sz="1600" dirty="0"/>
              <a:t>а 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571875" y="2000250"/>
            <a:ext cx="2286000" cy="2357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ru-RU" sz="1600" b="1" u="sng" dirty="0">
                <a:solidFill>
                  <a:schemeClr val="tx1"/>
                </a:solidFill>
              </a:rPr>
              <a:t>Функциональные  </a:t>
            </a:r>
          </a:p>
          <a:p>
            <a:pPr algn="ctr">
              <a:defRPr/>
            </a:pPr>
            <a:endParaRPr lang="ru-RU" sz="16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ru-RU" sz="1600" dirty="0">
                <a:solidFill>
                  <a:schemeClr val="tx1"/>
                </a:solidFill>
              </a:rPr>
              <a:t>менеджмент; </a:t>
            </a:r>
          </a:p>
          <a:p>
            <a:pPr algn="ctr">
              <a:defRPr/>
            </a:pPr>
            <a:r>
              <a:rPr lang="ru-RU" sz="1600" dirty="0">
                <a:solidFill>
                  <a:schemeClr val="tx1"/>
                </a:solidFill>
              </a:rPr>
              <a:t>финансы;</a:t>
            </a:r>
          </a:p>
          <a:p>
            <a:pPr algn="ctr">
              <a:defRPr/>
            </a:pPr>
            <a:r>
              <a:rPr lang="ru-RU" sz="1600" dirty="0">
                <a:solidFill>
                  <a:schemeClr val="tx1"/>
                </a:solidFill>
              </a:rPr>
              <a:t>статистика;</a:t>
            </a:r>
          </a:p>
          <a:p>
            <a:pPr algn="ctr">
              <a:defRPr/>
            </a:pPr>
            <a:r>
              <a:rPr lang="ru-RU" sz="1600" dirty="0">
                <a:solidFill>
                  <a:schemeClr val="tx1"/>
                </a:solidFill>
              </a:rPr>
              <a:t>бух. учет;</a:t>
            </a:r>
          </a:p>
          <a:p>
            <a:pPr algn="ctr">
              <a:defRPr/>
            </a:pPr>
            <a:r>
              <a:rPr lang="ru-RU" sz="1600" dirty="0">
                <a:solidFill>
                  <a:schemeClr val="tx1"/>
                </a:solidFill>
              </a:rPr>
              <a:t>аудит и др. </a:t>
            </a:r>
          </a:p>
          <a:p>
            <a:pPr algn="ctr">
              <a:defRPr/>
            </a:pPr>
            <a:endParaRPr lang="ru-RU" sz="16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ru-RU" sz="1600" b="1" dirty="0"/>
              <a:t>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000750" y="2000250"/>
            <a:ext cx="2286000" cy="2357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ru-RU" sz="1600" b="1" u="sng" dirty="0">
                <a:solidFill>
                  <a:schemeClr val="tx1"/>
                </a:solidFill>
              </a:rPr>
              <a:t>«Пограничные»</a:t>
            </a:r>
          </a:p>
          <a:p>
            <a:pPr algn="ctr">
              <a:defRPr/>
            </a:pPr>
            <a:endParaRPr lang="ru-RU" sz="16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ru-RU" sz="1600" dirty="0">
                <a:solidFill>
                  <a:schemeClr val="tx1"/>
                </a:solidFill>
              </a:rPr>
              <a:t>экономическая история;  экономическая география; экономическая социология; демография  и др.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428875" y="4643438"/>
            <a:ext cx="4643438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Конкретные экономические науки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428875" y="5286375"/>
            <a:ext cx="4643438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/>
              <a:t>ЭКОНОМИЧЕСКАЯ ТЕОРИЯ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rot="5400000" flipH="1" flipV="1">
            <a:off x="2570957" y="4501356"/>
            <a:ext cx="285750" cy="15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rot="5400000" flipH="1" flipV="1">
            <a:off x="6502400" y="4500563"/>
            <a:ext cx="284163" cy="15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10800000">
            <a:off x="857250" y="1500188"/>
            <a:ext cx="2071688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5400000">
            <a:off x="-1180306" y="3536157"/>
            <a:ext cx="4073525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857250" y="5572125"/>
            <a:ext cx="150018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2" idx="0"/>
            <a:endCxn id="11" idx="2"/>
          </p:cNvCxnSpPr>
          <p:nvPr/>
        </p:nvCxnSpPr>
        <p:spPr>
          <a:xfrm rot="5400000" flipH="1" flipV="1">
            <a:off x="4643437" y="5180013"/>
            <a:ext cx="214313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1" idx="0"/>
            <a:endCxn id="9" idx="2"/>
          </p:cNvCxnSpPr>
          <p:nvPr/>
        </p:nvCxnSpPr>
        <p:spPr>
          <a:xfrm rot="16200000" flipV="1">
            <a:off x="4590257" y="4482306"/>
            <a:ext cx="285750" cy="365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4" idx="3"/>
          </p:cNvCxnSpPr>
          <p:nvPr/>
        </p:nvCxnSpPr>
        <p:spPr>
          <a:xfrm>
            <a:off x="6072188" y="1500188"/>
            <a:ext cx="2357437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rot="5400000">
            <a:off x="6394450" y="3535363"/>
            <a:ext cx="4071937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rot="10800000">
            <a:off x="7072313" y="5572125"/>
            <a:ext cx="1357312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23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28625" y="642938"/>
            <a:ext cx="8183563" cy="5000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ТАБЛ</a:t>
            </a:r>
            <a:r>
              <a:rPr lang="ru-RU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ИЦА </a:t>
            </a:r>
            <a:r>
              <a:rPr lang="ru-RU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1 - ЭКОНОМИЧЕСКАЯ ТЕОРИЯ: ПРЕДМЕТ, ОБЪЕКТ ИССЛЕДОВАНИЯ </a:t>
            </a:r>
          </a:p>
        </p:txBody>
      </p:sp>
      <p:graphicFrame>
        <p:nvGraphicFramePr>
          <p:cNvPr id="15382" name="Group 22"/>
          <p:cNvGraphicFramePr>
            <a:graphicFrameLocks noGrp="1"/>
          </p:cNvGraphicFramePr>
          <p:nvPr>
            <p:ph idx="1"/>
          </p:nvPr>
        </p:nvGraphicFramePr>
        <p:xfrm>
          <a:off x="500063" y="1214438"/>
          <a:ext cx="8183562" cy="4194175"/>
        </p:xfrm>
        <a:graphic>
          <a:graphicData uri="http://schemas.openxmlformats.org/drawingml/2006/table">
            <a:tbl>
              <a:tblPr/>
              <a:tblGrid>
                <a:gridCol w="2000250"/>
                <a:gridCol w="6183312"/>
              </a:tblGrid>
              <a:tr h="414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Понятие </a:t>
                      </a: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Характеристика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66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Экономичес-кая теория </a:t>
                      </a: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Совокупность знаний об экономических явлениях и процессах, выраженных в системе категорий, законов и моделей и закономерностях их развития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0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Предмет исследования </a:t>
                      </a: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Поведение экономических субъектов в процессе воспроизводства, предполагающее эффективное использование 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ограниченных</a:t>
                      </a:r>
                      <a:r>
                        <a:rPr kumimoji="0" 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ресурсов, необходимых для более полного удовлетворения потребностей общества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Объект исследования </a:t>
                      </a: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Экономические явления и процессы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Функции экономической теории </a:t>
                      </a: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Познавательная, методологическая, практическая, идеологическая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922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Содержимое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ru-RU" altLang="ru-RU" b="1" smtClean="0">
                <a:solidFill>
                  <a:srgbClr val="0070C0"/>
                </a:solidFill>
              </a:rPr>
              <a:t>Познавательная функция экономики-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ru-RU" altLang="ru-RU" smtClean="0"/>
              <a:t>изучении различных процессов, объектов, факторов и причин разнообразных экономических явлений.</a:t>
            </a:r>
          </a:p>
          <a:p>
            <a:pPr>
              <a:buFont typeface="Wingdings 2" panose="05020102010507070707" pitchFamily="18" charset="2"/>
              <a:buNone/>
            </a:pPr>
            <a:endParaRPr lang="ru-RU" altLang="ru-RU" b="1" smtClean="0">
              <a:solidFill>
                <a:srgbClr val="0070C0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ru-RU" altLang="ru-RU" b="1" smtClean="0">
                <a:solidFill>
                  <a:srgbClr val="0070C0"/>
                </a:solidFill>
              </a:rPr>
              <a:t>Методологическая функция экономики  </a:t>
            </a:r>
            <a:r>
              <a:rPr lang="ru-RU" altLang="ru-RU" smtClean="0"/>
              <a:t>- выявление общих направлений развития экономики.  </a:t>
            </a:r>
          </a:p>
        </p:txBody>
      </p:sp>
    </p:spTree>
    <p:extLst>
      <p:ext uri="{BB962C8B-B14F-4D97-AF65-F5344CB8AC3E}">
        <p14:creationId xmlns:p14="http://schemas.microsoft.com/office/powerpoint/2010/main" val="48673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2"/>
          <p:cNvSpPr txBox="1">
            <a:spLocks noChangeArrowheads="1"/>
          </p:cNvSpPr>
          <p:nvPr/>
        </p:nvSpPr>
        <p:spPr bwMode="auto">
          <a:xfrm>
            <a:off x="571500" y="571500"/>
            <a:ext cx="7929563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70C0"/>
                </a:solidFill>
              </a:rPr>
              <a:t>Практическая функция </a:t>
            </a:r>
            <a:r>
              <a:rPr lang="ru-RU" altLang="ru-RU" sz="2400" b="1"/>
              <a:t>заключается в формировании схем и принципов экономической деятельности государства, а также в роли обоснования последней. </a:t>
            </a:r>
          </a:p>
          <a:p>
            <a:pPr eaLnBrk="1" hangingPunct="1"/>
            <a:endParaRPr lang="ru-RU" altLang="ru-RU" sz="2400" b="1"/>
          </a:p>
          <a:p>
            <a:pPr eaLnBrk="1" hangingPunct="1"/>
            <a:r>
              <a:rPr lang="ru-RU" altLang="ru-RU" sz="2400" b="1">
                <a:solidFill>
                  <a:srgbClr val="0070C0"/>
                </a:solidFill>
              </a:rPr>
              <a:t>Идеологическая функция- </a:t>
            </a:r>
            <a:r>
              <a:rPr lang="ru-RU" altLang="ru-RU" sz="2400" b="1"/>
              <a:t>формирование определенного типа экономического мышления. </a:t>
            </a:r>
          </a:p>
        </p:txBody>
      </p:sp>
    </p:spTree>
    <p:extLst>
      <p:ext uri="{BB962C8B-B14F-4D97-AF65-F5344CB8AC3E}">
        <p14:creationId xmlns:p14="http://schemas.microsoft.com/office/powerpoint/2010/main" val="424961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642938" y="571500"/>
            <a:ext cx="7786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68313" y="476250"/>
            <a:ext cx="8135937" cy="14668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ТАБЛИЦА 2 – Основные направления развития экономической теории</a:t>
            </a:r>
          </a:p>
          <a:p>
            <a:pPr>
              <a:spcBef>
                <a:spcPct val="50000"/>
              </a:spcBef>
              <a:defRPr/>
            </a:pPr>
            <a:endParaRPr lang="ru-RU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  <a:defRPr/>
            </a:pPr>
            <a:endParaRPr lang="ru-RU" b="1" dirty="0">
              <a:solidFill>
                <a:schemeClr val="bg2"/>
              </a:solidFill>
              <a:effectDag name="">
                <a:cont type="tree" name="">
                  <a:effect ref="fillLine"/>
                  <a:outerShdw dist="38100" dir="13500000" algn="br">
                    <a:srgbClr val="FFFCF2"/>
                  </a:outerShdw>
                </a:cont>
                <a:cont type="tree" name="">
                  <a:effect ref="fillLine"/>
                  <a:outerShdw dist="38100" dir="2700000" algn="tl">
                    <a:srgbClr val="88857D"/>
                  </a:outerShdw>
                </a:cont>
                <a:effect ref="fillLine"/>
              </a:effectDag>
              <a:latin typeface="Arial" charset="0"/>
              <a:cs typeface="Arial" charset="0"/>
            </a:endParaRPr>
          </a:p>
        </p:txBody>
      </p:sp>
      <p:graphicFrame>
        <p:nvGraphicFramePr>
          <p:cNvPr id="17514" name="Group 106"/>
          <p:cNvGraphicFramePr>
            <a:graphicFrameLocks noGrp="1"/>
          </p:cNvGraphicFramePr>
          <p:nvPr/>
        </p:nvGraphicFramePr>
        <p:xfrm>
          <a:off x="539750" y="1341438"/>
          <a:ext cx="8135938" cy="4572000"/>
        </p:xfrm>
        <a:graphic>
          <a:graphicData uri="http://schemas.openxmlformats.org/drawingml/2006/table">
            <a:tbl>
              <a:tblPr/>
              <a:tblGrid>
                <a:gridCol w="1944688"/>
                <a:gridCol w="1008062"/>
                <a:gridCol w="518318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Теоретическая школа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Период разви-тия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Основные идеи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Меркантилизм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(Т. Манн,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А. Монкретьен)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XVI-XVIII 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вв.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Главная форма богатства – деньги.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Char char=""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Источник этого богатства – сфера обращения (торговля).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Char char=""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Активное вмешательство государства в экономику.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Физиократы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(Ф. Кэнэ,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А. Тюрго)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XVIII 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в.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Char char=""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Источник богатства общества – сфера производства (главным образом, сельское хозяйство).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Char char=""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Промышленность – бесплодная сфера;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Char char=""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ремесленники и армия - бесплодный класс.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Классическая школа политэкономии 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(А.Смит, Д.Рикардо, Ж.Б. Сэй, Д.С. Милль)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Х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VII – 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Х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Х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вв.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Char char=""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Источник богатства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общества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– 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производство вообще.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Char char=""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Понятия «экономического человека» и «невидимой руки рынка».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Char char=""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Гос-во не должно вмешиваться в экономику.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243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210</TotalTime>
  <Words>1868</Words>
  <Application>Microsoft Office PowerPoint</Application>
  <PresentationFormat>Экран (4:3)</PresentationFormat>
  <Paragraphs>388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0" baseType="lpstr"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Открытая</vt:lpstr>
      <vt:lpstr>Министерство образование и науки российской федерации Федеральное государственное бюджетное образовательное учреждение высшего образования «РОССИЙСКИЙ ГОСУДАРСТВЕННЫЙ УНИВЕРСИТЕТ ТУРИЗМА И СЕРВИСА» Институт сервисных технологий </vt:lpstr>
      <vt:lpstr>Содержание:</vt:lpstr>
      <vt:lpstr>Презентация PowerPoint</vt:lpstr>
      <vt:lpstr>Презентация PowerPoint</vt:lpstr>
      <vt:lpstr>РИС. 1. Система экономических наук</vt:lpstr>
      <vt:lpstr>ТАБЛИЦА 1 - ЭКОНОМИЧЕСКАЯ ТЕОРИЯ: ПРЕДМЕТ, ОБЪЕКТ ИССЛЕДОВАНИЯ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Рис. 2. Два  УровнЯ экономического анализа </vt:lpstr>
      <vt:lpstr>Рис. 3. Экономическая наука и экономическая политика </vt:lpstr>
      <vt:lpstr>Презентация PowerPoint</vt:lpstr>
      <vt:lpstr>Методы экономического исследования   Метод (методология) — это совокупность приемов, способов, принципов, с помощью которых определяются пути достижения цели.</vt:lpstr>
      <vt:lpstr>Методы экономического (научноГО) исследования </vt:lpstr>
      <vt:lpstr>Презентация PowerPoint</vt:lpstr>
      <vt:lpstr>Презентация PowerPoint</vt:lpstr>
      <vt:lpstr>Презентация PowerPoint</vt:lpstr>
      <vt:lpstr>Потребности, блага, ресурсы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Рис. 5. ПРОЦЕСС воспроизводства БЛАГ 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СГТУ имени Гагарина Ю.А.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предпринимательской деятельности</dc:title>
  <dc:creator>Пашинина Екатерина Игоревна</dc:creator>
  <cp:lastModifiedBy>Alexander</cp:lastModifiedBy>
  <cp:revision>23</cp:revision>
  <dcterms:created xsi:type="dcterms:W3CDTF">2017-02-01T06:01:28Z</dcterms:created>
  <dcterms:modified xsi:type="dcterms:W3CDTF">2025-02-01T09:37:58Z</dcterms:modified>
</cp:coreProperties>
</file>