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7CCF5-DA3F-4E5F-BE7C-D8111B2BFEB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754A2A0-41CE-428B-9DDC-DCD1FD12D16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Distraction risk</a:t>
          </a:r>
        </a:p>
      </dgm:t>
    </dgm:pt>
    <dgm:pt modelId="{BE164097-A5AA-4EA1-9E64-D7FCD4DD2A4E}" type="parTrans" cxnId="{507A74C7-FEAF-4A4C-9250-0613CBC2F127}">
      <dgm:prSet/>
      <dgm:spPr/>
      <dgm:t>
        <a:bodyPr/>
        <a:lstStyle/>
        <a:p>
          <a:endParaRPr lang="en-US"/>
        </a:p>
      </dgm:t>
    </dgm:pt>
    <dgm:pt modelId="{02D8D4EF-9694-45C7-AF26-E20371B3C352}" type="sibTrans" cxnId="{507A74C7-FEAF-4A4C-9250-0613CBC2F127}">
      <dgm:prSet/>
      <dgm:spPr/>
      <dgm:t>
        <a:bodyPr/>
        <a:lstStyle/>
        <a:p>
          <a:endParaRPr lang="en-US"/>
        </a:p>
      </dgm:t>
    </dgm:pt>
    <dgm:pt modelId="{C2F66EED-74C3-4F36-A1D4-8AFCBB00993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0cf reduces the wait for bitcoin transaction which help the users to not lose focus on what they are doing</a:t>
          </a:r>
        </a:p>
      </dgm:t>
    </dgm:pt>
    <dgm:pt modelId="{5CF5C62A-BD1A-4922-92B6-33ECA44C1F76}" type="parTrans" cxnId="{7A243DB8-C0B8-4718-B558-CE939B8FF03E}">
      <dgm:prSet/>
      <dgm:spPr/>
      <dgm:t>
        <a:bodyPr/>
        <a:lstStyle/>
        <a:p>
          <a:endParaRPr lang="en-US"/>
        </a:p>
      </dgm:t>
    </dgm:pt>
    <dgm:pt modelId="{F9BAA161-AAEC-4A41-B4D9-A27EAD80526E}" type="sibTrans" cxnId="{7A243DB8-C0B8-4718-B558-CE939B8FF03E}">
      <dgm:prSet/>
      <dgm:spPr/>
      <dgm:t>
        <a:bodyPr/>
        <a:lstStyle/>
        <a:p>
          <a:endParaRPr lang="en-US"/>
        </a:p>
      </dgm:t>
    </dgm:pt>
    <dgm:pt modelId="{DCCE571A-4D30-4294-ABAF-6885F619D2D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Price risk</a:t>
          </a:r>
        </a:p>
      </dgm:t>
    </dgm:pt>
    <dgm:pt modelId="{3AD83C96-5A95-4337-BF2D-97454AF7F108}" type="parTrans" cxnId="{E70347E4-4461-4B80-8927-4CA0AEBFAAF8}">
      <dgm:prSet/>
      <dgm:spPr/>
      <dgm:t>
        <a:bodyPr/>
        <a:lstStyle/>
        <a:p>
          <a:endParaRPr lang="en-US"/>
        </a:p>
      </dgm:t>
    </dgm:pt>
    <dgm:pt modelId="{2C1DF6EC-6090-4926-A556-3D2417B7F2AA}" type="sibTrans" cxnId="{E70347E4-4461-4B80-8927-4CA0AEBFAAF8}">
      <dgm:prSet/>
      <dgm:spPr/>
      <dgm:t>
        <a:bodyPr/>
        <a:lstStyle/>
        <a:p>
          <a:endParaRPr lang="en-US"/>
        </a:p>
      </dgm:t>
    </dgm:pt>
    <dgm:pt modelId="{B4C55E9F-B5C0-4AD1-919B-D2D83AC9CD4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0cf addresses price risk with their protocols to eliminate wait for standard 6 confirmations in bitcoin transactions</a:t>
          </a:r>
        </a:p>
      </dgm:t>
    </dgm:pt>
    <dgm:pt modelId="{D1B05DEA-DFE0-4560-B75F-1C2BCB67A7C6}" type="parTrans" cxnId="{B2BEE9D2-644C-400C-8E33-2C4491C5B104}">
      <dgm:prSet/>
      <dgm:spPr/>
      <dgm:t>
        <a:bodyPr/>
        <a:lstStyle/>
        <a:p>
          <a:endParaRPr lang="en-US"/>
        </a:p>
      </dgm:t>
    </dgm:pt>
    <dgm:pt modelId="{A6301E27-5ACC-4907-A7C8-B41877235C87}" type="sibTrans" cxnId="{B2BEE9D2-644C-400C-8E33-2C4491C5B104}">
      <dgm:prSet/>
      <dgm:spPr/>
      <dgm:t>
        <a:bodyPr/>
        <a:lstStyle/>
        <a:p>
          <a:endParaRPr lang="en-US"/>
        </a:p>
      </dgm:t>
    </dgm:pt>
    <dgm:pt modelId="{1C1B28B7-2609-4BAA-AAAB-5801EDFD334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The solution</a:t>
          </a:r>
        </a:p>
      </dgm:t>
    </dgm:pt>
    <dgm:pt modelId="{2BF5F791-D223-44A4-B231-6C3F4B786D08}" type="parTrans" cxnId="{05037335-2E5B-48BE-86A9-5372B1A16299}">
      <dgm:prSet/>
      <dgm:spPr/>
      <dgm:t>
        <a:bodyPr/>
        <a:lstStyle/>
        <a:p>
          <a:endParaRPr lang="en-US"/>
        </a:p>
      </dgm:t>
    </dgm:pt>
    <dgm:pt modelId="{A432C086-9156-4D32-A06E-6E237CC66D92}" type="sibTrans" cxnId="{05037335-2E5B-48BE-86A9-5372B1A16299}">
      <dgm:prSet/>
      <dgm:spPr/>
      <dgm:t>
        <a:bodyPr/>
        <a:lstStyle/>
        <a:p>
          <a:endParaRPr lang="en-US"/>
        </a:p>
      </dgm:t>
    </dgm:pt>
    <dgm:pt modelId="{28C188E4-A3B1-47AF-802E-B2DED21921B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0cf protocol enables bitcoin holders to initiate a shift of their BTC onto Ethereum and make transactions immediately.</a:t>
          </a:r>
        </a:p>
      </dgm:t>
    </dgm:pt>
    <dgm:pt modelId="{C89C556F-BA69-4B68-9F7C-1121B26764B0}" type="parTrans" cxnId="{B807BF75-BC86-4A84-AB83-7B8BC68E737C}">
      <dgm:prSet/>
      <dgm:spPr/>
      <dgm:t>
        <a:bodyPr/>
        <a:lstStyle/>
        <a:p>
          <a:endParaRPr lang="en-US"/>
        </a:p>
      </dgm:t>
    </dgm:pt>
    <dgm:pt modelId="{7BEFF1EA-4DB5-4BD3-A89B-DF0184626A1A}" type="sibTrans" cxnId="{B807BF75-BC86-4A84-AB83-7B8BC68E737C}">
      <dgm:prSet/>
      <dgm:spPr/>
      <dgm:t>
        <a:bodyPr/>
        <a:lstStyle/>
        <a:p>
          <a:endParaRPr lang="en-US"/>
        </a:p>
      </dgm:t>
    </dgm:pt>
    <dgm:pt modelId="{071926C8-9E08-4BE0-A1E4-133B16FF713E}" type="pres">
      <dgm:prSet presAssocID="{E817CCF5-DA3F-4E5F-BE7C-D8111B2BFEBA}" presName="root" presStyleCnt="0">
        <dgm:presLayoutVars>
          <dgm:dir/>
          <dgm:resizeHandles val="exact"/>
        </dgm:presLayoutVars>
      </dgm:prSet>
      <dgm:spPr/>
    </dgm:pt>
    <dgm:pt modelId="{1DA6F9F3-4A7F-42F9-8B77-7BD552F03105}" type="pres">
      <dgm:prSet presAssocID="{E754A2A0-41CE-428B-9DDC-DCD1FD12D16A}" presName="compNode" presStyleCnt="0"/>
      <dgm:spPr/>
    </dgm:pt>
    <dgm:pt modelId="{AF72813A-2810-4A52-BE92-611D54918694}" type="pres">
      <dgm:prSet presAssocID="{E754A2A0-41CE-428B-9DDC-DCD1FD12D16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FF9AC2C-F836-43CA-8259-A20F609F4C83}" type="pres">
      <dgm:prSet presAssocID="{E754A2A0-41CE-428B-9DDC-DCD1FD12D16A}" presName="iconSpace" presStyleCnt="0"/>
      <dgm:spPr/>
    </dgm:pt>
    <dgm:pt modelId="{DF27DA54-DCB6-45F4-890E-F7DCC5A4BE12}" type="pres">
      <dgm:prSet presAssocID="{E754A2A0-41CE-428B-9DDC-DCD1FD12D16A}" presName="parTx" presStyleLbl="revTx" presStyleIdx="0" presStyleCnt="6">
        <dgm:presLayoutVars>
          <dgm:chMax val="0"/>
          <dgm:chPref val="0"/>
        </dgm:presLayoutVars>
      </dgm:prSet>
      <dgm:spPr/>
    </dgm:pt>
    <dgm:pt modelId="{E3A03C26-8C60-4D73-A4C2-0678A1DD3B31}" type="pres">
      <dgm:prSet presAssocID="{E754A2A0-41CE-428B-9DDC-DCD1FD12D16A}" presName="txSpace" presStyleCnt="0"/>
      <dgm:spPr/>
    </dgm:pt>
    <dgm:pt modelId="{DD091D0A-5A25-4241-91F3-18D32B0BDD4F}" type="pres">
      <dgm:prSet presAssocID="{E754A2A0-41CE-428B-9DDC-DCD1FD12D16A}" presName="desTx" presStyleLbl="revTx" presStyleIdx="1" presStyleCnt="6">
        <dgm:presLayoutVars/>
      </dgm:prSet>
      <dgm:spPr/>
    </dgm:pt>
    <dgm:pt modelId="{2564C0D4-4875-421D-81DB-70BF6751BBA7}" type="pres">
      <dgm:prSet presAssocID="{02D8D4EF-9694-45C7-AF26-E20371B3C352}" presName="sibTrans" presStyleCnt="0"/>
      <dgm:spPr/>
    </dgm:pt>
    <dgm:pt modelId="{3076B9F9-EC92-4653-AC03-C71FD5E9A400}" type="pres">
      <dgm:prSet presAssocID="{DCCE571A-4D30-4294-ABAF-6885F619D2D9}" presName="compNode" presStyleCnt="0"/>
      <dgm:spPr/>
    </dgm:pt>
    <dgm:pt modelId="{210823F6-AC1A-46E3-9D99-A319DF497539}" type="pres">
      <dgm:prSet presAssocID="{DCCE571A-4D30-4294-ABAF-6885F619D2D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F262968-0DF4-4BB1-BD25-0ED2829FA45D}" type="pres">
      <dgm:prSet presAssocID="{DCCE571A-4D30-4294-ABAF-6885F619D2D9}" presName="iconSpace" presStyleCnt="0"/>
      <dgm:spPr/>
    </dgm:pt>
    <dgm:pt modelId="{3C1752BD-6530-4141-80E9-9A0923780DCB}" type="pres">
      <dgm:prSet presAssocID="{DCCE571A-4D30-4294-ABAF-6885F619D2D9}" presName="parTx" presStyleLbl="revTx" presStyleIdx="2" presStyleCnt="6">
        <dgm:presLayoutVars>
          <dgm:chMax val="0"/>
          <dgm:chPref val="0"/>
        </dgm:presLayoutVars>
      </dgm:prSet>
      <dgm:spPr/>
    </dgm:pt>
    <dgm:pt modelId="{C393D316-1AB7-4A24-B8A5-3485F2713F88}" type="pres">
      <dgm:prSet presAssocID="{DCCE571A-4D30-4294-ABAF-6885F619D2D9}" presName="txSpace" presStyleCnt="0"/>
      <dgm:spPr/>
    </dgm:pt>
    <dgm:pt modelId="{7CD40649-A74C-4AD8-B9D0-2573A1955C91}" type="pres">
      <dgm:prSet presAssocID="{DCCE571A-4D30-4294-ABAF-6885F619D2D9}" presName="desTx" presStyleLbl="revTx" presStyleIdx="3" presStyleCnt="6">
        <dgm:presLayoutVars/>
      </dgm:prSet>
      <dgm:spPr/>
    </dgm:pt>
    <dgm:pt modelId="{9A7327AD-D2A8-4CB1-B3E0-7543B1D84369}" type="pres">
      <dgm:prSet presAssocID="{2C1DF6EC-6090-4926-A556-3D2417B7F2AA}" presName="sibTrans" presStyleCnt="0"/>
      <dgm:spPr/>
    </dgm:pt>
    <dgm:pt modelId="{13BCBAD6-8F08-4029-90C7-8E8A0D0733DD}" type="pres">
      <dgm:prSet presAssocID="{1C1B28B7-2609-4BAA-AAAB-5801EDFD334C}" presName="compNode" presStyleCnt="0"/>
      <dgm:spPr/>
    </dgm:pt>
    <dgm:pt modelId="{B0A3ABD2-C471-4A21-8AEF-3843C86919E1}" type="pres">
      <dgm:prSet presAssocID="{1C1B28B7-2609-4BAA-AAAB-5801EDFD334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05B68FE-639F-4FA9-A205-D74CFD77C39F}" type="pres">
      <dgm:prSet presAssocID="{1C1B28B7-2609-4BAA-AAAB-5801EDFD334C}" presName="iconSpace" presStyleCnt="0"/>
      <dgm:spPr/>
    </dgm:pt>
    <dgm:pt modelId="{C4D97C04-1692-4931-9A64-809D862C1739}" type="pres">
      <dgm:prSet presAssocID="{1C1B28B7-2609-4BAA-AAAB-5801EDFD334C}" presName="parTx" presStyleLbl="revTx" presStyleIdx="4" presStyleCnt="6">
        <dgm:presLayoutVars>
          <dgm:chMax val="0"/>
          <dgm:chPref val="0"/>
        </dgm:presLayoutVars>
      </dgm:prSet>
      <dgm:spPr/>
    </dgm:pt>
    <dgm:pt modelId="{62A868A2-37A4-4832-B3F5-E1EA98BA3648}" type="pres">
      <dgm:prSet presAssocID="{1C1B28B7-2609-4BAA-AAAB-5801EDFD334C}" presName="txSpace" presStyleCnt="0"/>
      <dgm:spPr/>
    </dgm:pt>
    <dgm:pt modelId="{6418EBED-F111-425B-8EE2-06B8B2297A68}" type="pres">
      <dgm:prSet presAssocID="{1C1B28B7-2609-4BAA-AAAB-5801EDFD334C}" presName="desTx" presStyleLbl="revTx" presStyleIdx="5" presStyleCnt="6">
        <dgm:presLayoutVars/>
      </dgm:prSet>
      <dgm:spPr/>
    </dgm:pt>
  </dgm:ptLst>
  <dgm:cxnLst>
    <dgm:cxn modelId="{079E1015-BF7E-499A-99C0-BA5607789253}" type="presOf" srcId="{E754A2A0-41CE-428B-9DDC-DCD1FD12D16A}" destId="{DF27DA54-DCB6-45F4-890E-F7DCC5A4BE12}" srcOrd="0" destOrd="0" presId="urn:microsoft.com/office/officeart/2018/5/layout/CenteredIconLabelDescriptionList"/>
    <dgm:cxn modelId="{05037335-2E5B-48BE-86A9-5372B1A16299}" srcId="{E817CCF5-DA3F-4E5F-BE7C-D8111B2BFEBA}" destId="{1C1B28B7-2609-4BAA-AAAB-5801EDFD334C}" srcOrd="2" destOrd="0" parTransId="{2BF5F791-D223-44A4-B231-6C3F4B786D08}" sibTransId="{A432C086-9156-4D32-A06E-6E237CC66D92}"/>
    <dgm:cxn modelId="{1CCE1B3A-0A40-44CD-A839-C37BCA6E0D94}" type="presOf" srcId="{B4C55E9F-B5C0-4AD1-919B-D2D83AC9CD40}" destId="{7CD40649-A74C-4AD8-B9D0-2573A1955C91}" srcOrd="0" destOrd="0" presId="urn:microsoft.com/office/officeart/2018/5/layout/CenteredIconLabelDescriptionList"/>
    <dgm:cxn modelId="{C5FF5745-4781-44B9-BC29-74DCE41C1172}" type="presOf" srcId="{DCCE571A-4D30-4294-ABAF-6885F619D2D9}" destId="{3C1752BD-6530-4141-80E9-9A0923780DCB}" srcOrd="0" destOrd="0" presId="urn:microsoft.com/office/officeart/2018/5/layout/CenteredIconLabelDescriptionList"/>
    <dgm:cxn modelId="{6F7E1B4A-66A4-466F-97C5-ED0892509BF2}" type="presOf" srcId="{28C188E4-A3B1-47AF-802E-B2DED21921BA}" destId="{6418EBED-F111-425B-8EE2-06B8B2297A68}" srcOrd="0" destOrd="0" presId="urn:microsoft.com/office/officeart/2018/5/layout/CenteredIconLabelDescriptionList"/>
    <dgm:cxn modelId="{B807BF75-BC86-4A84-AB83-7B8BC68E737C}" srcId="{1C1B28B7-2609-4BAA-AAAB-5801EDFD334C}" destId="{28C188E4-A3B1-47AF-802E-B2DED21921BA}" srcOrd="0" destOrd="0" parTransId="{C89C556F-BA69-4B68-9F7C-1121B26764B0}" sibTransId="{7BEFF1EA-4DB5-4BD3-A89B-DF0184626A1A}"/>
    <dgm:cxn modelId="{4D6131AC-1805-4438-A39D-4F587C933D11}" type="presOf" srcId="{E817CCF5-DA3F-4E5F-BE7C-D8111B2BFEBA}" destId="{071926C8-9E08-4BE0-A1E4-133B16FF713E}" srcOrd="0" destOrd="0" presId="urn:microsoft.com/office/officeart/2018/5/layout/CenteredIconLabelDescriptionList"/>
    <dgm:cxn modelId="{7A243DB8-C0B8-4718-B558-CE939B8FF03E}" srcId="{E754A2A0-41CE-428B-9DDC-DCD1FD12D16A}" destId="{C2F66EED-74C3-4F36-A1D4-8AFCBB009938}" srcOrd="0" destOrd="0" parTransId="{5CF5C62A-BD1A-4922-92B6-33ECA44C1F76}" sibTransId="{F9BAA161-AAEC-4A41-B4D9-A27EAD80526E}"/>
    <dgm:cxn modelId="{507A74C7-FEAF-4A4C-9250-0613CBC2F127}" srcId="{E817CCF5-DA3F-4E5F-BE7C-D8111B2BFEBA}" destId="{E754A2A0-41CE-428B-9DDC-DCD1FD12D16A}" srcOrd="0" destOrd="0" parTransId="{BE164097-A5AA-4EA1-9E64-D7FCD4DD2A4E}" sibTransId="{02D8D4EF-9694-45C7-AF26-E20371B3C352}"/>
    <dgm:cxn modelId="{B51342D1-507F-4538-B2E7-CC8612277523}" type="presOf" srcId="{1C1B28B7-2609-4BAA-AAAB-5801EDFD334C}" destId="{C4D97C04-1692-4931-9A64-809D862C1739}" srcOrd="0" destOrd="0" presId="urn:microsoft.com/office/officeart/2018/5/layout/CenteredIconLabelDescriptionList"/>
    <dgm:cxn modelId="{B2BEE9D2-644C-400C-8E33-2C4491C5B104}" srcId="{DCCE571A-4D30-4294-ABAF-6885F619D2D9}" destId="{B4C55E9F-B5C0-4AD1-919B-D2D83AC9CD40}" srcOrd="0" destOrd="0" parTransId="{D1B05DEA-DFE0-4560-B75F-1C2BCB67A7C6}" sibTransId="{A6301E27-5ACC-4907-A7C8-B41877235C87}"/>
    <dgm:cxn modelId="{E70347E4-4461-4B80-8927-4CA0AEBFAAF8}" srcId="{E817CCF5-DA3F-4E5F-BE7C-D8111B2BFEBA}" destId="{DCCE571A-4D30-4294-ABAF-6885F619D2D9}" srcOrd="1" destOrd="0" parTransId="{3AD83C96-5A95-4337-BF2D-97454AF7F108}" sibTransId="{2C1DF6EC-6090-4926-A556-3D2417B7F2AA}"/>
    <dgm:cxn modelId="{55A931F7-B2A3-4173-A574-A80CB726BAE2}" type="presOf" srcId="{C2F66EED-74C3-4F36-A1D4-8AFCBB009938}" destId="{DD091D0A-5A25-4241-91F3-18D32B0BDD4F}" srcOrd="0" destOrd="0" presId="urn:microsoft.com/office/officeart/2018/5/layout/CenteredIconLabelDescriptionList"/>
    <dgm:cxn modelId="{87DD2528-CB43-4F2F-AD70-34B2C76F4974}" type="presParOf" srcId="{071926C8-9E08-4BE0-A1E4-133B16FF713E}" destId="{1DA6F9F3-4A7F-42F9-8B77-7BD552F03105}" srcOrd="0" destOrd="0" presId="urn:microsoft.com/office/officeart/2018/5/layout/CenteredIconLabelDescriptionList"/>
    <dgm:cxn modelId="{C7D85599-D34F-41B3-ACEB-0C058EB1F61E}" type="presParOf" srcId="{1DA6F9F3-4A7F-42F9-8B77-7BD552F03105}" destId="{AF72813A-2810-4A52-BE92-611D54918694}" srcOrd="0" destOrd="0" presId="urn:microsoft.com/office/officeart/2018/5/layout/CenteredIconLabelDescriptionList"/>
    <dgm:cxn modelId="{C48669E0-1E6E-4350-9DF8-08B6FB55FE83}" type="presParOf" srcId="{1DA6F9F3-4A7F-42F9-8B77-7BD552F03105}" destId="{0FF9AC2C-F836-43CA-8259-A20F609F4C83}" srcOrd="1" destOrd="0" presId="urn:microsoft.com/office/officeart/2018/5/layout/CenteredIconLabelDescriptionList"/>
    <dgm:cxn modelId="{99FB1C93-FBB0-428C-B3D1-D2EC3308D436}" type="presParOf" srcId="{1DA6F9F3-4A7F-42F9-8B77-7BD552F03105}" destId="{DF27DA54-DCB6-45F4-890E-F7DCC5A4BE12}" srcOrd="2" destOrd="0" presId="urn:microsoft.com/office/officeart/2018/5/layout/CenteredIconLabelDescriptionList"/>
    <dgm:cxn modelId="{D2C113FF-430C-42FA-B64E-13ACE978DEE7}" type="presParOf" srcId="{1DA6F9F3-4A7F-42F9-8B77-7BD552F03105}" destId="{E3A03C26-8C60-4D73-A4C2-0678A1DD3B31}" srcOrd="3" destOrd="0" presId="urn:microsoft.com/office/officeart/2018/5/layout/CenteredIconLabelDescriptionList"/>
    <dgm:cxn modelId="{C10D59DD-0D52-4682-AC9F-5873A75B6FEF}" type="presParOf" srcId="{1DA6F9F3-4A7F-42F9-8B77-7BD552F03105}" destId="{DD091D0A-5A25-4241-91F3-18D32B0BDD4F}" srcOrd="4" destOrd="0" presId="urn:microsoft.com/office/officeart/2018/5/layout/CenteredIconLabelDescriptionList"/>
    <dgm:cxn modelId="{0510082E-5DF2-42DD-AE6C-D1E60730D4E3}" type="presParOf" srcId="{071926C8-9E08-4BE0-A1E4-133B16FF713E}" destId="{2564C0D4-4875-421D-81DB-70BF6751BBA7}" srcOrd="1" destOrd="0" presId="urn:microsoft.com/office/officeart/2018/5/layout/CenteredIconLabelDescriptionList"/>
    <dgm:cxn modelId="{E144C32E-E72B-4991-B9EC-93820D68CFB5}" type="presParOf" srcId="{071926C8-9E08-4BE0-A1E4-133B16FF713E}" destId="{3076B9F9-EC92-4653-AC03-C71FD5E9A400}" srcOrd="2" destOrd="0" presId="urn:microsoft.com/office/officeart/2018/5/layout/CenteredIconLabelDescriptionList"/>
    <dgm:cxn modelId="{66AB50A5-3D6E-4CE8-9C00-3540BF3A682A}" type="presParOf" srcId="{3076B9F9-EC92-4653-AC03-C71FD5E9A400}" destId="{210823F6-AC1A-46E3-9D99-A319DF497539}" srcOrd="0" destOrd="0" presId="urn:microsoft.com/office/officeart/2018/5/layout/CenteredIconLabelDescriptionList"/>
    <dgm:cxn modelId="{BB0A9168-4CEF-4C37-AA4F-28A0F96C5AAE}" type="presParOf" srcId="{3076B9F9-EC92-4653-AC03-C71FD5E9A400}" destId="{2F262968-0DF4-4BB1-BD25-0ED2829FA45D}" srcOrd="1" destOrd="0" presId="urn:microsoft.com/office/officeart/2018/5/layout/CenteredIconLabelDescriptionList"/>
    <dgm:cxn modelId="{05D1054F-4CFA-4960-9C76-474461246A75}" type="presParOf" srcId="{3076B9F9-EC92-4653-AC03-C71FD5E9A400}" destId="{3C1752BD-6530-4141-80E9-9A0923780DCB}" srcOrd="2" destOrd="0" presId="urn:microsoft.com/office/officeart/2018/5/layout/CenteredIconLabelDescriptionList"/>
    <dgm:cxn modelId="{021DA957-19C0-48AF-82E6-5EF64E6E4350}" type="presParOf" srcId="{3076B9F9-EC92-4653-AC03-C71FD5E9A400}" destId="{C393D316-1AB7-4A24-B8A5-3485F2713F88}" srcOrd="3" destOrd="0" presId="urn:microsoft.com/office/officeart/2018/5/layout/CenteredIconLabelDescriptionList"/>
    <dgm:cxn modelId="{E4E1ED22-2207-49AD-89BF-A68B1DCF8B24}" type="presParOf" srcId="{3076B9F9-EC92-4653-AC03-C71FD5E9A400}" destId="{7CD40649-A74C-4AD8-B9D0-2573A1955C91}" srcOrd="4" destOrd="0" presId="urn:microsoft.com/office/officeart/2018/5/layout/CenteredIconLabelDescriptionList"/>
    <dgm:cxn modelId="{E12208AE-A278-4C0F-9A95-B2A9F1FA788C}" type="presParOf" srcId="{071926C8-9E08-4BE0-A1E4-133B16FF713E}" destId="{9A7327AD-D2A8-4CB1-B3E0-7543B1D84369}" srcOrd="3" destOrd="0" presId="urn:microsoft.com/office/officeart/2018/5/layout/CenteredIconLabelDescriptionList"/>
    <dgm:cxn modelId="{04AF0028-0607-4319-870D-38F76BAD13CF}" type="presParOf" srcId="{071926C8-9E08-4BE0-A1E4-133B16FF713E}" destId="{13BCBAD6-8F08-4029-90C7-8E8A0D0733DD}" srcOrd="4" destOrd="0" presId="urn:microsoft.com/office/officeart/2018/5/layout/CenteredIconLabelDescriptionList"/>
    <dgm:cxn modelId="{6A4CD51F-23AC-49BF-A6C9-263678EFDC1A}" type="presParOf" srcId="{13BCBAD6-8F08-4029-90C7-8E8A0D0733DD}" destId="{B0A3ABD2-C471-4A21-8AEF-3843C86919E1}" srcOrd="0" destOrd="0" presId="urn:microsoft.com/office/officeart/2018/5/layout/CenteredIconLabelDescriptionList"/>
    <dgm:cxn modelId="{09B630B3-6E33-4A75-A9D0-DB0F7EABE59A}" type="presParOf" srcId="{13BCBAD6-8F08-4029-90C7-8E8A0D0733DD}" destId="{C05B68FE-639F-4FA9-A205-D74CFD77C39F}" srcOrd="1" destOrd="0" presId="urn:microsoft.com/office/officeart/2018/5/layout/CenteredIconLabelDescriptionList"/>
    <dgm:cxn modelId="{54C79EE1-3818-4202-8586-5211607DA0B9}" type="presParOf" srcId="{13BCBAD6-8F08-4029-90C7-8E8A0D0733DD}" destId="{C4D97C04-1692-4931-9A64-809D862C1739}" srcOrd="2" destOrd="0" presId="urn:microsoft.com/office/officeart/2018/5/layout/CenteredIconLabelDescriptionList"/>
    <dgm:cxn modelId="{18E2766E-C663-4DEC-B900-6C8AE4D2800E}" type="presParOf" srcId="{13BCBAD6-8F08-4029-90C7-8E8A0D0733DD}" destId="{62A868A2-37A4-4832-B3F5-E1EA98BA3648}" srcOrd="3" destOrd="0" presId="urn:microsoft.com/office/officeart/2018/5/layout/CenteredIconLabelDescriptionList"/>
    <dgm:cxn modelId="{9E5F65AC-D550-43B1-ABB5-AF4466613C81}" type="presParOf" srcId="{13BCBAD6-8F08-4029-90C7-8E8A0D0733DD}" destId="{6418EBED-F111-425B-8EE2-06B8B2297A6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2813A-2810-4A52-BE92-611D54918694}">
      <dsp:nvSpPr>
        <dsp:cNvPr id="0" name=""/>
        <dsp:cNvSpPr/>
      </dsp:nvSpPr>
      <dsp:spPr>
        <a:xfrm>
          <a:off x="1007868" y="564283"/>
          <a:ext cx="1080843" cy="10808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7DA54-DCB6-45F4-890E-F7DCC5A4BE12}">
      <dsp:nvSpPr>
        <dsp:cNvPr id="0" name=""/>
        <dsp:cNvSpPr/>
      </dsp:nvSpPr>
      <dsp:spPr>
        <a:xfrm>
          <a:off x="4228" y="1756333"/>
          <a:ext cx="3088125" cy="46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Distraction risk</a:t>
          </a:r>
        </a:p>
      </dsp:txBody>
      <dsp:txXfrm>
        <a:off x="4228" y="1756333"/>
        <a:ext cx="3088125" cy="463218"/>
      </dsp:txXfrm>
    </dsp:sp>
    <dsp:sp modelId="{DD091D0A-5A25-4241-91F3-18D32B0BDD4F}">
      <dsp:nvSpPr>
        <dsp:cNvPr id="0" name=""/>
        <dsp:cNvSpPr/>
      </dsp:nvSpPr>
      <dsp:spPr>
        <a:xfrm>
          <a:off x="4228" y="2271275"/>
          <a:ext cx="3088125" cy="879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0cf reduces the wait for bitcoin transaction which help the users to not lose focus on what they are doing</a:t>
          </a:r>
        </a:p>
      </dsp:txBody>
      <dsp:txXfrm>
        <a:off x="4228" y="2271275"/>
        <a:ext cx="3088125" cy="879190"/>
      </dsp:txXfrm>
    </dsp:sp>
    <dsp:sp modelId="{210823F6-AC1A-46E3-9D99-A319DF497539}">
      <dsp:nvSpPr>
        <dsp:cNvPr id="0" name=""/>
        <dsp:cNvSpPr/>
      </dsp:nvSpPr>
      <dsp:spPr>
        <a:xfrm>
          <a:off x="4636415" y="564283"/>
          <a:ext cx="1080843" cy="10808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752BD-6530-4141-80E9-9A0923780DCB}">
      <dsp:nvSpPr>
        <dsp:cNvPr id="0" name=""/>
        <dsp:cNvSpPr/>
      </dsp:nvSpPr>
      <dsp:spPr>
        <a:xfrm>
          <a:off x="3632774" y="1756333"/>
          <a:ext cx="3088125" cy="46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Price risk</a:t>
          </a:r>
        </a:p>
      </dsp:txBody>
      <dsp:txXfrm>
        <a:off x="3632774" y="1756333"/>
        <a:ext cx="3088125" cy="463218"/>
      </dsp:txXfrm>
    </dsp:sp>
    <dsp:sp modelId="{7CD40649-A74C-4AD8-B9D0-2573A1955C91}">
      <dsp:nvSpPr>
        <dsp:cNvPr id="0" name=""/>
        <dsp:cNvSpPr/>
      </dsp:nvSpPr>
      <dsp:spPr>
        <a:xfrm>
          <a:off x="3632774" y="2271275"/>
          <a:ext cx="3088125" cy="879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0cf addresses price risk with their protocols to eliminate wait for standard 6 confirmations in bitcoin transactions</a:t>
          </a:r>
        </a:p>
      </dsp:txBody>
      <dsp:txXfrm>
        <a:off x="3632774" y="2271275"/>
        <a:ext cx="3088125" cy="879190"/>
      </dsp:txXfrm>
    </dsp:sp>
    <dsp:sp modelId="{B0A3ABD2-C471-4A21-8AEF-3843C86919E1}">
      <dsp:nvSpPr>
        <dsp:cNvPr id="0" name=""/>
        <dsp:cNvSpPr/>
      </dsp:nvSpPr>
      <dsp:spPr>
        <a:xfrm>
          <a:off x="8264962" y="564283"/>
          <a:ext cx="1080843" cy="10808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97C04-1692-4931-9A64-809D862C1739}">
      <dsp:nvSpPr>
        <dsp:cNvPr id="0" name=""/>
        <dsp:cNvSpPr/>
      </dsp:nvSpPr>
      <dsp:spPr>
        <a:xfrm>
          <a:off x="7261321" y="1756333"/>
          <a:ext cx="3088125" cy="46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The solution</a:t>
          </a:r>
        </a:p>
      </dsp:txBody>
      <dsp:txXfrm>
        <a:off x="7261321" y="1756333"/>
        <a:ext cx="3088125" cy="463218"/>
      </dsp:txXfrm>
    </dsp:sp>
    <dsp:sp modelId="{6418EBED-F111-425B-8EE2-06B8B2297A68}">
      <dsp:nvSpPr>
        <dsp:cNvPr id="0" name=""/>
        <dsp:cNvSpPr/>
      </dsp:nvSpPr>
      <dsp:spPr>
        <a:xfrm>
          <a:off x="7261321" y="2271275"/>
          <a:ext cx="3088125" cy="879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0cf protocol enables bitcoin holders to initiate a shift of their BTC onto Ethereum and make transactions immediately.</a:t>
          </a:r>
        </a:p>
      </dsp:txBody>
      <dsp:txXfrm>
        <a:off x="7261321" y="2271275"/>
        <a:ext cx="3088125" cy="8791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ainnet.0confirmation.com/trade/swap" TargetMode="External"/><Relationship Id="rId2" Type="http://schemas.openxmlformats.org/officeDocument/2006/relationships/hyperlink" Target="https://github.com/0confirmation/0confirm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jon@0confirmation.com" TargetMode="External"/><Relationship Id="rId5" Type="http://schemas.openxmlformats.org/officeDocument/2006/relationships/hyperlink" Target="https://t.me/zeroconfirmation" TargetMode="External"/><Relationship Id="rId4" Type="http://schemas.openxmlformats.org/officeDocument/2006/relationships/hyperlink" Target="https://twitter.com/0Confirmat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21942" y="7191"/>
            <a:ext cx="12191356" cy="685800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2652" y="1609253"/>
            <a:ext cx="3485073" cy="1842033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0cf</a:t>
            </a:r>
            <a:br>
              <a:rPr lang="en-US" sz="4000" dirty="0"/>
            </a:br>
            <a:r>
              <a:rPr lang="en-US" sz="4000" dirty="0" err="1"/>
              <a:t>ZeroDao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0564" y="3640055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1400" dirty="0">
                <a:effectLst/>
              </a:rPr>
              <a:t>0cf protocol</a:t>
            </a:r>
            <a:r>
              <a:rPr lang="en-US" sz="1400" b="1" dirty="0">
                <a:effectLst/>
              </a:rPr>
              <a:t> removes </a:t>
            </a:r>
            <a:r>
              <a:rPr lang="en-US" sz="1400" dirty="0">
                <a:effectLst/>
              </a:rPr>
              <a:t>wait for the standard 6 confirmations for a bitcoin transaction</a:t>
            </a:r>
            <a:endParaRPr lang="en-US" sz="1800" dirty="0">
              <a:solidFill>
                <a:srgbClr val="5792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D155A-A266-4B61-AC6A-F784CE85A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/>
              <a:t>Current restrictions to analyze behavior of protocol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1A1F7-B6CA-4E6C-B6F3-2FE07DB0E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charter"/>
              </a:rPr>
              <a:t>Maximum trade size: .1 BTC (To limit Risk)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charter"/>
              </a:rPr>
              <a:t>Minimum trade size: .026 BTC (To help make sure gas doesn't eat too much of the trade size)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charter"/>
              </a:rPr>
              <a:t>Asset Whitelist (Just DAI to start)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charter"/>
              </a:rPr>
              <a:t>Keeper whitelist (All keepers run by 0cf Labs to start)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charter"/>
              </a:rPr>
              <a:t>Liquidity Pool deposit Whitelist (Reach out to us directly if you would like to deposit)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359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F818F-B6DA-4E26-AB5E-5234CF4F7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Gas as a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231D1-3671-4CBC-A8D0-847A4B69A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effectLst/>
              </a:rPr>
              <a:t>0confirmation utilizes a Gas as a Service protocol to enable users to swap their bitcoin using </a:t>
            </a:r>
            <a:r>
              <a:rPr lang="en-US" sz="2000" dirty="0" err="1">
                <a:effectLst/>
              </a:rPr>
              <a:t>uniswap</a:t>
            </a:r>
            <a:r>
              <a:rPr lang="en-US" sz="2000" dirty="0">
                <a:effectLst/>
              </a:rPr>
              <a:t> without ever having to have ETH.</a:t>
            </a:r>
          </a:p>
          <a:p>
            <a:r>
              <a:rPr lang="en-US" sz="2000" dirty="0">
                <a:effectLst/>
              </a:rPr>
              <a:t>Whenever a transaction is published to the network and a keeper picks it up, the keeper uses their own ETH to pay the gas for it.</a:t>
            </a:r>
          </a:p>
          <a:p>
            <a:r>
              <a:rPr lang="en-US" sz="2000" dirty="0">
                <a:effectLst/>
              </a:rPr>
              <a:t>The protocol estimates the amount that should be paid and calculates the value in BTC terms.</a:t>
            </a:r>
          </a:p>
          <a:p>
            <a:r>
              <a:rPr lang="en-US" sz="2000" dirty="0">
                <a:effectLst/>
              </a:rPr>
              <a:t>The Keeper is paid this amount out of the shifted </a:t>
            </a:r>
            <a:r>
              <a:rPr lang="en-US" sz="2000" dirty="0" err="1">
                <a:effectLst/>
              </a:rPr>
              <a:t>renBTC</a:t>
            </a:r>
            <a:r>
              <a:rPr lang="en-US" sz="2000" dirty="0">
                <a:effectLst/>
              </a:rPr>
              <a:t>. The estimated amount of BTC that will be used for gas is displayed in the fee portion of the app.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29066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C0753-0FFD-4420-893A-85F5A04AC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819150"/>
            <a:ext cx="10353762" cy="1257300"/>
          </a:xfrm>
        </p:spPr>
        <p:txBody>
          <a:bodyPr>
            <a:normAutofit/>
          </a:bodyPr>
          <a:lstStyle/>
          <a:p>
            <a:r>
              <a:rPr lang="en-US" sz="2800" b="0" i="0" dirty="0">
                <a:effectLst/>
                <a:latin typeface="charter"/>
              </a:rPr>
              <a:t>Reach out, work with us a bit and, if its a good fit, join the DAO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61A88-4343-458E-AA1B-D85BDE22C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charter"/>
              </a:rPr>
              <a:t>Grant writer (Lots of opportunities for grants for cross-chain work)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charter"/>
              </a:rPr>
              <a:t>Designer (under-appreciated importance in </a:t>
            </a:r>
            <a:r>
              <a:rPr lang="en-US" sz="1600" b="0" i="0" dirty="0" err="1">
                <a:effectLst/>
                <a:latin typeface="charter"/>
              </a:rPr>
              <a:t>DeFi</a:t>
            </a:r>
            <a:r>
              <a:rPr lang="en-US" sz="1600" b="0" i="0" dirty="0">
                <a:effectLst/>
                <a:latin typeface="charter"/>
              </a:rPr>
              <a:t>)</a:t>
            </a:r>
          </a:p>
          <a:p>
            <a:r>
              <a:rPr lang="en-US" sz="2400" b="0" i="0" dirty="0">
                <a:effectLst/>
                <a:latin typeface="charter"/>
              </a:rPr>
              <a:t>Some important links:</a:t>
            </a:r>
          </a:p>
          <a:p>
            <a:pPr marL="494100" indent="-457200">
              <a:buFont typeface="+mj-lt"/>
              <a:buAutoNum type="arabicPeriod"/>
            </a:pPr>
            <a:r>
              <a:rPr lang="en-US" sz="2400" dirty="0">
                <a:effectLst/>
                <a:latin typeface="charter"/>
              </a:rPr>
              <a:t>Code: </a:t>
            </a:r>
            <a:r>
              <a:rPr lang="en-US" sz="2000" dirty="0">
                <a:effectLst/>
                <a:hlinkClick r:id="rId2"/>
              </a:rPr>
              <a:t>https://github.com/0confirmation/0confirmation</a:t>
            </a:r>
            <a:endParaRPr lang="en-US" sz="2000" dirty="0">
              <a:effectLst/>
            </a:endParaRPr>
          </a:p>
          <a:p>
            <a:pPr marL="494100" indent="-457200">
              <a:buFont typeface="+mj-lt"/>
              <a:buAutoNum type="arabicPeriod"/>
            </a:pPr>
            <a:r>
              <a:rPr lang="en-US" sz="1600" b="1" i="0" u="sng" dirty="0">
                <a:effectLst/>
                <a:latin typeface="char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Access it </a:t>
            </a:r>
            <a:r>
              <a:rPr lang="en-US" sz="1600" b="1" i="0" u="sng">
                <a:effectLst/>
                <a:latin typeface="char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here: </a:t>
            </a:r>
            <a:r>
              <a:rPr lang="en-US" sz="1600" b="1" i="0" u="sng">
                <a:solidFill>
                  <a:srgbClr val="6B9F25"/>
                </a:solidFill>
                <a:effectLst/>
                <a:latin typeface="char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n-US" sz="1600" b="1" i="0" u="sng" dirty="0">
                <a:solidFill>
                  <a:srgbClr val="6B9F25"/>
                </a:solidFill>
                <a:effectLst/>
                <a:latin typeface="char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://mainnet.0confirmation.com/trade/swap</a:t>
            </a:r>
            <a:endParaRPr lang="en-US" sz="2000" dirty="0">
              <a:effectLst/>
            </a:endParaRPr>
          </a:p>
          <a:p>
            <a:pPr marL="494100" indent="-457200">
              <a:buFont typeface="+mj-lt"/>
              <a:buAutoNum type="arabicPeriod"/>
            </a:pPr>
            <a:r>
              <a:rPr lang="en-US" sz="2000" dirty="0">
                <a:effectLst/>
                <a:latin typeface="charter"/>
              </a:rPr>
              <a:t>Twitter: </a:t>
            </a:r>
            <a:r>
              <a:rPr lang="en-US" sz="2000" dirty="0">
                <a:effectLst/>
                <a:latin typeface="charter"/>
                <a:hlinkClick r:id="rId4"/>
              </a:rPr>
              <a:t>https://twitter.com/0Confirmation</a:t>
            </a:r>
            <a:endParaRPr lang="en-US" sz="2000" dirty="0">
              <a:effectLst/>
              <a:latin typeface="charter"/>
            </a:endParaRPr>
          </a:p>
          <a:p>
            <a:pPr marL="494100" indent="-457200">
              <a:buFont typeface="+mj-lt"/>
              <a:buAutoNum type="arabicPeriod"/>
            </a:pPr>
            <a:r>
              <a:rPr lang="en-US" sz="2000" dirty="0">
                <a:effectLst/>
                <a:latin typeface="charter"/>
              </a:rPr>
              <a:t>Telegram: </a:t>
            </a:r>
            <a:r>
              <a:rPr lang="en-US" sz="2000" dirty="0">
                <a:effectLst/>
                <a:latin typeface="charter"/>
                <a:hlinkClick r:id="rId5"/>
              </a:rPr>
              <a:t>https://t.me/zeroconfirmation</a:t>
            </a:r>
            <a:endParaRPr lang="en-US" sz="2000" b="1" dirty="0">
              <a:effectLst/>
              <a:latin typeface="charter"/>
            </a:endParaRPr>
          </a:p>
          <a:p>
            <a:pPr marL="494100" indent="-457200">
              <a:buFont typeface="+mj-lt"/>
              <a:buAutoNum type="arabicPeriod"/>
            </a:pPr>
            <a:r>
              <a:rPr lang="en-US" sz="2000" b="1" dirty="0">
                <a:effectLst/>
                <a:latin typeface="charter"/>
              </a:rPr>
              <a:t>Email: </a:t>
            </a:r>
            <a:r>
              <a:rPr lang="en-US" sz="2000" b="0" i="0" u="sng" dirty="0">
                <a:effectLst/>
                <a:latin typeface="charter"/>
                <a:hlinkClick r:id="rId6"/>
              </a:rPr>
              <a:t>jon@0confirmation.com</a:t>
            </a:r>
            <a:endParaRPr lang="en-US" sz="2400" dirty="0">
              <a:effectLst/>
              <a:latin typeface="charter"/>
            </a:endParaRPr>
          </a:p>
        </p:txBody>
      </p:sp>
    </p:spTree>
    <p:extLst>
      <p:ext uri="{BB962C8B-B14F-4D97-AF65-F5344CB8AC3E}">
        <p14:creationId xmlns:p14="http://schemas.microsoft.com/office/powerpoint/2010/main" val="3879379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sz="3200" dirty="0"/>
              <a:t>Make bitcoin transactions faster with 0cf protocol </a:t>
            </a:r>
          </a:p>
        </p:txBody>
      </p:sp>
      <p:graphicFrame>
        <p:nvGraphicFramePr>
          <p:cNvPr id="12" name="Content Placeholder 2" descr="SmartArt graphic">
            <a:extLst>
              <a:ext uri="{FF2B5EF4-FFF2-40B4-BE49-F238E27FC236}">
                <a16:creationId xmlns:a16="http://schemas.microsoft.com/office/drawing/2014/main" id="{1E5659A2-FA7D-4C38-864B-37B42C2754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2380039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F2E99-4FDC-414C-9ED7-941FA019C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0cf swap?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972E7-F65A-4742-90B5-8FFCA269F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0cf swap is a simple app which allows to swap BTC for DAI using </a:t>
            </a:r>
            <a:r>
              <a:rPr lang="en-US" dirty="0" err="1"/>
              <a:t>renVM</a:t>
            </a:r>
            <a:r>
              <a:rPr lang="en-US" dirty="0"/>
              <a:t> and </a:t>
            </a:r>
            <a:r>
              <a:rPr lang="en-US" dirty="0" err="1"/>
              <a:t>uniswap</a:t>
            </a:r>
            <a:r>
              <a:rPr lang="en-US" dirty="0"/>
              <a:t> in under 2 min. This is accomplished through a short term loan </a:t>
            </a:r>
            <a:r>
              <a:rPr lang="en-US" b="0" i="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and the advent of the borrow proxy wallet which is a dynamic escrow that holds any assets acquired as a result of the proposed transaction. If the bitcoin transaction doesn't reach 6 confirmations the assets can be liquidated and the funds returned to the liquidity pool.</a:t>
            </a:r>
          </a:p>
          <a:p>
            <a:r>
              <a:rPr lang="en-US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0cf swap is built with tight coupling of </a:t>
            </a:r>
            <a:r>
              <a:rPr lang="en-US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renVM</a:t>
            </a:r>
            <a:r>
              <a:rPr lang="en-US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. 0cf swap interacts with </a:t>
            </a:r>
            <a:r>
              <a:rPr lang="en-US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renVM</a:t>
            </a:r>
            <a:r>
              <a:rPr lang="en-US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multiple times while performing the transaction. (https://renproject.io)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374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34468-5504-406E-B136-7506F96B0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6013" y="834220"/>
            <a:ext cx="4764764" cy="692494"/>
          </a:xfrm>
        </p:spPr>
        <p:txBody>
          <a:bodyPr/>
          <a:lstStyle/>
          <a:p>
            <a:r>
              <a:rPr lang="en-US" dirty="0"/>
              <a:t>A Proof of Concept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41C28-0581-442F-8F4D-AC50D42B0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936" y="1855153"/>
            <a:ext cx="4884841" cy="3890483"/>
          </a:xfrm>
        </p:spPr>
        <p:txBody>
          <a:bodyPr/>
          <a:lstStyle/>
          <a:p>
            <a:r>
              <a:rPr lang="en-US" dirty="0">
                <a:effectLst/>
              </a:rPr>
              <a:t>0cf protocol is focused on building infrastructure to improve efficiency and reduce friction for cross chain interactions.</a:t>
            </a:r>
          </a:p>
          <a:p>
            <a:r>
              <a:rPr lang="en-US" dirty="0">
                <a:effectLst/>
              </a:rPr>
              <a:t>0cf team is open to all the suggestions to improve its functionality.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5845C4-3A84-4AC8-AD00-F40EB8B73E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3166" y="834220"/>
            <a:ext cx="4779582" cy="692495"/>
          </a:xfrm>
        </p:spPr>
        <p:txBody>
          <a:bodyPr/>
          <a:lstStyle/>
          <a:p>
            <a:r>
              <a:rPr lang="en-US" dirty="0"/>
              <a:t>A System for Risk Transfer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E4B97D-9F6B-4C73-B8B5-0C9D93F10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3167" y="1855153"/>
            <a:ext cx="4884841" cy="3890483"/>
          </a:xfrm>
        </p:spPr>
        <p:txBody>
          <a:bodyPr/>
          <a:lstStyle/>
          <a:p>
            <a:r>
              <a:rPr lang="en-US" b="0" i="0" dirty="0">
                <a:effectLst/>
                <a:latin typeface="charter"/>
              </a:rPr>
              <a:t>0cf is a risk transfer protocol which is isolating global confirmation risk to one location is much more efficient than individual apps or protocols addressing it themselves.</a:t>
            </a:r>
          </a:p>
          <a:p>
            <a:r>
              <a:rPr lang="en-US" dirty="0">
                <a:effectLst/>
              </a:rPr>
              <a:t>0cf team deployed some parameters at the protocol level and managed by </a:t>
            </a:r>
            <a:r>
              <a:rPr lang="en-US" dirty="0" err="1">
                <a:effectLst/>
              </a:rPr>
              <a:t>zeroDAO</a:t>
            </a:r>
            <a:r>
              <a:rPr lang="en-US" dirty="0">
                <a:effectLst/>
              </a:rPr>
              <a:t>. By controlling these settings 0cf team limited the probability of any losses being incurred by liquidity providers.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637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FAEAA-51CD-475A-85AF-AA2E209AD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609599"/>
            <a:ext cx="10547277" cy="3410671"/>
          </a:xfrm>
        </p:spPr>
        <p:txBody>
          <a:bodyPr>
            <a:normAutofit/>
          </a:bodyPr>
          <a:lstStyle/>
          <a:p>
            <a:pPr algn="l"/>
            <a:r>
              <a:rPr lang="en-US" sz="2800" b="1" u="sng" dirty="0"/>
              <a:t>0cf works in following way:</a:t>
            </a:r>
            <a:br>
              <a:rPr lang="en-US" sz="2800" b="1" u="sng" dirty="0"/>
            </a:br>
            <a:br>
              <a:rPr lang="en-US" sz="1600" dirty="0"/>
            </a:br>
            <a:r>
              <a:rPr lang="en-US" sz="2000" dirty="0"/>
              <a:t>=&gt; </a:t>
            </a:r>
            <a:r>
              <a:rPr lang="en-US" sz="2000" b="0" i="0" dirty="0">
                <a:solidFill>
                  <a:srgbClr val="292929"/>
                </a:solidFill>
                <a:effectLst/>
                <a:latin typeface="charter"/>
              </a:rPr>
              <a:t>A </a:t>
            </a:r>
            <a:r>
              <a:rPr lang="en-US" sz="2000" b="0" i="0" dirty="0">
                <a:effectLst/>
                <a:latin typeface="charter"/>
              </a:rPr>
              <a:t>User creates a </a:t>
            </a:r>
            <a:r>
              <a:rPr lang="en-US" sz="2000" dirty="0" err="1">
                <a:effectLst/>
                <a:latin typeface="charter"/>
              </a:rPr>
              <a:t>u</a:t>
            </a:r>
            <a:r>
              <a:rPr lang="en-US" sz="2000" b="0" i="0" dirty="0" err="1">
                <a:effectLst/>
                <a:latin typeface="charter"/>
              </a:rPr>
              <a:t>niswap</a:t>
            </a:r>
            <a:r>
              <a:rPr lang="en-US" sz="2000" b="0" i="0" dirty="0">
                <a:effectLst/>
                <a:latin typeface="charter"/>
              </a:rPr>
              <a:t> transaction to sell </a:t>
            </a:r>
            <a:r>
              <a:rPr lang="en-US" sz="2000" b="0" i="0" dirty="0" err="1">
                <a:effectLst/>
                <a:latin typeface="charter"/>
              </a:rPr>
              <a:t>renBTC</a:t>
            </a:r>
            <a:r>
              <a:rPr lang="en-US" sz="2000" b="0" i="0" dirty="0">
                <a:effectLst/>
                <a:latin typeface="charter"/>
              </a:rPr>
              <a:t> for DAI</a:t>
            </a:r>
            <a:br>
              <a:rPr lang="en-US" sz="2000" b="0" i="0" dirty="0">
                <a:effectLst/>
                <a:latin typeface="charter"/>
              </a:rPr>
            </a:br>
            <a:r>
              <a:rPr lang="en-US" sz="2000" b="0" i="0" dirty="0">
                <a:effectLst/>
                <a:latin typeface="charter"/>
              </a:rPr>
              <a:t>=&gt; User signs a message that contains the liquidity request for the amount of </a:t>
            </a:r>
            <a:r>
              <a:rPr lang="en-US" sz="2000" b="0" i="0" dirty="0" err="1">
                <a:effectLst/>
                <a:latin typeface="charter"/>
              </a:rPr>
              <a:t>renBTC</a:t>
            </a:r>
            <a:r>
              <a:rPr lang="en-US" sz="2000" b="0" i="0" dirty="0">
                <a:effectLst/>
                <a:latin typeface="charter"/>
              </a:rPr>
              <a:t> to trade and a </a:t>
            </a:r>
            <a:r>
              <a:rPr lang="en-US" sz="2000" b="0" i="0" dirty="0" err="1">
                <a:effectLst/>
                <a:latin typeface="charter"/>
              </a:rPr>
              <a:t>uniswap</a:t>
            </a:r>
            <a:r>
              <a:rPr lang="en-US" sz="2000" b="0" i="0" dirty="0">
                <a:effectLst/>
                <a:latin typeface="charter"/>
              </a:rPr>
              <a:t> transaction</a:t>
            </a:r>
            <a:br>
              <a:rPr lang="en-US" sz="1400" b="0" i="0" dirty="0">
                <a:effectLst/>
                <a:latin typeface="charter"/>
              </a:rPr>
            </a:br>
            <a:r>
              <a:rPr lang="en-US" sz="1800" dirty="0">
                <a:effectLst/>
                <a:latin typeface="charter"/>
              </a:rPr>
              <a:t>=&gt; </a:t>
            </a:r>
            <a:r>
              <a:rPr lang="en-US" sz="1800" b="0" i="0" dirty="0">
                <a:effectLst/>
                <a:latin typeface="charter"/>
              </a:rPr>
              <a:t>User is prompted with a BTC address (generated via </a:t>
            </a:r>
            <a:r>
              <a:rPr lang="en-US" sz="1800" b="0" i="0" dirty="0" err="1">
                <a:effectLst/>
                <a:latin typeface="charter"/>
              </a:rPr>
              <a:t>renVM</a:t>
            </a:r>
            <a:r>
              <a:rPr lang="en-US" sz="1800" b="0" i="0" dirty="0">
                <a:effectLst/>
                <a:latin typeface="charter"/>
              </a:rPr>
              <a:t>) to deposit to</a:t>
            </a:r>
            <a:br>
              <a:rPr lang="en-US" sz="1800" b="0" i="0" dirty="0">
                <a:effectLst/>
                <a:latin typeface="charter"/>
              </a:rPr>
            </a:br>
            <a:r>
              <a:rPr lang="en-US" sz="1800" b="0" i="0" dirty="0">
                <a:effectLst/>
                <a:latin typeface="charter"/>
              </a:rPr>
              <a:t>=&gt; </a:t>
            </a:r>
            <a:r>
              <a:rPr lang="en-US" sz="1600" b="0" i="0" dirty="0">
                <a:effectLst/>
                <a:latin typeface="charter"/>
              </a:rPr>
              <a:t>When the keeper sees the BTC transaction they post a security bond, Source the </a:t>
            </a:r>
            <a:r>
              <a:rPr lang="en-US" sz="1600" b="0" i="0" dirty="0" err="1">
                <a:effectLst/>
                <a:latin typeface="charter"/>
              </a:rPr>
              <a:t>renBTC</a:t>
            </a:r>
            <a:r>
              <a:rPr lang="en-US" sz="1600" b="0" i="0" dirty="0">
                <a:effectLst/>
                <a:latin typeface="charter"/>
              </a:rPr>
              <a:t> liquidity from the 0cf liquidity pool, Execute the swap, then send the DAI to a dynamic escrow (borrow proxy)</a:t>
            </a:r>
            <a:br>
              <a:rPr lang="en-US" sz="800" b="0" i="0" dirty="0">
                <a:solidFill>
                  <a:srgbClr val="292929"/>
                </a:solidFill>
                <a:effectLst/>
                <a:latin typeface="charter"/>
              </a:rPr>
            </a:br>
            <a:r>
              <a:rPr lang="en-US" sz="1800" dirty="0">
                <a:effectLst/>
                <a:latin typeface="charter"/>
              </a:rPr>
              <a:t>=&gt; </a:t>
            </a:r>
            <a:r>
              <a:rPr lang="en-US" sz="1800" b="0" i="0" dirty="0">
                <a:effectLst/>
                <a:latin typeface="charter"/>
              </a:rPr>
              <a:t>Once the BTC transaction clears the funds are automatically forwarded to the users address</a:t>
            </a:r>
            <a:br>
              <a:rPr lang="en-US" sz="800" b="0" i="0" dirty="0">
                <a:solidFill>
                  <a:srgbClr val="292929"/>
                </a:solidFill>
                <a:effectLst/>
                <a:latin typeface="charter"/>
              </a:rPr>
            </a:br>
            <a:br>
              <a:rPr lang="en-US" sz="800" b="0" i="0" dirty="0">
                <a:effectLst/>
                <a:latin typeface="medium-content-sans-serif-font"/>
              </a:rPr>
            </a:br>
            <a:endParaRPr lang="en-US" sz="16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E5CA022-8B50-413B-A9BA-BA64AE366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4" y="3540877"/>
            <a:ext cx="10353675" cy="3037476"/>
          </a:xfrm>
        </p:spPr>
      </p:pic>
    </p:spTree>
    <p:extLst>
      <p:ext uri="{BB962C8B-B14F-4D97-AF65-F5344CB8AC3E}">
        <p14:creationId xmlns:p14="http://schemas.microsoft.com/office/powerpoint/2010/main" val="2170838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8C9AD-EE3C-4952-BC5B-E3208131D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8139F-B5C8-4879-8D0E-1FB6072F9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ways in which the 0confirmation system can be negatively affected. </a:t>
            </a:r>
          </a:p>
          <a:p>
            <a:pPr>
              <a:buFont typeface="+mj-lt"/>
              <a:buAutoNum type="arabicPeriod"/>
            </a:pPr>
            <a:r>
              <a:rPr lang="en-US" dirty="0"/>
              <a:t>An origin transaction never reaches 6 confirmations and during the time before liquidation the price of the assets being held as collateral change more than the value of the keeper bond. </a:t>
            </a:r>
          </a:p>
          <a:p>
            <a:pPr>
              <a:buFont typeface="+mj-lt"/>
              <a:buAutoNum type="arabicPeriod"/>
            </a:pPr>
            <a:r>
              <a:rPr lang="en-US" dirty="0"/>
              <a:t>An origin transaction that had reached one or two confirmations and asset has been forwarded to the users address never reaches 6 confirms. This leads to a total loss for the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14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AD6EB-E90D-4818-90D2-890DBF98C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EF457-DC79-41F5-AB4A-E3771B855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0cf team deployed some parameters at the protocol level managed by </a:t>
            </a:r>
            <a:r>
              <a:rPr lang="en-US" dirty="0" err="1"/>
              <a:t>ZeroDAO</a:t>
            </a:r>
            <a:r>
              <a:rPr lang="en-US" dirty="0"/>
              <a:t>. </a:t>
            </a:r>
            <a:r>
              <a:rPr lang="en-US" dirty="0">
                <a:effectLst/>
              </a:rPr>
              <a:t>By controlling these settings we further limited the probability of any losses being incurred by liquidity providers.</a:t>
            </a:r>
          </a:p>
          <a:p>
            <a:r>
              <a:rPr lang="en-US" dirty="0">
                <a:effectLst/>
              </a:rPr>
              <a:t>Only assets with ample liquidity at enabled modules should be included to reduce losses that could be incurred by keepers and/or LPs due to slippage. </a:t>
            </a:r>
          </a:p>
          <a:p>
            <a:r>
              <a:rPr lang="en-US" dirty="0">
                <a:effectLst/>
              </a:rPr>
              <a:t>Min Loan Size: 0,026 BTC </a:t>
            </a:r>
          </a:p>
          <a:p>
            <a:r>
              <a:rPr lang="en-US" dirty="0">
                <a:effectLst/>
              </a:rPr>
              <a:t>Max Loan Size: 1 BTC</a:t>
            </a:r>
          </a:p>
        </p:txBody>
      </p:sp>
    </p:spTree>
    <p:extLst>
      <p:ext uri="{BB962C8B-B14F-4D97-AF65-F5344CB8AC3E}">
        <p14:creationId xmlns:p14="http://schemas.microsoft.com/office/powerpoint/2010/main" val="1730874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2A596-16B3-4354-BC81-2FD31173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93D3E-4473-4EB3-AB0B-075583F78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every transactions 0cf charges a fees which is managed by </a:t>
            </a:r>
            <a:r>
              <a:rPr lang="en-US" dirty="0" err="1"/>
              <a:t>ZeroDao</a:t>
            </a:r>
            <a:r>
              <a:rPr lang="en-US" dirty="0"/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charter"/>
              </a:rPr>
              <a:t>Keeper: 0.1%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charter"/>
              </a:rPr>
              <a:t>Liquidity Pool: 0.1%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charter"/>
              </a:rPr>
              <a:t>0cf Labs DAO: 0%</a:t>
            </a:r>
          </a:p>
          <a:p>
            <a:pPr marL="36900" indent="0">
              <a:buNone/>
            </a:pPr>
            <a:r>
              <a:rPr lang="en-US" dirty="0">
                <a:effectLst/>
              </a:rPr>
              <a:t>=&gt; Fee Distribution</a:t>
            </a:r>
            <a:r>
              <a:rPr lang="en-US" dirty="0">
                <a:effectLst/>
                <a:latin typeface="charter"/>
              </a:rPr>
              <a:t>:</a:t>
            </a:r>
          </a:p>
          <a:p>
            <a:r>
              <a:rPr lang="en-US" sz="1400" b="0" i="0" dirty="0">
                <a:effectLst/>
                <a:latin typeface="charter"/>
              </a:rPr>
              <a:t>45% to the liquidity pool</a:t>
            </a:r>
          </a:p>
          <a:p>
            <a:r>
              <a:rPr lang="en-US" sz="1400" dirty="0">
                <a:effectLst/>
                <a:latin typeface="charter"/>
              </a:rPr>
              <a:t>45% to the keeper</a:t>
            </a:r>
          </a:p>
          <a:p>
            <a:r>
              <a:rPr lang="en-US" sz="1400" b="0" i="0" dirty="0">
                <a:effectLst/>
                <a:latin typeface="charter"/>
              </a:rPr>
              <a:t>10% to </a:t>
            </a:r>
            <a:r>
              <a:rPr lang="en-US" sz="1400" dirty="0" err="1">
                <a:effectLst/>
                <a:latin typeface="charter"/>
              </a:rPr>
              <a:t>Z</a:t>
            </a:r>
            <a:r>
              <a:rPr lang="en-US" sz="1400" b="0" i="0" dirty="0" err="1">
                <a:effectLst/>
                <a:latin typeface="charter"/>
              </a:rPr>
              <a:t>eroDao</a:t>
            </a:r>
            <a:endParaRPr lang="en-US" sz="1400" b="0" i="0" dirty="0">
              <a:effectLst/>
              <a:latin typeface="charter"/>
            </a:endParaRPr>
          </a:p>
          <a:p>
            <a:pPr marL="36900" indent="0" algn="l">
              <a:buNone/>
            </a:pPr>
            <a:endParaRPr lang="en-US" b="0" i="0" dirty="0">
              <a:effectLst/>
              <a:latin typeface="chart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772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17939-9CC9-431A-ACCA-980BF7E90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4A4AA-A50A-4AC6-BFA8-CACF379A1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Liquidity pool contributors earn yield from the short term loans enabling the 0confirmation swap.</a:t>
            </a:r>
          </a:p>
          <a:p>
            <a:r>
              <a:rPr lang="en-US" dirty="0"/>
              <a:t>Since the loans are only </a:t>
            </a:r>
            <a:r>
              <a:rPr lang="en-US" b="0" i="0" dirty="0">
                <a:effectLst/>
                <a:latin typeface="charter"/>
              </a:rPr>
              <a:t>~1 hour in length, this helps pool to be very capital efficient depending on the distribution of volume over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6391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{9D14A5E5-D0F4-4922-8615-F590FF54B4A6}tf11665031_win32</Template>
  <TotalTime>85</TotalTime>
  <Words>937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Nova</vt:lpstr>
      <vt:lpstr>Arial Nova Light</vt:lpstr>
      <vt:lpstr>Cambria Math</vt:lpstr>
      <vt:lpstr>charter</vt:lpstr>
      <vt:lpstr>medium-content-sans-serif-font</vt:lpstr>
      <vt:lpstr>Wingdings 2</vt:lpstr>
      <vt:lpstr>SlateVTI</vt:lpstr>
      <vt:lpstr>0cf ZeroDao</vt:lpstr>
      <vt:lpstr>Make bitcoin transactions faster with 0cf protocol </vt:lpstr>
      <vt:lpstr>What is 0cf swap?</vt:lpstr>
      <vt:lpstr>PowerPoint Presentation</vt:lpstr>
      <vt:lpstr>0cf works in following way:  =&gt; A User creates a uniswap transaction to sell renBTC for DAI =&gt; User signs a message that contains the liquidity request for the amount of renBTC to trade and a uniswap transaction =&gt; User is prompted with a BTC address (generated via renVM) to deposit to =&gt; When the keeper sees the BTC transaction they post a security bond, Source the renBTC liquidity from the 0cf liquidity pool, Execute the swap, then send the DAI to a dynamic escrow (borrow proxy) =&gt; Once the BTC transaction clears the funds are automatically forwarded to the users address  </vt:lpstr>
      <vt:lpstr>THREATS</vt:lpstr>
      <vt:lpstr>SOLUTION</vt:lpstr>
      <vt:lpstr>Fees</vt:lpstr>
      <vt:lpstr>Earn</vt:lpstr>
      <vt:lpstr>Current restrictions to analyze behavior of protocol:</vt:lpstr>
      <vt:lpstr>Gas as a service</vt:lpstr>
      <vt:lpstr>Reach out, work with us a bit and, if its a good fit, join the DAO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ZeroDao </dc:title>
  <dc:creator>piyush choudhary</dc:creator>
  <cp:lastModifiedBy>piyush choudhary</cp:lastModifiedBy>
  <cp:revision>12</cp:revision>
  <dcterms:created xsi:type="dcterms:W3CDTF">2021-06-28T14:36:54Z</dcterms:created>
  <dcterms:modified xsi:type="dcterms:W3CDTF">2021-06-28T17:30:27Z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