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Downloads\data-171603657673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'data-1716036576733'!$B$1</c:f>
              <c:strCache>
                <c:ptCount val="1"/>
                <c:pt idx="0">
                  <c:v>batting_strikerate</c:v>
                </c:pt>
              </c:strCache>
            </c:strRef>
          </c:tx>
          <c:spPr>
            <a:solidFill>
              <a:schemeClr val="accent1"/>
            </a:solidFill>
            <a:ln>
              <a:noFill/>
            </a:ln>
            <a:effectLst/>
          </c:spPr>
          <c:invertIfNegative val="0"/>
          <c:cat>
            <c:strRef>
              <c:f>'data-1716036576733'!$A$2:$A$11</c:f>
              <c:strCache>
                <c:ptCount val="10"/>
                <c:pt idx="0">
                  <c:v>AD Russell</c:v>
                </c:pt>
                <c:pt idx="1">
                  <c:v>SP Narine</c:v>
                </c:pt>
                <c:pt idx="2">
                  <c:v>HH Pandya</c:v>
                </c:pt>
                <c:pt idx="3">
                  <c:v>GJ Maxwell</c:v>
                </c:pt>
                <c:pt idx="4">
                  <c:v>CH Gayle</c:v>
                </c:pt>
                <c:pt idx="5">
                  <c:v>CH Morris</c:v>
                </c:pt>
                <c:pt idx="6">
                  <c:v>SM Curran</c:v>
                </c:pt>
                <c:pt idx="7">
                  <c:v>KA Pollard</c:v>
                </c:pt>
                <c:pt idx="8">
                  <c:v>ST Jayasuriya</c:v>
                </c:pt>
                <c:pt idx="9">
                  <c:v>DR Smith</c:v>
                </c:pt>
              </c:strCache>
            </c:strRef>
          </c:cat>
          <c:val>
            <c:numRef>
              <c:f>'data-1716036576733'!$B$2:$B$11</c:f>
              <c:numCache>
                <c:formatCode>General</c:formatCode>
                <c:ptCount val="10"/>
                <c:pt idx="0">
                  <c:v>47.787062828845499</c:v>
                </c:pt>
                <c:pt idx="1">
                  <c:v>47.279260780287402</c:v>
                </c:pt>
                <c:pt idx="2">
                  <c:v>43.843461660833597</c:v>
                </c:pt>
                <c:pt idx="3">
                  <c:v>43.468531468531403</c:v>
                </c:pt>
                <c:pt idx="4">
                  <c:v>42.709329623511003</c:v>
                </c:pt>
                <c:pt idx="5">
                  <c:v>42.313546423135399</c:v>
                </c:pt>
                <c:pt idx="6">
                  <c:v>41.323529411764703</c:v>
                </c:pt>
                <c:pt idx="7">
                  <c:v>40.838180856689497</c:v>
                </c:pt>
                <c:pt idx="8">
                  <c:v>40.060851926977598</c:v>
                </c:pt>
                <c:pt idx="9">
                  <c:v>39.941690962099102</c:v>
                </c:pt>
              </c:numCache>
            </c:numRef>
          </c:val>
          <c:extLst>
            <c:ext xmlns:c16="http://schemas.microsoft.com/office/drawing/2014/chart" uri="{C3380CC4-5D6E-409C-BE32-E72D297353CC}">
              <c16:uniqueId val="{00000000-8AD1-48C8-970C-096786F8A7C4}"/>
            </c:ext>
          </c:extLst>
        </c:ser>
        <c:ser>
          <c:idx val="1"/>
          <c:order val="1"/>
          <c:tx>
            <c:strRef>
              <c:f>'data-1716036576733'!$C$1</c:f>
              <c:strCache>
                <c:ptCount val="1"/>
                <c:pt idx="0">
                  <c:v>bowling_strikerate</c:v>
                </c:pt>
              </c:strCache>
            </c:strRef>
          </c:tx>
          <c:spPr>
            <a:solidFill>
              <a:schemeClr val="accent2"/>
            </a:solidFill>
            <a:ln>
              <a:noFill/>
            </a:ln>
            <a:effectLst/>
          </c:spPr>
          <c:invertIfNegative val="0"/>
          <c:cat>
            <c:strRef>
              <c:f>'data-1716036576733'!$A$2:$A$11</c:f>
              <c:strCache>
                <c:ptCount val="10"/>
                <c:pt idx="0">
                  <c:v>AD Russell</c:v>
                </c:pt>
                <c:pt idx="1">
                  <c:v>SP Narine</c:v>
                </c:pt>
                <c:pt idx="2">
                  <c:v>HH Pandya</c:v>
                </c:pt>
                <c:pt idx="3">
                  <c:v>GJ Maxwell</c:v>
                </c:pt>
                <c:pt idx="4">
                  <c:v>CH Gayle</c:v>
                </c:pt>
                <c:pt idx="5">
                  <c:v>CH Morris</c:v>
                </c:pt>
                <c:pt idx="6">
                  <c:v>SM Curran</c:v>
                </c:pt>
                <c:pt idx="7">
                  <c:v>KA Pollard</c:v>
                </c:pt>
                <c:pt idx="8">
                  <c:v>ST Jayasuriya</c:v>
                </c:pt>
                <c:pt idx="9">
                  <c:v>DR Smith</c:v>
                </c:pt>
              </c:strCache>
            </c:strRef>
          </c:cat>
          <c:val>
            <c:numRef>
              <c:f>'data-1716036576733'!$C$2:$C$11</c:f>
              <c:numCache>
                <c:formatCode>General</c:formatCode>
                <c:ptCount val="10"/>
                <c:pt idx="0">
                  <c:v>17.701492537313399</c:v>
                </c:pt>
                <c:pt idx="1">
                  <c:v>19.7482517482517</c:v>
                </c:pt>
                <c:pt idx="2">
                  <c:v>20.311111111111099</c:v>
                </c:pt>
                <c:pt idx="3">
                  <c:v>27.9</c:v>
                </c:pt>
                <c:pt idx="4">
                  <c:v>30.736842105263101</c:v>
                </c:pt>
                <c:pt idx="5">
                  <c:v>17.409090909090899</c:v>
                </c:pt>
                <c:pt idx="6">
                  <c:v>18.88</c:v>
                </c:pt>
                <c:pt idx="7">
                  <c:v>19.915492957746402</c:v>
                </c:pt>
                <c:pt idx="8">
                  <c:v>18.8125</c:v>
                </c:pt>
                <c:pt idx="9">
                  <c:v>20.629629629629601</c:v>
                </c:pt>
              </c:numCache>
            </c:numRef>
          </c:val>
          <c:extLst>
            <c:ext xmlns:c16="http://schemas.microsoft.com/office/drawing/2014/chart" uri="{C3380CC4-5D6E-409C-BE32-E72D297353CC}">
              <c16:uniqueId val="{00000001-8AD1-48C8-970C-096786F8A7C4}"/>
            </c:ext>
          </c:extLst>
        </c:ser>
        <c:dLbls>
          <c:showLegendKey val="0"/>
          <c:showVal val="0"/>
          <c:showCatName val="0"/>
          <c:showSerName val="0"/>
          <c:showPercent val="0"/>
          <c:showBubbleSize val="0"/>
        </c:dLbls>
        <c:gapWidth val="150"/>
        <c:axId val="1666631535"/>
        <c:axId val="1666627375"/>
      </c:barChart>
      <c:catAx>
        <c:axId val="16666315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627375"/>
        <c:crosses val="autoZero"/>
        <c:auto val="1"/>
        <c:lblAlgn val="ctr"/>
        <c:lblOffset val="100"/>
        <c:noMultiLvlLbl val="0"/>
      </c:catAx>
      <c:valAx>
        <c:axId val="16666273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631535"/>
        <c:crosses val="autoZero"/>
        <c:crossBetween val="between"/>
      </c:valAx>
      <c:spPr>
        <a:noFill/>
        <a:ln>
          <a:noFill/>
        </a:ln>
        <a:effectLst/>
      </c:spPr>
    </c:plotArea>
    <c:legend>
      <c:legendPos val="b"/>
      <c:layout>
        <c:manualLayout>
          <c:xMode val="edge"/>
          <c:yMode val="edge"/>
          <c:x val="0.13441885389326333"/>
          <c:y val="0.89409667541557303"/>
          <c:w val="0.78671762904636933"/>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4678-AD8B-4291-8989-DE3654A14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91C154-A27D-497B-8FDB-2D4422E12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D40A8-888B-4AB0-A3A4-296764C60374}"/>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5" name="Footer Placeholder 4">
            <a:extLst>
              <a:ext uri="{FF2B5EF4-FFF2-40B4-BE49-F238E27FC236}">
                <a16:creationId xmlns:a16="http://schemas.microsoft.com/office/drawing/2014/main" id="{AAD7BEE3-953E-4208-8F90-AF8CA003E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E827E-5F75-4662-A755-6B651CDF89F0}"/>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19938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B756-34E3-49C9-8A90-86AF4EEC9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E51B-A74E-44C6-AC40-B668CC2A9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10C2F-1418-4434-A3C7-DAD95DB63FA8}"/>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5" name="Footer Placeholder 4">
            <a:extLst>
              <a:ext uri="{FF2B5EF4-FFF2-40B4-BE49-F238E27FC236}">
                <a16:creationId xmlns:a16="http://schemas.microsoft.com/office/drawing/2014/main" id="{3C28D978-1159-409F-BC51-7AF383F9E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9B436-6372-4537-BEF9-58620A468773}"/>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326961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F894C-06A8-40FF-8520-DE7BB2CCA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438E1-0709-4F86-93FF-FB5DA95445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6C9B-20C0-4A7E-9DD2-3F4308174DBA}"/>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5" name="Footer Placeholder 4">
            <a:extLst>
              <a:ext uri="{FF2B5EF4-FFF2-40B4-BE49-F238E27FC236}">
                <a16:creationId xmlns:a16="http://schemas.microsoft.com/office/drawing/2014/main" id="{8ED8486B-3DCE-4E0E-B7D6-901D74B98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BC975-6649-4A07-9A3A-ABE79D502D5A}"/>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224396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F58-2A4B-42FF-BE64-A1C068D69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85C2D-C3F7-4BE7-BF6E-D19B56582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AC7BA-2F22-4EA3-BB1B-985FA1BDCEFE}"/>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5" name="Footer Placeholder 4">
            <a:extLst>
              <a:ext uri="{FF2B5EF4-FFF2-40B4-BE49-F238E27FC236}">
                <a16:creationId xmlns:a16="http://schemas.microsoft.com/office/drawing/2014/main" id="{811D61BB-5863-423C-8161-FBF6EB125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BAB2-CB25-4D44-B71C-E0BD6B9D4B7F}"/>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273206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30D2-C3C4-4169-856B-768ACF3AD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0AE52-D47B-4622-98B9-F5DA79B55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0A7E5-FDC8-4D65-AC83-F4F5B7B947CC}"/>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5" name="Footer Placeholder 4">
            <a:extLst>
              <a:ext uri="{FF2B5EF4-FFF2-40B4-BE49-F238E27FC236}">
                <a16:creationId xmlns:a16="http://schemas.microsoft.com/office/drawing/2014/main" id="{FA42116A-9117-41E1-A5B6-D1276108F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F3A90-FA57-44BC-8389-1A9B9C877442}"/>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138165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5B9E-788F-4F29-93B1-6AC32844E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CB9EC-FAD5-48F2-BDC2-60B0199503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8ADCBF-0203-492C-BE48-301D26207E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1C7F06-C8D7-41BB-BB4D-3255909DC9B7}"/>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6" name="Footer Placeholder 5">
            <a:extLst>
              <a:ext uri="{FF2B5EF4-FFF2-40B4-BE49-F238E27FC236}">
                <a16:creationId xmlns:a16="http://schemas.microsoft.com/office/drawing/2014/main" id="{F2263631-9C31-4828-822E-EB71CD454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55673-B5C8-46C6-AB72-837217E95576}"/>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416027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76DA-D803-403A-9676-14509F0DA7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ADB9B0-1DEF-46FD-8BA5-2ED08C82E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5C67E-A13C-48D9-89BF-FA94E51EDD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B3BD09-3C48-4891-8FDC-9DA2F6824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DE534-F609-4744-9D5D-863740FCC2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7D785-0277-470C-B25D-D5FEBF7D55A9}"/>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8" name="Footer Placeholder 7">
            <a:extLst>
              <a:ext uri="{FF2B5EF4-FFF2-40B4-BE49-F238E27FC236}">
                <a16:creationId xmlns:a16="http://schemas.microsoft.com/office/drawing/2014/main" id="{3CA73AE9-42F9-4C73-836A-F88D258D3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3FF921-853B-4698-8A6D-417DDA508F22}"/>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156072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2E09-BC34-4201-AF7F-6FF7B10BD5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42F02D-92AE-431E-A4D4-5079D5FDA0C4}"/>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4" name="Footer Placeholder 3">
            <a:extLst>
              <a:ext uri="{FF2B5EF4-FFF2-40B4-BE49-F238E27FC236}">
                <a16:creationId xmlns:a16="http://schemas.microsoft.com/office/drawing/2014/main" id="{DEC2BB3D-B51A-4223-B58C-E44BE2EED9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EE50D0-7A01-45EC-A3D1-3E73ACD7AC84}"/>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322201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BB8C7-EA6D-43FD-BD81-71EE67396000}"/>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3" name="Footer Placeholder 2">
            <a:extLst>
              <a:ext uri="{FF2B5EF4-FFF2-40B4-BE49-F238E27FC236}">
                <a16:creationId xmlns:a16="http://schemas.microsoft.com/office/drawing/2014/main" id="{8493F6BC-E2D8-48EF-8914-98E1A08B8C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288EAF-A677-4317-8D99-4FCE8586763F}"/>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31988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01BF-6263-4554-960B-71B6FAECE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61AFA6-5A95-4001-892C-2ACCB3C85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3EDD9F-3695-475E-9C7E-EC56E2E72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70ADB-DFDA-4030-A97F-5C8699AF10FA}"/>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6" name="Footer Placeholder 5">
            <a:extLst>
              <a:ext uri="{FF2B5EF4-FFF2-40B4-BE49-F238E27FC236}">
                <a16:creationId xmlns:a16="http://schemas.microsoft.com/office/drawing/2014/main" id="{3E8CC725-A25C-4DD2-B388-51DD83BB8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9C0E4-5E3B-47C9-A9AA-56DFF6F450E1}"/>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85146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3FD-803F-49FA-B1AB-DD82F1019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571A0-F987-4E9E-8356-F5D72E397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992DBF-F5B3-46A3-8AE7-3569A8E43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6AD5-6159-4292-9324-25F2D9ECE916}"/>
              </a:ext>
            </a:extLst>
          </p:cNvPr>
          <p:cNvSpPr>
            <a:spLocks noGrp="1"/>
          </p:cNvSpPr>
          <p:nvPr>
            <p:ph type="dt" sz="half" idx="10"/>
          </p:nvPr>
        </p:nvSpPr>
        <p:spPr/>
        <p:txBody>
          <a:bodyPr/>
          <a:lstStyle/>
          <a:p>
            <a:fld id="{989AD8FE-B39E-4BD0-8B10-9C49E20A2C80}" type="datetimeFigureOut">
              <a:rPr lang="en-US" smtClean="0"/>
              <a:t>5/18/2024</a:t>
            </a:fld>
            <a:endParaRPr lang="en-US"/>
          </a:p>
        </p:txBody>
      </p:sp>
      <p:sp>
        <p:nvSpPr>
          <p:cNvPr id="6" name="Footer Placeholder 5">
            <a:extLst>
              <a:ext uri="{FF2B5EF4-FFF2-40B4-BE49-F238E27FC236}">
                <a16:creationId xmlns:a16="http://schemas.microsoft.com/office/drawing/2014/main" id="{5DE00386-DDAE-48C4-850A-2AA40B719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3D1BD-9A20-42B2-A635-86206C3780BF}"/>
              </a:ext>
            </a:extLst>
          </p:cNvPr>
          <p:cNvSpPr>
            <a:spLocks noGrp="1"/>
          </p:cNvSpPr>
          <p:nvPr>
            <p:ph type="sldNum" sz="quarter" idx="12"/>
          </p:nvPr>
        </p:nvSpPr>
        <p:spPr/>
        <p:txBody>
          <a:bodyPr/>
          <a:lstStyle/>
          <a:p>
            <a:fld id="{C1E4978D-911A-4896-8223-4C841151ADF7}" type="slidenum">
              <a:rPr lang="en-US" smtClean="0"/>
              <a:t>‹#›</a:t>
            </a:fld>
            <a:endParaRPr lang="en-US"/>
          </a:p>
        </p:txBody>
      </p:sp>
    </p:spTree>
    <p:extLst>
      <p:ext uri="{BB962C8B-B14F-4D97-AF65-F5344CB8AC3E}">
        <p14:creationId xmlns:p14="http://schemas.microsoft.com/office/powerpoint/2010/main" val="38142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4B3C2-FB0F-4294-8974-78E3308AB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6927B3-9A3B-4CDC-B992-861E31F76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2044A-53BC-4992-97AB-685C62613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AD8FE-B39E-4BD0-8B10-9C49E20A2C80}" type="datetimeFigureOut">
              <a:rPr lang="en-US" smtClean="0"/>
              <a:t>5/18/2024</a:t>
            </a:fld>
            <a:endParaRPr lang="en-US"/>
          </a:p>
        </p:txBody>
      </p:sp>
      <p:sp>
        <p:nvSpPr>
          <p:cNvPr id="5" name="Footer Placeholder 4">
            <a:extLst>
              <a:ext uri="{FF2B5EF4-FFF2-40B4-BE49-F238E27FC236}">
                <a16:creationId xmlns:a16="http://schemas.microsoft.com/office/drawing/2014/main" id="{2947D3CA-5DF8-45F5-A19D-68175183C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F76DF-CD23-4EC5-9EAC-F8A51C796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4978D-911A-4896-8223-4C841151ADF7}" type="slidenum">
              <a:rPr lang="en-US" smtClean="0"/>
              <a:t>‹#›</a:t>
            </a:fld>
            <a:endParaRPr lang="en-US"/>
          </a:p>
        </p:txBody>
      </p:sp>
    </p:spTree>
    <p:extLst>
      <p:ext uri="{BB962C8B-B14F-4D97-AF65-F5344CB8AC3E}">
        <p14:creationId xmlns:p14="http://schemas.microsoft.com/office/powerpoint/2010/main" val="380176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C4559-1FD8-4CF2-867E-ECE567164146}"/>
              </a:ext>
            </a:extLst>
          </p:cNvPr>
          <p:cNvSpPr txBox="1"/>
          <p:nvPr/>
        </p:nvSpPr>
        <p:spPr>
          <a:xfrm>
            <a:off x="0" y="0"/>
            <a:ext cx="12192000" cy="1169551"/>
          </a:xfrm>
          <a:prstGeom prst="rect">
            <a:avLst/>
          </a:prstGeom>
          <a:noFill/>
        </p:spPr>
        <p:txBody>
          <a:bodyPr wrap="square" rtlCol="0">
            <a:spAutoFit/>
          </a:bodyPr>
          <a:lstStyle/>
          <a:p>
            <a:r>
              <a:rPr lang="en-US" sz="1400" dirty="0">
                <a:solidFill>
                  <a:srgbClr val="000000"/>
                </a:solidFill>
                <a:effectLst/>
              </a:rPr>
              <a:t>Now you need to get 2-3 </a:t>
            </a:r>
            <a:r>
              <a:rPr lang="en-US" sz="1400" dirty="0" err="1">
                <a:solidFill>
                  <a:srgbClr val="000000"/>
                </a:solidFill>
                <a:effectLst/>
              </a:rPr>
              <a:t>All_rounders</a:t>
            </a:r>
            <a:r>
              <a:rPr lang="en-US" sz="1400" dirty="0">
                <a:solidFill>
                  <a:srgbClr val="000000"/>
                </a:solidFill>
                <a:effectLst/>
              </a:rPr>
              <a:t> with the </a:t>
            </a:r>
            <a:r>
              <a:rPr lang="en-US" sz="1400" b="1" dirty="0">
                <a:solidFill>
                  <a:srgbClr val="000000"/>
                </a:solidFill>
                <a:effectLst/>
              </a:rPr>
              <a:t>best batting as well as bowling strike rate </a:t>
            </a:r>
            <a:r>
              <a:rPr lang="en-US" sz="1400" dirty="0">
                <a:solidFill>
                  <a:srgbClr val="000000"/>
                </a:solidFill>
                <a:effectLst/>
              </a:rPr>
              <a:t>and who have </a:t>
            </a:r>
            <a:r>
              <a:rPr lang="en-US" sz="1400" b="1" dirty="0">
                <a:solidFill>
                  <a:srgbClr val="000000"/>
                </a:solidFill>
                <a:effectLst/>
              </a:rPr>
              <a:t>faced at least 500 balls </a:t>
            </a:r>
            <a:r>
              <a:rPr lang="en-US" sz="1400" dirty="0">
                <a:solidFill>
                  <a:srgbClr val="000000"/>
                </a:solidFill>
                <a:effectLst/>
              </a:rPr>
              <a:t>in IPL so far and </a:t>
            </a:r>
            <a:r>
              <a:rPr lang="en-US" sz="1400" b="1" dirty="0">
                <a:solidFill>
                  <a:srgbClr val="000000"/>
                </a:solidFill>
                <a:effectLst/>
              </a:rPr>
              <a:t>have bowled minimum 300 </a:t>
            </a:r>
            <a:r>
              <a:rPr lang="en-US" sz="1400" b="1" dirty="0" err="1">
                <a:solidFill>
                  <a:srgbClr val="000000"/>
                </a:solidFill>
                <a:effectLst/>
              </a:rPr>
              <a:t>balls</a:t>
            </a:r>
            <a:r>
              <a:rPr lang="en-US" sz="1400" dirty="0" err="1">
                <a:solidFill>
                  <a:srgbClr val="000000"/>
                </a:solidFill>
                <a:effectLst/>
              </a:rPr>
              <a:t>.To</a:t>
            </a:r>
            <a:r>
              <a:rPr lang="en-US" sz="1400" dirty="0">
                <a:solidFill>
                  <a:srgbClr val="000000"/>
                </a:solidFill>
                <a:effectLst/>
              </a:rPr>
              <a:t> do that you have to make a list of 10 players you want to bid in the auction so that when you try to grab them in auction you should not pay the amount greater than you have in the purse for a particular player.</a:t>
            </a:r>
          </a:p>
          <a:p>
            <a:r>
              <a:rPr lang="en-US" sz="1400" b="1" dirty="0">
                <a:solidFill>
                  <a:srgbClr val="000000"/>
                </a:solidFill>
                <a:effectLst/>
              </a:rPr>
              <a:t>( strike rate of an all rounder can be calculated using the same criteria of batsman similarly the bowling strike rate can be calculated using the criteria of a bowler)</a:t>
            </a:r>
            <a:r>
              <a:rPr lang="en-US" sz="1400" b="1" dirty="0"/>
              <a:t> </a:t>
            </a:r>
            <a:br>
              <a:rPr lang="en-US" sz="1400" dirty="0"/>
            </a:br>
            <a:endParaRPr lang="en-US" sz="1400" dirty="0"/>
          </a:p>
        </p:txBody>
      </p:sp>
      <p:sp>
        <p:nvSpPr>
          <p:cNvPr id="5" name="TextBox 4">
            <a:extLst>
              <a:ext uri="{FF2B5EF4-FFF2-40B4-BE49-F238E27FC236}">
                <a16:creationId xmlns:a16="http://schemas.microsoft.com/office/drawing/2014/main" id="{9331EE27-0D41-47FB-89BA-A3A1D527C851}"/>
              </a:ext>
            </a:extLst>
          </p:cNvPr>
          <p:cNvSpPr txBox="1"/>
          <p:nvPr/>
        </p:nvSpPr>
        <p:spPr>
          <a:xfrm>
            <a:off x="0" y="1035082"/>
            <a:ext cx="12102353" cy="3323987"/>
          </a:xfrm>
          <a:prstGeom prst="rect">
            <a:avLst/>
          </a:prstGeom>
          <a:noFill/>
        </p:spPr>
        <p:txBody>
          <a:bodyPr wrap="square" rtlCol="0">
            <a:spAutoFit/>
          </a:bodyPr>
          <a:lstStyle/>
          <a:p>
            <a:r>
              <a:rPr lang="en-US" sz="1400" b="1" dirty="0"/>
              <a:t>/*Select those players with good strike rate in bowling and batting, One of the main ways that all-rounders can contribute in T20 cricket</a:t>
            </a:r>
          </a:p>
          <a:p>
            <a:r>
              <a:rPr lang="en-US" sz="1400" b="1" dirty="0"/>
              <a:t>is by scoring runs quickly and effectively so, </a:t>
            </a:r>
            <a:r>
              <a:rPr lang="en-US" sz="1400" b="1" dirty="0">
                <a:solidFill>
                  <a:srgbClr val="FF0000"/>
                </a:solidFill>
              </a:rPr>
              <a:t>good batting strike rate is important as compared to bowling strike rate </a:t>
            </a:r>
            <a:r>
              <a:rPr lang="en-US" sz="1400" b="1" dirty="0"/>
              <a:t>*/</a:t>
            </a:r>
          </a:p>
          <a:p>
            <a:r>
              <a:rPr lang="en-US" sz="1400" dirty="0"/>
              <a:t>select </a:t>
            </a:r>
            <a:r>
              <a:rPr lang="en-US" sz="1400" dirty="0" err="1"/>
              <a:t>a.batsman</a:t>
            </a:r>
            <a:r>
              <a:rPr lang="en-US" sz="1400" dirty="0"/>
              <a:t> as player, </a:t>
            </a:r>
            <a:r>
              <a:rPr lang="en-US" sz="1400" dirty="0" err="1"/>
              <a:t>a.strike_rate</a:t>
            </a:r>
            <a:r>
              <a:rPr lang="en-US" sz="1400" dirty="0"/>
              <a:t> as </a:t>
            </a:r>
            <a:r>
              <a:rPr lang="en-US" sz="1400" dirty="0" err="1"/>
              <a:t>batting_strikerate</a:t>
            </a:r>
            <a:r>
              <a:rPr lang="en-US" sz="1400" dirty="0"/>
              <a:t>, </a:t>
            </a:r>
            <a:r>
              <a:rPr lang="en-US" sz="1400" dirty="0" err="1"/>
              <a:t>b.bowler_strikerate</a:t>
            </a:r>
            <a:r>
              <a:rPr lang="en-US" sz="1400" dirty="0"/>
              <a:t> as </a:t>
            </a:r>
            <a:r>
              <a:rPr lang="en-US" sz="1400" dirty="0" err="1"/>
              <a:t>bowling_strikerate</a:t>
            </a:r>
            <a:r>
              <a:rPr lang="en-US" sz="1400" dirty="0"/>
              <a:t> from (</a:t>
            </a:r>
          </a:p>
          <a:p>
            <a:r>
              <a:rPr lang="en-US" sz="1400" b="1" dirty="0"/>
              <a:t>--The higher the batting strike rate, the more effective a batter is at scoring runs quickly</a:t>
            </a:r>
          </a:p>
          <a:p>
            <a:r>
              <a:rPr lang="en-US" sz="1400" dirty="0"/>
              <a:t>select *, </a:t>
            </a:r>
            <a:r>
              <a:rPr lang="en-US" sz="1400" dirty="0" err="1"/>
              <a:t>a.total_runs</a:t>
            </a:r>
            <a:r>
              <a:rPr lang="en-US" sz="1400" dirty="0"/>
              <a:t>/</a:t>
            </a:r>
            <a:r>
              <a:rPr lang="en-US" sz="1400" dirty="0" err="1"/>
              <a:t>a.total_balls_faced</a:t>
            </a:r>
            <a:r>
              <a:rPr lang="en-US" sz="1400" dirty="0"/>
              <a:t>::float*100 as </a:t>
            </a:r>
            <a:r>
              <a:rPr lang="en-US" sz="1400" dirty="0" err="1"/>
              <a:t>Strike_Rate</a:t>
            </a:r>
            <a:r>
              <a:rPr lang="en-US" sz="1400" dirty="0"/>
              <a:t> from  (</a:t>
            </a:r>
          </a:p>
          <a:p>
            <a:r>
              <a:rPr lang="en-US" sz="1400" dirty="0"/>
              <a:t>select batsman, sum(ball) as </a:t>
            </a:r>
            <a:r>
              <a:rPr lang="en-US" sz="1400" dirty="0" err="1"/>
              <a:t>total_balls_faced</a:t>
            </a:r>
            <a:r>
              <a:rPr lang="en-US" sz="1400" dirty="0"/>
              <a:t>, sum(</a:t>
            </a:r>
            <a:r>
              <a:rPr lang="en-US" sz="1400" dirty="0" err="1"/>
              <a:t>total_runs</a:t>
            </a:r>
            <a:r>
              <a:rPr lang="en-US" sz="1400" dirty="0"/>
              <a:t>) as </a:t>
            </a:r>
            <a:r>
              <a:rPr lang="en-US" sz="1400" dirty="0" err="1"/>
              <a:t>total_runs</a:t>
            </a:r>
            <a:endParaRPr lang="en-US" sz="1400" dirty="0"/>
          </a:p>
          <a:p>
            <a:r>
              <a:rPr lang="en-US" sz="1400" dirty="0"/>
              <a:t>from </a:t>
            </a:r>
            <a:r>
              <a:rPr lang="en-US" sz="1400" dirty="0" err="1"/>
              <a:t>ipl_ball</a:t>
            </a:r>
            <a:r>
              <a:rPr lang="en-US" sz="1400" dirty="0"/>
              <a:t> where  </a:t>
            </a:r>
            <a:r>
              <a:rPr lang="en-US" sz="1400" dirty="0" err="1"/>
              <a:t>extras_type</a:t>
            </a:r>
            <a:r>
              <a:rPr lang="en-US" sz="1400" dirty="0"/>
              <a:t>!='</a:t>
            </a:r>
            <a:r>
              <a:rPr lang="en-US" sz="1400" dirty="0" err="1"/>
              <a:t>wides</a:t>
            </a:r>
            <a:r>
              <a:rPr lang="en-US" sz="1400" dirty="0"/>
              <a:t>' </a:t>
            </a:r>
          </a:p>
          <a:p>
            <a:r>
              <a:rPr lang="en-US" sz="1400" dirty="0"/>
              <a:t>group by batsman having sum(ball)&gt;500 order by batsman ) </a:t>
            </a:r>
          </a:p>
          <a:p>
            <a:r>
              <a:rPr lang="en-US" sz="1400" dirty="0"/>
              <a:t>as a) as a </a:t>
            </a:r>
          </a:p>
          <a:p>
            <a:r>
              <a:rPr lang="en-US" sz="1400" dirty="0"/>
              <a:t>inner join (</a:t>
            </a:r>
          </a:p>
          <a:p>
            <a:r>
              <a:rPr lang="en-US" sz="1400" b="1" dirty="0"/>
              <a:t>--The lower the bowling strike rate, the more effective a bowler is at taking wickets quickly</a:t>
            </a:r>
          </a:p>
          <a:p>
            <a:r>
              <a:rPr lang="en-US" sz="1400" dirty="0"/>
              <a:t>select *, </a:t>
            </a:r>
            <a:r>
              <a:rPr lang="en-US" sz="1400" dirty="0" err="1"/>
              <a:t>a.total_balls</a:t>
            </a:r>
            <a:r>
              <a:rPr lang="en-US" sz="1400" dirty="0"/>
              <a:t>/</a:t>
            </a:r>
            <a:r>
              <a:rPr lang="en-US" sz="1400" dirty="0" err="1"/>
              <a:t>a.wicket_taken</a:t>
            </a:r>
            <a:r>
              <a:rPr lang="en-US" sz="1400" dirty="0"/>
              <a:t>::float as </a:t>
            </a:r>
            <a:r>
              <a:rPr lang="en-US" sz="1400" dirty="0" err="1"/>
              <a:t>bowler_strikerate</a:t>
            </a:r>
            <a:r>
              <a:rPr lang="en-US" sz="1400" dirty="0"/>
              <a:t> from (select bowler, count(ball) as </a:t>
            </a:r>
            <a:r>
              <a:rPr lang="en-US" sz="1400" dirty="0" err="1"/>
              <a:t>total_balls</a:t>
            </a:r>
            <a:r>
              <a:rPr lang="en-US" sz="1400" dirty="0"/>
              <a:t>, </a:t>
            </a:r>
          </a:p>
          <a:p>
            <a:r>
              <a:rPr lang="en-US" sz="1400" dirty="0"/>
              <a:t>sum(</a:t>
            </a:r>
            <a:r>
              <a:rPr lang="en-US" sz="1400" dirty="0" err="1"/>
              <a:t>is_wicket</a:t>
            </a:r>
            <a:r>
              <a:rPr lang="en-US" sz="1400" dirty="0"/>
              <a:t>) as </a:t>
            </a:r>
            <a:r>
              <a:rPr lang="en-US" sz="1400" dirty="0" err="1"/>
              <a:t>wicket_taken</a:t>
            </a:r>
            <a:r>
              <a:rPr lang="en-US" sz="1400" dirty="0"/>
              <a:t> from </a:t>
            </a:r>
            <a:r>
              <a:rPr lang="en-US" sz="1400" dirty="0" err="1"/>
              <a:t>ipl_ball</a:t>
            </a:r>
            <a:r>
              <a:rPr lang="en-US" sz="1400" dirty="0"/>
              <a:t> group by bowler having count(ball)&gt;300) as a where </a:t>
            </a:r>
            <a:r>
              <a:rPr lang="en-US" sz="1400" dirty="0" err="1"/>
              <a:t>a.wicket_taken</a:t>
            </a:r>
            <a:r>
              <a:rPr lang="en-US" sz="1400" dirty="0"/>
              <a:t>!=0 ) as b</a:t>
            </a:r>
          </a:p>
          <a:p>
            <a:r>
              <a:rPr lang="en-US" sz="1400" dirty="0"/>
              <a:t>on </a:t>
            </a:r>
            <a:r>
              <a:rPr lang="en-US" sz="1400" dirty="0" err="1"/>
              <a:t>a.batsman</a:t>
            </a:r>
            <a:r>
              <a:rPr lang="en-US" sz="1400" dirty="0"/>
              <a:t>=</a:t>
            </a:r>
            <a:r>
              <a:rPr lang="en-US" sz="1400" dirty="0" err="1"/>
              <a:t>b.bowler</a:t>
            </a:r>
            <a:r>
              <a:rPr lang="en-US" sz="1400" dirty="0"/>
              <a:t> order by </a:t>
            </a:r>
            <a:r>
              <a:rPr lang="en-US" sz="1400" dirty="0" err="1"/>
              <a:t>a.strike_rate</a:t>
            </a:r>
            <a:r>
              <a:rPr lang="en-US" sz="1400" dirty="0"/>
              <a:t> desc limit 10</a:t>
            </a:r>
          </a:p>
          <a:p>
            <a:endParaRPr lang="en-US" sz="1400" dirty="0"/>
          </a:p>
        </p:txBody>
      </p:sp>
      <p:graphicFrame>
        <p:nvGraphicFramePr>
          <p:cNvPr id="6" name="Chart 5">
            <a:extLst>
              <a:ext uri="{FF2B5EF4-FFF2-40B4-BE49-F238E27FC236}">
                <a16:creationId xmlns:a16="http://schemas.microsoft.com/office/drawing/2014/main" id="{7617BCD6-4B34-4B0E-9844-C143E2B84865}"/>
              </a:ext>
            </a:extLst>
          </p:cNvPr>
          <p:cNvGraphicFramePr>
            <a:graphicFrameLocks/>
          </p:cNvGraphicFramePr>
          <p:nvPr>
            <p:extLst>
              <p:ext uri="{D42A27DB-BD31-4B8C-83A1-F6EECF244321}">
                <p14:modId xmlns:p14="http://schemas.microsoft.com/office/powerpoint/2010/main" val="3801096122"/>
              </p:ext>
            </p:extLst>
          </p:nvPr>
        </p:nvGraphicFramePr>
        <p:xfrm>
          <a:off x="2034989" y="4114800"/>
          <a:ext cx="823856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785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397</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Rai</dc:creator>
  <cp:lastModifiedBy>Rohit Rai</cp:lastModifiedBy>
  <cp:revision>6</cp:revision>
  <dcterms:created xsi:type="dcterms:W3CDTF">2024-05-18T11:58:52Z</dcterms:created>
  <dcterms:modified xsi:type="dcterms:W3CDTF">2024-05-18T12:59:21Z</dcterms:modified>
</cp:coreProperties>
</file>