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rohit\Downloads\data-1716016799768.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rohit\Downloads\data-1716035728285.csv"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Economy Rate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'data-1716016799768'!$B$1</c:f>
              <c:strCache>
                <c:ptCount val="1"/>
                <c:pt idx="0">
                  <c:v>economy_rate</c:v>
                </c:pt>
              </c:strCache>
            </c:strRef>
          </c:tx>
          <c:spPr>
            <a:solidFill>
              <a:schemeClr val="accent1"/>
            </a:solidFill>
            <a:ln>
              <a:noFill/>
            </a:ln>
            <a:effectLst/>
          </c:spPr>
          <c:invertIfNegative val="0"/>
          <c:cat>
            <c:strRef>
              <c:f>'data-1716016799768'!$A$2:$A$11</c:f>
              <c:strCache>
                <c:ptCount val="10"/>
                <c:pt idx="0">
                  <c:v>Rashid Khan</c:v>
                </c:pt>
                <c:pt idx="1">
                  <c:v>A Kumble</c:v>
                </c:pt>
                <c:pt idx="2">
                  <c:v>M Muralitharan</c:v>
                </c:pt>
                <c:pt idx="3">
                  <c:v>R Ashwin</c:v>
                </c:pt>
                <c:pt idx="4">
                  <c:v>DW Steyn</c:v>
                </c:pt>
                <c:pt idx="5">
                  <c:v>SP Narine</c:v>
                </c:pt>
                <c:pt idx="6">
                  <c:v>DL Vettori</c:v>
                </c:pt>
                <c:pt idx="7">
                  <c:v>J Botha</c:v>
                </c:pt>
                <c:pt idx="8">
                  <c:v>Washington Sundar</c:v>
                </c:pt>
                <c:pt idx="9">
                  <c:v>R Tewatia</c:v>
                </c:pt>
              </c:strCache>
            </c:strRef>
          </c:cat>
          <c:val>
            <c:numRef>
              <c:f>'data-1716016799768'!$B$2:$B$11</c:f>
              <c:numCache>
                <c:formatCode>General</c:formatCode>
                <c:ptCount val="10"/>
                <c:pt idx="0">
                  <c:v>6.3455284552845503</c:v>
                </c:pt>
                <c:pt idx="1">
                  <c:v>6.6521739130434696</c:v>
                </c:pt>
                <c:pt idx="2">
                  <c:v>6.7440944881889697</c:v>
                </c:pt>
                <c:pt idx="3">
                  <c:v>6.7839009287925602</c:v>
                </c:pt>
                <c:pt idx="4">
                  <c:v>6.8244485294117601</c:v>
                </c:pt>
                <c:pt idx="5">
                  <c:v>6.8399138549892298</c:v>
                </c:pt>
                <c:pt idx="6">
                  <c:v>6.8416988416988396</c:v>
                </c:pt>
                <c:pt idx="7">
                  <c:v>6.89048991354466</c:v>
                </c:pt>
                <c:pt idx="8">
                  <c:v>6.8990825688073398</c:v>
                </c:pt>
                <c:pt idx="9">
                  <c:v>7.0052356020942401</c:v>
                </c:pt>
              </c:numCache>
            </c:numRef>
          </c:val>
          <c:extLst>
            <c:ext xmlns:c16="http://schemas.microsoft.com/office/drawing/2014/chart" uri="{C3380CC4-5D6E-409C-BE32-E72D297353CC}">
              <c16:uniqueId val="{00000000-B65F-4924-BA3B-75423087D064}"/>
            </c:ext>
          </c:extLst>
        </c:ser>
        <c:dLbls>
          <c:showLegendKey val="0"/>
          <c:showVal val="0"/>
          <c:showCatName val="0"/>
          <c:showSerName val="0"/>
          <c:showPercent val="0"/>
          <c:showBubbleSize val="0"/>
        </c:dLbls>
        <c:gapWidth val="182"/>
        <c:axId val="1146357215"/>
        <c:axId val="1153442127"/>
      </c:barChart>
      <c:catAx>
        <c:axId val="1146357215"/>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53442127"/>
        <c:crosses val="autoZero"/>
        <c:auto val="1"/>
        <c:lblAlgn val="ctr"/>
        <c:lblOffset val="100"/>
        <c:noMultiLvlLbl val="0"/>
      </c:catAx>
      <c:valAx>
        <c:axId val="1153442127"/>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4635721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'data-1716035728285'!$B$1</c:f>
              <c:strCache>
                <c:ptCount val="1"/>
                <c:pt idx="0">
                  <c:v>bowler_strikerate</c:v>
                </c:pt>
              </c:strCache>
            </c:strRef>
          </c:tx>
          <c:spPr>
            <a:solidFill>
              <a:schemeClr val="tx1">
                <a:lumMod val="50000"/>
                <a:lumOff val="50000"/>
              </a:schemeClr>
            </a:solidFill>
            <a:ln>
              <a:noFill/>
            </a:ln>
            <a:effectLst/>
          </c:spPr>
          <c:invertIfNegative val="0"/>
          <c:cat>
            <c:strRef>
              <c:f>'data-1716035728285'!$A$2:$A$11</c:f>
              <c:strCache>
                <c:ptCount val="10"/>
                <c:pt idx="0">
                  <c:v>K Rabada</c:v>
                </c:pt>
                <c:pt idx="1">
                  <c:v>DE Bollinger</c:v>
                </c:pt>
                <c:pt idx="2">
                  <c:v>AJ Tye</c:v>
                </c:pt>
                <c:pt idx="3">
                  <c:v>MA Starc</c:v>
                </c:pt>
                <c:pt idx="4">
                  <c:v>SL Malinga</c:v>
                </c:pt>
                <c:pt idx="5">
                  <c:v>Imran Tahir</c:v>
                </c:pt>
                <c:pt idx="6">
                  <c:v>DJ Bravo</c:v>
                </c:pt>
                <c:pt idx="7">
                  <c:v>A Nehra</c:v>
                </c:pt>
                <c:pt idx="8">
                  <c:v>S Aravind</c:v>
                </c:pt>
                <c:pt idx="9">
                  <c:v>KK Cooper</c:v>
                </c:pt>
              </c:strCache>
            </c:strRef>
          </c:cat>
          <c:val>
            <c:numRef>
              <c:f>'data-1716035728285'!$B$2:$B$11</c:f>
              <c:numCache>
                <c:formatCode>General</c:formatCode>
                <c:ptCount val="10"/>
                <c:pt idx="0">
                  <c:v>12.7272727272727</c:v>
                </c:pt>
                <c:pt idx="1">
                  <c:v>13.953488372093</c:v>
                </c:pt>
                <c:pt idx="2">
                  <c:v>14.3333333333333</c:v>
                </c:pt>
                <c:pt idx="3">
                  <c:v>15.692307692307599</c:v>
                </c:pt>
                <c:pt idx="4">
                  <c:v>15.819148936170199</c:v>
                </c:pt>
                <c:pt idx="5">
                  <c:v>15.831325301204799</c:v>
                </c:pt>
                <c:pt idx="6">
                  <c:v>16.262857142857101</c:v>
                </c:pt>
                <c:pt idx="7">
                  <c:v>16.3140495867768</c:v>
                </c:pt>
                <c:pt idx="8">
                  <c:v>16.4166666666666</c:v>
                </c:pt>
                <c:pt idx="9">
                  <c:v>16.6666666666666</c:v>
                </c:pt>
              </c:numCache>
            </c:numRef>
          </c:val>
          <c:extLst>
            <c:ext xmlns:c16="http://schemas.microsoft.com/office/drawing/2014/chart" uri="{C3380CC4-5D6E-409C-BE32-E72D297353CC}">
              <c16:uniqueId val="{00000000-3D49-4CC2-932D-24A2B2E435F2}"/>
            </c:ext>
          </c:extLst>
        </c:ser>
        <c:dLbls>
          <c:showLegendKey val="0"/>
          <c:showVal val="0"/>
          <c:showCatName val="0"/>
          <c:showSerName val="0"/>
          <c:showPercent val="0"/>
          <c:showBubbleSize val="0"/>
        </c:dLbls>
        <c:gapWidth val="219"/>
        <c:axId val="70913152"/>
        <c:axId val="70914816"/>
      </c:barChart>
      <c:catAx>
        <c:axId val="7091315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914816"/>
        <c:crosses val="autoZero"/>
        <c:auto val="1"/>
        <c:lblAlgn val="ctr"/>
        <c:lblOffset val="100"/>
        <c:noMultiLvlLbl val="0"/>
      </c:catAx>
      <c:valAx>
        <c:axId val="7091481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91315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57814-849C-40F7-9F1E-F6A3355248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0574AAC-EB89-4C11-B2C2-87F4649609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B0E593C-0196-4F5C-9971-18FD6812C325}"/>
              </a:ext>
            </a:extLst>
          </p:cNvPr>
          <p:cNvSpPr>
            <a:spLocks noGrp="1"/>
          </p:cNvSpPr>
          <p:nvPr>
            <p:ph type="dt" sz="half" idx="10"/>
          </p:nvPr>
        </p:nvSpPr>
        <p:spPr/>
        <p:txBody>
          <a:bodyPr/>
          <a:lstStyle/>
          <a:p>
            <a:fld id="{9C83689D-6ACD-4ED5-9B1C-88148698EC23}" type="datetimeFigureOut">
              <a:rPr lang="en-US" smtClean="0"/>
              <a:t>5/18/2024</a:t>
            </a:fld>
            <a:endParaRPr lang="en-US"/>
          </a:p>
        </p:txBody>
      </p:sp>
      <p:sp>
        <p:nvSpPr>
          <p:cNvPr id="5" name="Footer Placeholder 4">
            <a:extLst>
              <a:ext uri="{FF2B5EF4-FFF2-40B4-BE49-F238E27FC236}">
                <a16:creationId xmlns:a16="http://schemas.microsoft.com/office/drawing/2014/main" id="{EC918DAE-1414-4783-B6DE-306E1D8EE9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A1C0EF-210C-4B59-8D5D-158098FFCE9C}"/>
              </a:ext>
            </a:extLst>
          </p:cNvPr>
          <p:cNvSpPr>
            <a:spLocks noGrp="1"/>
          </p:cNvSpPr>
          <p:nvPr>
            <p:ph type="sldNum" sz="quarter" idx="12"/>
          </p:nvPr>
        </p:nvSpPr>
        <p:spPr/>
        <p:txBody>
          <a:bodyPr/>
          <a:lstStyle/>
          <a:p>
            <a:fld id="{545C55E1-3950-442D-938F-71EABF0397B9}" type="slidenum">
              <a:rPr lang="en-US" smtClean="0"/>
              <a:t>‹#›</a:t>
            </a:fld>
            <a:endParaRPr lang="en-US"/>
          </a:p>
        </p:txBody>
      </p:sp>
    </p:spTree>
    <p:extLst>
      <p:ext uri="{BB962C8B-B14F-4D97-AF65-F5344CB8AC3E}">
        <p14:creationId xmlns:p14="http://schemas.microsoft.com/office/powerpoint/2010/main" val="4102537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49CDC-8470-4D6C-AD20-0525EF7FD63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04DE2B6-4D41-48E6-BDA0-3DA9876986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FEED1A-21D4-47A2-B0DB-D0717FAB08C6}"/>
              </a:ext>
            </a:extLst>
          </p:cNvPr>
          <p:cNvSpPr>
            <a:spLocks noGrp="1"/>
          </p:cNvSpPr>
          <p:nvPr>
            <p:ph type="dt" sz="half" idx="10"/>
          </p:nvPr>
        </p:nvSpPr>
        <p:spPr/>
        <p:txBody>
          <a:bodyPr/>
          <a:lstStyle/>
          <a:p>
            <a:fld id="{9C83689D-6ACD-4ED5-9B1C-88148698EC23}" type="datetimeFigureOut">
              <a:rPr lang="en-US" smtClean="0"/>
              <a:t>5/18/2024</a:t>
            </a:fld>
            <a:endParaRPr lang="en-US"/>
          </a:p>
        </p:txBody>
      </p:sp>
      <p:sp>
        <p:nvSpPr>
          <p:cNvPr id="5" name="Footer Placeholder 4">
            <a:extLst>
              <a:ext uri="{FF2B5EF4-FFF2-40B4-BE49-F238E27FC236}">
                <a16:creationId xmlns:a16="http://schemas.microsoft.com/office/drawing/2014/main" id="{A14960D4-E7A0-4938-85E9-3B88629053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FFE02E-7003-441B-B913-F8C246EE8382}"/>
              </a:ext>
            </a:extLst>
          </p:cNvPr>
          <p:cNvSpPr>
            <a:spLocks noGrp="1"/>
          </p:cNvSpPr>
          <p:nvPr>
            <p:ph type="sldNum" sz="quarter" idx="12"/>
          </p:nvPr>
        </p:nvSpPr>
        <p:spPr/>
        <p:txBody>
          <a:bodyPr/>
          <a:lstStyle/>
          <a:p>
            <a:fld id="{545C55E1-3950-442D-938F-71EABF0397B9}" type="slidenum">
              <a:rPr lang="en-US" smtClean="0"/>
              <a:t>‹#›</a:t>
            </a:fld>
            <a:endParaRPr lang="en-US"/>
          </a:p>
        </p:txBody>
      </p:sp>
    </p:spTree>
    <p:extLst>
      <p:ext uri="{BB962C8B-B14F-4D97-AF65-F5344CB8AC3E}">
        <p14:creationId xmlns:p14="http://schemas.microsoft.com/office/powerpoint/2010/main" val="4181930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22B5D1-CD29-44F0-9073-B9EB518B8D5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A7536E5-D15A-4975-AEE6-EC0093944B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BBFC42-DF59-4727-B7EF-93A28CEADCC5}"/>
              </a:ext>
            </a:extLst>
          </p:cNvPr>
          <p:cNvSpPr>
            <a:spLocks noGrp="1"/>
          </p:cNvSpPr>
          <p:nvPr>
            <p:ph type="dt" sz="half" idx="10"/>
          </p:nvPr>
        </p:nvSpPr>
        <p:spPr/>
        <p:txBody>
          <a:bodyPr/>
          <a:lstStyle/>
          <a:p>
            <a:fld id="{9C83689D-6ACD-4ED5-9B1C-88148698EC23}" type="datetimeFigureOut">
              <a:rPr lang="en-US" smtClean="0"/>
              <a:t>5/18/2024</a:t>
            </a:fld>
            <a:endParaRPr lang="en-US"/>
          </a:p>
        </p:txBody>
      </p:sp>
      <p:sp>
        <p:nvSpPr>
          <p:cNvPr id="5" name="Footer Placeholder 4">
            <a:extLst>
              <a:ext uri="{FF2B5EF4-FFF2-40B4-BE49-F238E27FC236}">
                <a16:creationId xmlns:a16="http://schemas.microsoft.com/office/drawing/2014/main" id="{A042878D-C6B1-4D8C-B7D5-554859CC64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EEE4CC-BEA6-4997-A6E1-22018BB2445F}"/>
              </a:ext>
            </a:extLst>
          </p:cNvPr>
          <p:cNvSpPr>
            <a:spLocks noGrp="1"/>
          </p:cNvSpPr>
          <p:nvPr>
            <p:ph type="sldNum" sz="quarter" idx="12"/>
          </p:nvPr>
        </p:nvSpPr>
        <p:spPr/>
        <p:txBody>
          <a:bodyPr/>
          <a:lstStyle/>
          <a:p>
            <a:fld id="{545C55E1-3950-442D-938F-71EABF0397B9}" type="slidenum">
              <a:rPr lang="en-US" smtClean="0"/>
              <a:t>‹#›</a:t>
            </a:fld>
            <a:endParaRPr lang="en-US"/>
          </a:p>
        </p:txBody>
      </p:sp>
    </p:spTree>
    <p:extLst>
      <p:ext uri="{BB962C8B-B14F-4D97-AF65-F5344CB8AC3E}">
        <p14:creationId xmlns:p14="http://schemas.microsoft.com/office/powerpoint/2010/main" val="2024277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B00CA-083C-487E-8894-5D962823BE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E9A8A4-E54E-4035-B2BB-BE9EA0197B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114ACC-AFFB-4D2A-8187-86B7FF94FD2C}"/>
              </a:ext>
            </a:extLst>
          </p:cNvPr>
          <p:cNvSpPr>
            <a:spLocks noGrp="1"/>
          </p:cNvSpPr>
          <p:nvPr>
            <p:ph type="dt" sz="half" idx="10"/>
          </p:nvPr>
        </p:nvSpPr>
        <p:spPr/>
        <p:txBody>
          <a:bodyPr/>
          <a:lstStyle/>
          <a:p>
            <a:fld id="{9C83689D-6ACD-4ED5-9B1C-88148698EC23}" type="datetimeFigureOut">
              <a:rPr lang="en-US" smtClean="0"/>
              <a:t>5/18/2024</a:t>
            </a:fld>
            <a:endParaRPr lang="en-US"/>
          </a:p>
        </p:txBody>
      </p:sp>
      <p:sp>
        <p:nvSpPr>
          <p:cNvPr id="5" name="Footer Placeholder 4">
            <a:extLst>
              <a:ext uri="{FF2B5EF4-FFF2-40B4-BE49-F238E27FC236}">
                <a16:creationId xmlns:a16="http://schemas.microsoft.com/office/drawing/2014/main" id="{DA67C1DD-0B2F-488B-872D-28CFF73DE1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B2523D-DCF6-4529-A44D-D2058FAFE632}"/>
              </a:ext>
            </a:extLst>
          </p:cNvPr>
          <p:cNvSpPr>
            <a:spLocks noGrp="1"/>
          </p:cNvSpPr>
          <p:nvPr>
            <p:ph type="sldNum" sz="quarter" idx="12"/>
          </p:nvPr>
        </p:nvSpPr>
        <p:spPr/>
        <p:txBody>
          <a:bodyPr/>
          <a:lstStyle/>
          <a:p>
            <a:fld id="{545C55E1-3950-442D-938F-71EABF0397B9}" type="slidenum">
              <a:rPr lang="en-US" smtClean="0"/>
              <a:t>‹#›</a:t>
            </a:fld>
            <a:endParaRPr lang="en-US"/>
          </a:p>
        </p:txBody>
      </p:sp>
    </p:spTree>
    <p:extLst>
      <p:ext uri="{BB962C8B-B14F-4D97-AF65-F5344CB8AC3E}">
        <p14:creationId xmlns:p14="http://schemas.microsoft.com/office/powerpoint/2010/main" val="73704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EC9B2-D41D-4EBA-BD8A-77F37E3A0D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6BF9C03-42E9-498F-8D00-D0391E1C78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1B1EAC7-4643-4358-B6F2-75C3AE0F756C}"/>
              </a:ext>
            </a:extLst>
          </p:cNvPr>
          <p:cNvSpPr>
            <a:spLocks noGrp="1"/>
          </p:cNvSpPr>
          <p:nvPr>
            <p:ph type="dt" sz="half" idx="10"/>
          </p:nvPr>
        </p:nvSpPr>
        <p:spPr/>
        <p:txBody>
          <a:bodyPr/>
          <a:lstStyle/>
          <a:p>
            <a:fld id="{9C83689D-6ACD-4ED5-9B1C-88148698EC23}" type="datetimeFigureOut">
              <a:rPr lang="en-US" smtClean="0"/>
              <a:t>5/18/2024</a:t>
            </a:fld>
            <a:endParaRPr lang="en-US"/>
          </a:p>
        </p:txBody>
      </p:sp>
      <p:sp>
        <p:nvSpPr>
          <p:cNvPr id="5" name="Footer Placeholder 4">
            <a:extLst>
              <a:ext uri="{FF2B5EF4-FFF2-40B4-BE49-F238E27FC236}">
                <a16:creationId xmlns:a16="http://schemas.microsoft.com/office/drawing/2014/main" id="{116E8109-AED7-4E18-839E-E87BB8455B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7972A4-2A69-4174-911A-391A84E75D79}"/>
              </a:ext>
            </a:extLst>
          </p:cNvPr>
          <p:cNvSpPr>
            <a:spLocks noGrp="1"/>
          </p:cNvSpPr>
          <p:nvPr>
            <p:ph type="sldNum" sz="quarter" idx="12"/>
          </p:nvPr>
        </p:nvSpPr>
        <p:spPr/>
        <p:txBody>
          <a:bodyPr/>
          <a:lstStyle/>
          <a:p>
            <a:fld id="{545C55E1-3950-442D-938F-71EABF0397B9}" type="slidenum">
              <a:rPr lang="en-US" smtClean="0"/>
              <a:t>‹#›</a:t>
            </a:fld>
            <a:endParaRPr lang="en-US"/>
          </a:p>
        </p:txBody>
      </p:sp>
    </p:spTree>
    <p:extLst>
      <p:ext uri="{BB962C8B-B14F-4D97-AF65-F5344CB8AC3E}">
        <p14:creationId xmlns:p14="http://schemas.microsoft.com/office/powerpoint/2010/main" val="1889207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38824-1A93-4A76-8776-3EFF6ABCA2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F4CC13-E36D-4088-9A54-5ABF91A0FA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5B0778D-C4E8-4CEB-AD5A-6E88D06196E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07E552C-FD8B-43D6-8AA4-795F70763141}"/>
              </a:ext>
            </a:extLst>
          </p:cNvPr>
          <p:cNvSpPr>
            <a:spLocks noGrp="1"/>
          </p:cNvSpPr>
          <p:nvPr>
            <p:ph type="dt" sz="half" idx="10"/>
          </p:nvPr>
        </p:nvSpPr>
        <p:spPr/>
        <p:txBody>
          <a:bodyPr/>
          <a:lstStyle/>
          <a:p>
            <a:fld id="{9C83689D-6ACD-4ED5-9B1C-88148698EC23}" type="datetimeFigureOut">
              <a:rPr lang="en-US" smtClean="0"/>
              <a:t>5/18/2024</a:t>
            </a:fld>
            <a:endParaRPr lang="en-US"/>
          </a:p>
        </p:txBody>
      </p:sp>
      <p:sp>
        <p:nvSpPr>
          <p:cNvPr id="6" name="Footer Placeholder 5">
            <a:extLst>
              <a:ext uri="{FF2B5EF4-FFF2-40B4-BE49-F238E27FC236}">
                <a16:creationId xmlns:a16="http://schemas.microsoft.com/office/drawing/2014/main" id="{0D11CCFE-1F5B-4140-82B0-06170C2614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C51BD5-C22C-4E2D-8963-2EE6E184B180}"/>
              </a:ext>
            </a:extLst>
          </p:cNvPr>
          <p:cNvSpPr>
            <a:spLocks noGrp="1"/>
          </p:cNvSpPr>
          <p:nvPr>
            <p:ph type="sldNum" sz="quarter" idx="12"/>
          </p:nvPr>
        </p:nvSpPr>
        <p:spPr/>
        <p:txBody>
          <a:bodyPr/>
          <a:lstStyle/>
          <a:p>
            <a:fld id="{545C55E1-3950-442D-938F-71EABF0397B9}" type="slidenum">
              <a:rPr lang="en-US" smtClean="0"/>
              <a:t>‹#›</a:t>
            </a:fld>
            <a:endParaRPr lang="en-US"/>
          </a:p>
        </p:txBody>
      </p:sp>
    </p:spTree>
    <p:extLst>
      <p:ext uri="{BB962C8B-B14F-4D97-AF65-F5344CB8AC3E}">
        <p14:creationId xmlns:p14="http://schemas.microsoft.com/office/powerpoint/2010/main" val="3414735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80738-7683-4E31-838A-CFD749B24A5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2E2547E-8124-4C1F-BEE1-C7D806A4C6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8A3467-FB0D-44ED-800C-69013BC797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B2F353E-A767-4301-AE08-55369F165F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5539B7-2BFE-45E3-BA38-F2B6F8ADC9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B00E17E-8394-4CAF-92EC-5A35682554A8}"/>
              </a:ext>
            </a:extLst>
          </p:cNvPr>
          <p:cNvSpPr>
            <a:spLocks noGrp="1"/>
          </p:cNvSpPr>
          <p:nvPr>
            <p:ph type="dt" sz="half" idx="10"/>
          </p:nvPr>
        </p:nvSpPr>
        <p:spPr/>
        <p:txBody>
          <a:bodyPr/>
          <a:lstStyle/>
          <a:p>
            <a:fld id="{9C83689D-6ACD-4ED5-9B1C-88148698EC23}" type="datetimeFigureOut">
              <a:rPr lang="en-US" smtClean="0"/>
              <a:t>5/18/2024</a:t>
            </a:fld>
            <a:endParaRPr lang="en-US"/>
          </a:p>
        </p:txBody>
      </p:sp>
      <p:sp>
        <p:nvSpPr>
          <p:cNvPr id="8" name="Footer Placeholder 7">
            <a:extLst>
              <a:ext uri="{FF2B5EF4-FFF2-40B4-BE49-F238E27FC236}">
                <a16:creationId xmlns:a16="http://schemas.microsoft.com/office/drawing/2014/main" id="{B8A6099E-D19F-4082-9527-892D00CA241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D5F2CF-FA1E-463B-8A5C-F38BAEC12507}"/>
              </a:ext>
            </a:extLst>
          </p:cNvPr>
          <p:cNvSpPr>
            <a:spLocks noGrp="1"/>
          </p:cNvSpPr>
          <p:nvPr>
            <p:ph type="sldNum" sz="quarter" idx="12"/>
          </p:nvPr>
        </p:nvSpPr>
        <p:spPr/>
        <p:txBody>
          <a:bodyPr/>
          <a:lstStyle/>
          <a:p>
            <a:fld id="{545C55E1-3950-442D-938F-71EABF0397B9}" type="slidenum">
              <a:rPr lang="en-US" smtClean="0"/>
              <a:t>‹#›</a:t>
            </a:fld>
            <a:endParaRPr lang="en-US"/>
          </a:p>
        </p:txBody>
      </p:sp>
    </p:spTree>
    <p:extLst>
      <p:ext uri="{BB962C8B-B14F-4D97-AF65-F5344CB8AC3E}">
        <p14:creationId xmlns:p14="http://schemas.microsoft.com/office/powerpoint/2010/main" val="3972820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6D55A-DF7A-4ADF-86DD-A3FEAA018BF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D833303-7038-45BA-A0D3-49EC888965EB}"/>
              </a:ext>
            </a:extLst>
          </p:cNvPr>
          <p:cNvSpPr>
            <a:spLocks noGrp="1"/>
          </p:cNvSpPr>
          <p:nvPr>
            <p:ph type="dt" sz="half" idx="10"/>
          </p:nvPr>
        </p:nvSpPr>
        <p:spPr/>
        <p:txBody>
          <a:bodyPr/>
          <a:lstStyle/>
          <a:p>
            <a:fld id="{9C83689D-6ACD-4ED5-9B1C-88148698EC23}" type="datetimeFigureOut">
              <a:rPr lang="en-US" smtClean="0"/>
              <a:t>5/18/2024</a:t>
            </a:fld>
            <a:endParaRPr lang="en-US"/>
          </a:p>
        </p:txBody>
      </p:sp>
      <p:sp>
        <p:nvSpPr>
          <p:cNvPr id="4" name="Footer Placeholder 3">
            <a:extLst>
              <a:ext uri="{FF2B5EF4-FFF2-40B4-BE49-F238E27FC236}">
                <a16:creationId xmlns:a16="http://schemas.microsoft.com/office/drawing/2014/main" id="{02573EF5-7CD5-4CAE-9121-A1710CE8D62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02B60CD-C3F0-4FB8-B0A5-2E4184E5F0A0}"/>
              </a:ext>
            </a:extLst>
          </p:cNvPr>
          <p:cNvSpPr>
            <a:spLocks noGrp="1"/>
          </p:cNvSpPr>
          <p:nvPr>
            <p:ph type="sldNum" sz="quarter" idx="12"/>
          </p:nvPr>
        </p:nvSpPr>
        <p:spPr/>
        <p:txBody>
          <a:bodyPr/>
          <a:lstStyle/>
          <a:p>
            <a:fld id="{545C55E1-3950-442D-938F-71EABF0397B9}" type="slidenum">
              <a:rPr lang="en-US" smtClean="0"/>
              <a:t>‹#›</a:t>
            </a:fld>
            <a:endParaRPr lang="en-US"/>
          </a:p>
        </p:txBody>
      </p:sp>
    </p:spTree>
    <p:extLst>
      <p:ext uri="{BB962C8B-B14F-4D97-AF65-F5344CB8AC3E}">
        <p14:creationId xmlns:p14="http://schemas.microsoft.com/office/powerpoint/2010/main" val="1309679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FD8D3F-8441-4155-B46C-D04BA146ACA8}"/>
              </a:ext>
            </a:extLst>
          </p:cNvPr>
          <p:cNvSpPr>
            <a:spLocks noGrp="1"/>
          </p:cNvSpPr>
          <p:nvPr>
            <p:ph type="dt" sz="half" idx="10"/>
          </p:nvPr>
        </p:nvSpPr>
        <p:spPr/>
        <p:txBody>
          <a:bodyPr/>
          <a:lstStyle/>
          <a:p>
            <a:fld id="{9C83689D-6ACD-4ED5-9B1C-88148698EC23}" type="datetimeFigureOut">
              <a:rPr lang="en-US" smtClean="0"/>
              <a:t>5/18/2024</a:t>
            </a:fld>
            <a:endParaRPr lang="en-US"/>
          </a:p>
        </p:txBody>
      </p:sp>
      <p:sp>
        <p:nvSpPr>
          <p:cNvPr id="3" name="Footer Placeholder 2">
            <a:extLst>
              <a:ext uri="{FF2B5EF4-FFF2-40B4-BE49-F238E27FC236}">
                <a16:creationId xmlns:a16="http://schemas.microsoft.com/office/drawing/2014/main" id="{CCDCC07B-9F90-4814-80D5-44542271644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A392665-BBEA-40CD-8406-C6D6FC34FD94}"/>
              </a:ext>
            </a:extLst>
          </p:cNvPr>
          <p:cNvSpPr>
            <a:spLocks noGrp="1"/>
          </p:cNvSpPr>
          <p:nvPr>
            <p:ph type="sldNum" sz="quarter" idx="12"/>
          </p:nvPr>
        </p:nvSpPr>
        <p:spPr/>
        <p:txBody>
          <a:bodyPr/>
          <a:lstStyle/>
          <a:p>
            <a:fld id="{545C55E1-3950-442D-938F-71EABF0397B9}" type="slidenum">
              <a:rPr lang="en-US" smtClean="0"/>
              <a:t>‹#›</a:t>
            </a:fld>
            <a:endParaRPr lang="en-US"/>
          </a:p>
        </p:txBody>
      </p:sp>
    </p:spTree>
    <p:extLst>
      <p:ext uri="{BB962C8B-B14F-4D97-AF65-F5344CB8AC3E}">
        <p14:creationId xmlns:p14="http://schemas.microsoft.com/office/powerpoint/2010/main" val="3661006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B0CCF-97CF-4961-97C7-0F5BC03956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14B1092-968B-4908-9BC3-CA8EE35537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6D4041-D87D-4A8A-BF4B-CA075E06E1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A42328-D0DE-4BF4-8258-1841349A1097}"/>
              </a:ext>
            </a:extLst>
          </p:cNvPr>
          <p:cNvSpPr>
            <a:spLocks noGrp="1"/>
          </p:cNvSpPr>
          <p:nvPr>
            <p:ph type="dt" sz="half" idx="10"/>
          </p:nvPr>
        </p:nvSpPr>
        <p:spPr/>
        <p:txBody>
          <a:bodyPr/>
          <a:lstStyle/>
          <a:p>
            <a:fld id="{9C83689D-6ACD-4ED5-9B1C-88148698EC23}" type="datetimeFigureOut">
              <a:rPr lang="en-US" smtClean="0"/>
              <a:t>5/18/2024</a:t>
            </a:fld>
            <a:endParaRPr lang="en-US"/>
          </a:p>
        </p:txBody>
      </p:sp>
      <p:sp>
        <p:nvSpPr>
          <p:cNvPr id="6" name="Footer Placeholder 5">
            <a:extLst>
              <a:ext uri="{FF2B5EF4-FFF2-40B4-BE49-F238E27FC236}">
                <a16:creationId xmlns:a16="http://schemas.microsoft.com/office/drawing/2014/main" id="{48F95252-2146-44B0-9F27-E48EA0CE21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F24F84-F455-4D63-9664-7FB73865527F}"/>
              </a:ext>
            </a:extLst>
          </p:cNvPr>
          <p:cNvSpPr>
            <a:spLocks noGrp="1"/>
          </p:cNvSpPr>
          <p:nvPr>
            <p:ph type="sldNum" sz="quarter" idx="12"/>
          </p:nvPr>
        </p:nvSpPr>
        <p:spPr/>
        <p:txBody>
          <a:bodyPr/>
          <a:lstStyle/>
          <a:p>
            <a:fld id="{545C55E1-3950-442D-938F-71EABF0397B9}" type="slidenum">
              <a:rPr lang="en-US" smtClean="0"/>
              <a:t>‹#›</a:t>
            </a:fld>
            <a:endParaRPr lang="en-US"/>
          </a:p>
        </p:txBody>
      </p:sp>
    </p:spTree>
    <p:extLst>
      <p:ext uri="{BB962C8B-B14F-4D97-AF65-F5344CB8AC3E}">
        <p14:creationId xmlns:p14="http://schemas.microsoft.com/office/powerpoint/2010/main" val="2268265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434BD-784C-432B-A70E-9674BA40FF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87348FE-1925-41BF-9F5A-F52C2D83A0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EBCAC13-FE65-48E0-959D-677330D436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0C77BC-88F5-4434-BA31-D2FC18AE0FD6}"/>
              </a:ext>
            </a:extLst>
          </p:cNvPr>
          <p:cNvSpPr>
            <a:spLocks noGrp="1"/>
          </p:cNvSpPr>
          <p:nvPr>
            <p:ph type="dt" sz="half" idx="10"/>
          </p:nvPr>
        </p:nvSpPr>
        <p:spPr/>
        <p:txBody>
          <a:bodyPr/>
          <a:lstStyle/>
          <a:p>
            <a:fld id="{9C83689D-6ACD-4ED5-9B1C-88148698EC23}" type="datetimeFigureOut">
              <a:rPr lang="en-US" smtClean="0"/>
              <a:t>5/18/2024</a:t>
            </a:fld>
            <a:endParaRPr lang="en-US"/>
          </a:p>
        </p:txBody>
      </p:sp>
      <p:sp>
        <p:nvSpPr>
          <p:cNvPr id="6" name="Footer Placeholder 5">
            <a:extLst>
              <a:ext uri="{FF2B5EF4-FFF2-40B4-BE49-F238E27FC236}">
                <a16:creationId xmlns:a16="http://schemas.microsoft.com/office/drawing/2014/main" id="{0E510062-8141-4194-8FE3-06E439F5B3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469670-B355-4319-B7AB-751F5B371A01}"/>
              </a:ext>
            </a:extLst>
          </p:cNvPr>
          <p:cNvSpPr>
            <a:spLocks noGrp="1"/>
          </p:cNvSpPr>
          <p:nvPr>
            <p:ph type="sldNum" sz="quarter" idx="12"/>
          </p:nvPr>
        </p:nvSpPr>
        <p:spPr/>
        <p:txBody>
          <a:bodyPr/>
          <a:lstStyle/>
          <a:p>
            <a:fld id="{545C55E1-3950-442D-938F-71EABF0397B9}" type="slidenum">
              <a:rPr lang="en-US" smtClean="0"/>
              <a:t>‹#›</a:t>
            </a:fld>
            <a:endParaRPr lang="en-US"/>
          </a:p>
        </p:txBody>
      </p:sp>
    </p:spTree>
    <p:extLst>
      <p:ext uri="{BB962C8B-B14F-4D97-AF65-F5344CB8AC3E}">
        <p14:creationId xmlns:p14="http://schemas.microsoft.com/office/powerpoint/2010/main" val="403145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3D1FB6-3FFC-4D9F-8B1F-D020E22853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D3D294-8BE0-43A2-B4A7-B1E259A0E6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FE1E14-DCED-4266-A41C-A5B103239C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83689D-6ACD-4ED5-9B1C-88148698EC23}" type="datetimeFigureOut">
              <a:rPr lang="en-US" smtClean="0"/>
              <a:t>5/18/2024</a:t>
            </a:fld>
            <a:endParaRPr lang="en-US"/>
          </a:p>
        </p:txBody>
      </p:sp>
      <p:sp>
        <p:nvSpPr>
          <p:cNvPr id="5" name="Footer Placeholder 4">
            <a:extLst>
              <a:ext uri="{FF2B5EF4-FFF2-40B4-BE49-F238E27FC236}">
                <a16:creationId xmlns:a16="http://schemas.microsoft.com/office/drawing/2014/main" id="{D722B7C0-D519-4D91-9C06-FDCF52A818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096B324-0332-484A-BC47-D927B832D2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5C55E1-3950-442D-938F-71EABF0397B9}" type="slidenum">
              <a:rPr lang="en-US" smtClean="0"/>
              <a:t>‹#›</a:t>
            </a:fld>
            <a:endParaRPr lang="en-US"/>
          </a:p>
        </p:txBody>
      </p:sp>
    </p:spTree>
    <p:extLst>
      <p:ext uri="{BB962C8B-B14F-4D97-AF65-F5344CB8AC3E}">
        <p14:creationId xmlns:p14="http://schemas.microsoft.com/office/powerpoint/2010/main" val="22106003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91FFE81-3CA5-4825-B50D-2F0BEE3D4775}"/>
              </a:ext>
            </a:extLst>
          </p:cNvPr>
          <p:cNvSpPr txBox="1"/>
          <p:nvPr/>
        </p:nvSpPr>
        <p:spPr>
          <a:xfrm>
            <a:off x="0" y="0"/>
            <a:ext cx="12192000" cy="1077218"/>
          </a:xfrm>
          <a:prstGeom prst="rect">
            <a:avLst/>
          </a:prstGeom>
          <a:noFill/>
        </p:spPr>
        <p:txBody>
          <a:bodyPr wrap="square" rtlCol="0">
            <a:spAutoFit/>
          </a:bodyPr>
          <a:lstStyle/>
          <a:p>
            <a:r>
              <a:rPr lang="en-US" sz="1600" i="0" dirty="0">
                <a:solidFill>
                  <a:srgbClr val="000000"/>
                </a:solidFill>
                <a:effectLst/>
              </a:rPr>
              <a:t>Your first priority is to get 2-3 bowlers with </a:t>
            </a:r>
            <a:r>
              <a:rPr lang="en-US" sz="1600" b="1" i="0" dirty="0">
                <a:solidFill>
                  <a:srgbClr val="000000"/>
                </a:solidFill>
                <a:effectLst/>
              </a:rPr>
              <a:t>good economy </a:t>
            </a:r>
            <a:r>
              <a:rPr lang="en-US" sz="1600" i="0" dirty="0">
                <a:solidFill>
                  <a:srgbClr val="000000"/>
                </a:solidFill>
                <a:effectLst/>
              </a:rPr>
              <a:t>who have bowled </a:t>
            </a:r>
            <a:r>
              <a:rPr lang="en-US" sz="1600" b="1" i="0" dirty="0">
                <a:solidFill>
                  <a:srgbClr val="000000"/>
                </a:solidFill>
                <a:effectLst/>
              </a:rPr>
              <a:t>at least 500 balls </a:t>
            </a:r>
            <a:r>
              <a:rPr lang="en-US" sz="1600" i="0" dirty="0">
                <a:solidFill>
                  <a:srgbClr val="000000"/>
                </a:solidFill>
                <a:effectLst/>
              </a:rPr>
              <a:t>in IPL so far. To do that you have to make a list of 10 players you want to bid in the auction so that when you try to grab them in auction you should not pay the amount greater than you have in the purse for a particular player</a:t>
            </a:r>
            <a:r>
              <a:rPr lang="en-US" sz="1600" b="1" i="0" dirty="0">
                <a:solidFill>
                  <a:srgbClr val="000000"/>
                </a:solidFill>
                <a:effectLst/>
              </a:rPr>
              <a:t>. (economy can be calculated by dividing total runs conceded with total overs bowled)</a:t>
            </a:r>
            <a:r>
              <a:rPr lang="en-US" sz="1600" b="1" dirty="0"/>
              <a:t> </a:t>
            </a:r>
            <a:br>
              <a:rPr lang="en-US" sz="1600" dirty="0"/>
            </a:br>
            <a:endParaRPr lang="en-US" sz="1600" dirty="0"/>
          </a:p>
        </p:txBody>
      </p:sp>
      <p:sp>
        <p:nvSpPr>
          <p:cNvPr id="5" name="TextBox 4">
            <a:extLst>
              <a:ext uri="{FF2B5EF4-FFF2-40B4-BE49-F238E27FC236}">
                <a16:creationId xmlns:a16="http://schemas.microsoft.com/office/drawing/2014/main" id="{E0066A73-4858-4E83-82A2-8237CDC1A9A3}"/>
              </a:ext>
            </a:extLst>
          </p:cNvPr>
          <p:cNvSpPr txBox="1"/>
          <p:nvPr/>
        </p:nvSpPr>
        <p:spPr>
          <a:xfrm>
            <a:off x="0" y="1077218"/>
            <a:ext cx="12192000" cy="1477328"/>
          </a:xfrm>
          <a:prstGeom prst="rect">
            <a:avLst/>
          </a:prstGeom>
          <a:noFill/>
        </p:spPr>
        <p:txBody>
          <a:bodyPr wrap="square" rtlCol="0">
            <a:spAutoFit/>
          </a:bodyPr>
          <a:lstStyle/>
          <a:p>
            <a:r>
              <a:rPr lang="en-US" b="1" dirty="0"/>
              <a:t>-- the lower the economy rate is, the better the bowler is performing</a:t>
            </a:r>
          </a:p>
          <a:p>
            <a:r>
              <a:rPr lang="en-US" b="1" dirty="0"/>
              <a:t>-- for every illegal delivery, there will an extra delivery in the same over, hence in an over overall 6 legal deliveries are there</a:t>
            </a:r>
          </a:p>
          <a:p>
            <a:r>
              <a:rPr lang="en-US" dirty="0"/>
              <a:t>select *, </a:t>
            </a:r>
            <a:r>
              <a:rPr lang="en-US" dirty="0" err="1"/>
              <a:t>a.runs_conceded</a:t>
            </a:r>
            <a:r>
              <a:rPr lang="en-US" dirty="0"/>
              <a:t>/</a:t>
            </a:r>
            <a:r>
              <a:rPr lang="en-US" dirty="0" err="1"/>
              <a:t>a.over</a:t>
            </a:r>
            <a:r>
              <a:rPr lang="en-US" dirty="0"/>
              <a:t> as </a:t>
            </a:r>
            <a:r>
              <a:rPr lang="en-US" dirty="0" err="1"/>
              <a:t>economy_rate</a:t>
            </a:r>
            <a:r>
              <a:rPr lang="en-US" dirty="0"/>
              <a:t> from</a:t>
            </a:r>
          </a:p>
          <a:p>
            <a:r>
              <a:rPr lang="en-US" dirty="0"/>
              <a:t>(select bowler, count(ball)/6::float as Over, sum(</a:t>
            </a:r>
            <a:r>
              <a:rPr lang="en-US" dirty="0" err="1"/>
              <a:t>total_runs</a:t>
            </a:r>
            <a:r>
              <a:rPr lang="en-US" dirty="0"/>
              <a:t>) as </a:t>
            </a:r>
            <a:r>
              <a:rPr lang="en-US" dirty="0" err="1"/>
              <a:t>runs_conceded</a:t>
            </a:r>
            <a:r>
              <a:rPr lang="en-US" dirty="0"/>
              <a:t> from </a:t>
            </a:r>
            <a:r>
              <a:rPr lang="en-US" dirty="0" err="1"/>
              <a:t>ipl_ball</a:t>
            </a:r>
            <a:r>
              <a:rPr lang="en-US" dirty="0"/>
              <a:t> </a:t>
            </a:r>
          </a:p>
          <a:p>
            <a:r>
              <a:rPr lang="en-US" dirty="0"/>
              <a:t>where ball in (1,2,3,4,5,6) group by bowler having count(ball)&gt;500) as a order by </a:t>
            </a:r>
            <a:r>
              <a:rPr lang="en-US" dirty="0" err="1"/>
              <a:t>economy_rate</a:t>
            </a:r>
            <a:r>
              <a:rPr lang="en-US" dirty="0"/>
              <a:t> </a:t>
            </a:r>
            <a:r>
              <a:rPr lang="en-US" dirty="0" err="1"/>
              <a:t>asc</a:t>
            </a:r>
            <a:r>
              <a:rPr lang="en-US" dirty="0"/>
              <a:t> limit 10</a:t>
            </a:r>
          </a:p>
        </p:txBody>
      </p:sp>
      <p:graphicFrame>
        <p:nvGraphicFramePr>
          <p:cNvPr id="7" name="Chart 6">
            <a:extLst>
              <a:ext uri="{FF2B5EF4-FFF2-40B4-BE49-F238E27FC236}">
                <a16:creationId xmlns:a16="http://schemas.microsoft.com/office/drawing/2014/main" id="{D2F76966-949F-49E1-A60E-A0EF5ADFB45A}"/>
              </a:ext>
            </a:extLst>
          </p:cNvPr>
          <p:cNvGraphicFramePr>
            <a:graphicFrameLocks/>
          </p:cNvGraphicFramePr>
          <p:nvPr>
            <p:extLst>
              <p:ext uri="{D42A27DB-BD31-4B8C-83A1-F6EECF244321}">
                <p14:modId xmlns:p14="http://schemas.microsoft.com/office/powerpoint/2010/main" val="1472155313"/>
              </p:ext>
            </p:extLst>
          </p:nvPr>
        </p:nvGraphicFramePr>
        <p:xfrm>
          <a:off x="2348753" y="2799895"/>
          <a:ext cx="7494494" cy="39863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86602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B2BCCC-437C-4251-A157-5A4A87087B23}"/>
              </a:ext>
            </a:extLst>
          </p:cNvPr>
          <p:cNvSpPr txBox="1"/>
          <p:nvPr/>
        </p:nvSpPr>
        <p:spPr>
          <a:xfrm>
            <a:off x="0" y="-62753"/>
            <a:ext cx="12192000" cy="1246495"/>
          </a:xfrm>
          <a:prstGeom prst="rect">
            <a:avLst/>
          </a:prstGeom>
          <a:noFill/>
        </p:spPr>
        <p:txBody>
          <a:bodyPr wrap="square" rtlCol="0">
            <a:spAutoFit/>
          </a:bodyPr>
          <a:lstStyle/>
          <a:p>
            <a:r>
              <a:rPr lang="en-US" sz="1500" i="0" dirty="0">
                <a:solidFill>
                  <a:srgbClr val="000000"/>
                </a:solidFill>
                <a:effectLst/>
              </a:rPr>
              <a:t>Now you need to get 2-3 bowlers with </a:t>
            </a:r>
            <a:r>
              <a:rPr lang="en-US" sz="1500" b="1" i="0" dirty="0">
                <a:solidFill>
                  <a:srgbClr val="000000"/>
                </a:solidFill>
                <a:effectLst/>
              </a:rPr>
              <a:t>the best strike rate and who have bowled at least 500 balls </a:t>
            </a:r>
            <a:r>
              <a:rPr lang="en-US" sz="1500" i="0" dirty="0">
                <a:solidFill>
                  <a:srgbClr val="000000"/>
                </a:solidFill>
                <a:effectLst/>
              </a:rPr>
              <a:t>in IPL so far. To do that you have to make a list of 10 players you want to bid in the auction so that when you try to grab them in auction you should not pay the amount greater than you have in the purse for a particular player.</a:t>
            </a:r>
          </a:p>
          <a:p>
            <a:r>
              <a:rPr lang="en-US" sz="1500" i="0" dirty="0">
                <a:solidFill>
                  <a:srgbClr val="000000"/>
                </a:solidFill>
                <a:effectLst/>
              </a:rPr>
              <a:t>(strike rate of a bowler can be calculated by number of balls bowled divided by total wickets taken )</a:t>
            </a:r>
            <a:r>
              <a:rPr lang="en-US" sz="1500" dirty="0"/>
              <a:t> </a:t>
            </a:r>
            <a:br>
              <a:rPr lang="en-US" sz="1500" dirty="0"/>
            </a:br>
            <a:endParaRPr lang="en-US" sz="1500" dirty="0"/>
          </a:p>
        </p:txBody>
      </p:sp>
      <p:sp>
        <p:nvSpPr>
          <p:cNvPr id="3" name="TextBox 2">
            <a:extLst>
              <a:ext uri="{FF2B5EF4-FFF2-40B4-BE49-F238E27FC236}">
                <a16:creationId xmlns:a16="http://schemas.microsoft.com/office/drawing/2014/main" id="{DA9A05B5-A4EB-4ECC-8ECF-9FDB6F6FD19A}"/>
              </a:ext>
            </a:extLst>
          </p:cNvPr>
          <p:cNvSpPr txBox="1"/>
          <p:nvPr/>
        </p:nvSpPr>
        <p:spPr>
          <a:xfrm>
            <a:off x="0" y="1084729"/>
            <a:ext cx="12192000" cy="1477328"/>
          </a:xfrm>
          <a:prstGeom prst="rect">
            <a:avLst/>
          </a:prstGeom>
          <a:noFill/>
        </p:spPr>
        <p:txBody>
          <a:bodyPr wrap="square" rtlCol="0">
            <a:spAutoFit/>
          </a:bodyPr>
          <a:lstStyle/>
          <a:p>
            <a:r>
              <a:rPr lang="en-US" b="1" dirty="0"/>
              <a:t>--The lower the strike rate, the more effective a bowler is at taking wickets quickly</a:t>
            </a:r>
          </a:p>
          <a:p>
            <a:endParaRPr lang="en-US" dirty="0"/>
          </a:p>
          <a:p>
            <a:r>
              <a:rPr lang="en-US" dirty="0"/>
              <a:t>select *, </a:t>
            </a:r>
            <a:r>
              <a:rPr lang="en-US" dirty="0" err="1"/>
              <a:t>a.total_balls</a:t>
            </a:r>
            <a:r>
              <a:rPr lang="en-US" dirty="0"/>
              <a:t>/</a:t>
            </a:r>
            <a:r>
              <a:rPr lang="en-US" dirty="0" err="1"/>
              <a:t>a.wicket_taken</a:t>
            </a:r>
            <a:r>
              <a:rPr lang="en-US" dirty="0"/>
              <a:t>::float as </a:t>
            </a:r>
            <a:r>
              <a:rPr lang="en-US" dirty="0" err="1"/>
              <a:t>bowler_strikerate</a:t>
            </a:r>
            <a:r>
              <a:rPr lang="en-US" dirty="0"/>
              <a:t> from (select bowler, count(ball) as </a:t>
            </a:r>
            <a:r>
              <a:rPr lang="en-US" dirty="0" err="1"/>
              <a:t>total_balls</a:t>
            </a:r>
            <a:r>
              <a:rPr lang="en-US" dirty="0"/>
              <a:t>, sum(</a:t>
            </a:r>
            <a:r>
              <a:rPr lang="en-US" dirty="0" err="1"/>
              <a:t>is_wicket</a:t>
            </a:r>
            <a:r>
              <a:rPr lang="en-US" dirty="0"/>
              <a:t>) as </a:t>
            </a:r>
            <a:r>
              <a:rPr lang="en-US" dirty="0" err="1"/>
              <a:t>wicket_taken</a:t>
            </a:r>
            <a:r>
              <a:rPr lang="en-US" dirty="0"/>
              <a:t> from </a:t>
            </a:r>
            <a:r>
              <a:rPr lang="en-US" dirty="0" err="1"/>
              <a:t>ipl_ball</a:t>
            </a:r>
            <a:r>
              <a:rPr lang="en-US" dirty="0"/>
              <a:t> group by bowler having count(ball)&gt;500) as a where </a:t>
            </a:r>
            <a:r>
              <a:rPr lang="en-US" dirty="0" err="1"/>
              <a:t>a.wicket_taken</a:t>
            </a:r>
            <a:r>
              <a:rPr lang="en-US" dirty="0"/>
              <a:t>!=0 order by </a:t>
            </a:r>
            <a:r>
              <a:rPr lang="en-US" dirty="0" err="1"/>
              <a:t>bowler_strikerate</a:t>
            </a:r>
            <a:r>
              <a:rPr lang="en-US" dirty="0"/>
              <a:t> </a:t>
            </a:r>
            <a:r>
              <a:rPr lang="en-US" dirty="0" err="1"/>
              <a:t>asc</a:t>
            </a:r>
            <a:r>
              <a:rPr lang="en-US" dirty="0"/>
              <a:t> limit 10</a:t>
            </a:r>
          </a:p>
        </p:txBody>
      </p:sp>
      <p:graphicFrame>
        <p:nvGraphicFramePr>
          <p:cNvPr id="5" name="Chart 4">
            <a:extLst>
              <a:ext uri="{FF2B5EF4-FFF2-40B4-BE49-F238E27FC236}">
                <a16:creationId xmlns:a16="http://schemas.microsoft.com/office/drawing/2014/main" id="{CF6D21D3-AA82-434B-B368-7B4600B041E1}"/>
              </a:ext>
            </a:extLst>
          </p:cNvPr>
          <p:cNvGraphicFramePr>
            <a:graphicFrameLocks/>
          </p:cNvGraphicFramePr>
          <p:nvPr>
            <p:extLst>
              <p:ext uri="{D42A27DB-BD31-4B8C-83A1-F6EECF244321}">
                <p14:modId xmlns:p14="http://schemas.microsoft.com/office/powerpoint/2010/main" val="1514989501"/>
              </p:ext>
            </p:extLst>
          </p:nvPr>
        </p:nvGraphicFramePr>
        <p:xfrm>
          <a:off x="2711825" y="2642738"/>
          <a:ext cx="6768350" cy="429594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567781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TotalTime>
  <Words>383</Words>
  <Application>Microsoft Office PowerPoint</Application>
  <PresentationFormat>Widescreen</PresentationFormat>
  <Paragraphs>12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Rohit Rai</dc:creator>
  <cp:lastModifiedBy>Rohit Rai</cp:lastModifiedBy>
  <cp:revision>14</cp:revision>
  <dcterms:created xsi:type="dcterms:W3CDTF">2024-05-18T07:03:07Z</dcterms:created>
  <dcterms:modified xsi:type="dcterms:W3CDTF">2024-05-18T12:40:34Z</dcterms:modified>
</cp:coreProperties>
</file>