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hit\Downloads\data-171601952047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hit\Downloads\data-171601976376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hit\Downloads\data-1716020042757.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'data-1716019520470'!$B$1</c:f>
              <c:strCache>
                <c:ptCount val="1"/>
                <c:pt idx="0">
                  <c:v>strike_rate</c:v>
                </c:pt>
              </c:strCache>
            </c:strRef>
          </c:tx>
          <c:spPr>
            <a:solidFill>
              <a:schemeClr val="accent1"/>
            </a:solidFill>
            <a:ln>
              <a:noFill/>
            </a:ln>
            <a:effectLst/>
          </c:spPr>
          <c:invertIfNegative val="0"/>
          <c:cat>
            <c:strRef>
              <c:f>'data-1716019520470'!$A$2:$A$11</c:f>
              <c:strCache>
                <c:ptCount val="10"/>
                <c:pt idx="0">
                  <c:v>AD Russell</c:v>
                </c:pt>
                <c:pt idx="1">
                  <c:v>SP Narine</c:v>
                </c:pt>
                <c:pt idx="2">
                  <c:v>MM Ali</c:v>
                </c:pt>
                <c:pt idx="3">
                  <c:v>BCJ Cutting</c:v>
                </c:pt>
                <c:pt idx="4">
                  <c:v>N Pooran</c:v>
                </c:pt>
                <c:pt idx="5">
                  <c:v>V Sehwag</c:v>
                </c:pt>
                <c:pt idx="6">
                  <c:v>HH Pandya</c:v>
                </c:pt>
                <c:pt idx="7">
                  <c:v>GJ Maxwell</c:v>
                </c:pt>
                <c:pt idx="8">
                  <c:v>CH Gayle</c:v>
                </c:pt>
                <c:pt idx="9">
                  <c:v>AB de Villiers</c:v>
                </c:pt>
              </c:strCache>
            </c:strRef>
          </c:cat>
          <c:val>
            <c:numRef>
              <c:f>'data-1716019520470'!$B$2:$B$11</c:f>
              <c:numCache>
                <c:formatCode>General</c:formatCode>
                <c:ptCount val="10"/>
                <c:pt idx="0">
                  <c:v>47.787062828845499</c:v>
                </c:pt>
                <c:pt idx="1">
                  <c:v>47.279260780287402</c:v>
                </c:pt>
                <c:pt idx="2">
                  <c:v>46.109510086455302</c:v>
                </c:pt>
                <c:pt idx="3">
                  <c:v>45.488721804511201</c:v>
                </c:pt>
                <c:pt idx="4">
                  <c:v>44.360902255639097</c:v>
                </c:pt>
                <c:pt idx="5">
                  <c:v>44.143438772314397</c:v>
                </c:pt>
                <c:pt idx="6">
                  <c:v>43.843461660833597</c:v>
                </c:pt>
                <c:pt idx="7">
                  <c:v>43.468531468531403</c:v>
                </c:pt>
                <c:pt idx="8">
                  <c:v>42.709329623511003</c:v>
                </c:pt>
                <c:pt idx="9">
                  <c:v>42.613881925836203</c:v>
                </c:pt>
              </c:numCache>
            </c:numRef>
          </c:val>
          <c:extLst>
            <c:ext xmlns:c16="http://schemas.microsoft.com/office/drawing/2014/chart" uri="{C3380CC4-5D6E-409C-BE32-E72D297353CC}">
              <c16:uniqueId val="{00000000-2045-4F97-99DB-D830B17F26DB}"/>
            </c:ext>
          </c:extLst>
        </c:ser>
        <c:dLbls>
          <c:showLegendKey val="0"/>
          <c:showVal val="0"/>
          <c:showCatName val="0"/>
          <c:showSerName val="0"/>
          <c:showPercent val="0"/>
          <c:showBubbleSize val="0"/>
        </c:dLbls>
        <c:gapWidth val="182"/>
        <c:axId val="1444593375"/>
        <c:axId val="1444587967"/>
      </c:barChart>
      <c:catAx>
        <c:axId val="14445933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587967"/>
        <c:crosses val="autoZero"/>
        <c:auto val="1"/>
        <c:lblAlgn val="ctr"/>
        <c:lblOffset val="100"/>
        <c:noMultiLvlLbl val="0"/>
      </c:catAx>
      <c:valAx>
        <c:axId val="14445879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593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'data-1716019763761'!$B$1</c:f>
              <c:strCache>
                <c:ptCount val="1"/>
                <c:pt idx="0">
                  <c:v>batsman_avg</c:v>
                </c:pt>
              </c:strCache>
            </c:strRef>
          </c:tx>
          <c:spPr>
            <a:solidFill>
              <a:schemeClr val="accent1"/>
            </a:solidFill>
            <a:ln>
              <a:noFill/>
            </a:ln>
            <a:effectLst/>
          </c:spPr>
          <c:invertIfNegative val="0"/>
          <c:cat>
            <c:strRef>
              <c:f>'data-1716019763761'!$A$2:$A$11</c:f>
              <c:strCache>
                <c:ptCount val="10"/>
                <c:pt idx="0">
                  <c:v>Iqbal Abdulla</c:v>
                </c:pt>
                <c:pt idx="1">
                  <c:v>RD Gaikwad</c:v>
                </c:pt>
                <c:pt idx="2">
                  <c:v>MN van Wyk</c:v>
                </c:pt>
                <c:pt idx="3">
                  <c:v>PD Collingwood</c:v>
                </c:pt>
                <c:pt idx="4">
                  <c:v>HM Amla</c:v>
                </c:pt>
                <c:pt idx="5">
                  <c:v>LH Ferguson</c:v>
                </c:pt>
                <c:pt idx="6">
                  <c:v>ML Hayden</c:v>
                </c:pt>
                <c:pt idx="7">
                  <c:v>KL Rahul</c:v>
                </c:pt>
                <c:pt idx="8">
                  <c:v>AB de Villiers</c:v>
                </c:pt>
                <c:pt idx="9">
                  <c:v>CH Gayle</c:v>
                </c:pt>
              </c:strCache>
            </c:strRef>
          </c:cat>
          <c:val>
            <c:numRef>
              <c:f>'data-1716019763761'!$B$2:$B$11</c:f>
              <c:numCache>
                <c:formatCode>General</c:formatCode>
                <c:ptCount val="10"/>
                <c:pt idx="0">
                  <c:v>97</c:v>
                </c:pt>
                <c:pt idx="1">
                  <c:v>73.3333333333333</c:v>
                </c:pt>
                <c:pt idx="2">
                  <c:v>58.3333333333333</c:v>
                </c:pt>
                <c:pt idx="3">
                  <c:v>53.25</c:v>
                </c:pt>
                <c:pt idx="4">
                  <c:v>46.153846153846096</c:v>
                </c:pt>
                <c:pt idx="5">
                  <c:v>45</c:v>
                </c:pt>
                <c:pt idx="6">
                  <c:v>44.629629629629598</c:v>
                </c:pt>
                <c:pt idx="7">
                  <c:v>44.209677419354797</c:v>
                </c:pt>
                <c:pt idx="8">
                  <c:v>44</c:v>
                </c:pt>
                <c:pt idx="9">
                  <c:v>43.991379310344797</c:v>
                </c:pt>
              </c:numCache>
            </c:numRef>
          </c:val>
          <c:extLst>
            <c:ext xmlns:c16="http://schemas.microsoft.com/office/drawing/2014/chart" uri="{C3380CC4-5D6E-409C-BE32-E72D297353CC}">
              <c16:uniqueId val="{00000000-D63D-490E-AF20-9FCBF1398A7A}"/>
            </c:ext>
          </c:extLst>
        </c:ser>
        <c:dLbls>
          <c:showLegendKey val="0"/>
          <c:showVal val="0"/>
          <c:showCatName val="0"/>
          <c:showSerName val="0"/>
          <c:showPercent val="0"/>
          <c:showBubbleSize val="0"/>
        </c:dLbls>
        <c:gapWidth val="182"/>
        <c:axId val="1096703983"/>
        <c:axId val="1096999519"/>
      </c:barChart>
      <c:catAx>
        <c:axId val="10967039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999519"/>
        <c:crosses val="autoZero"/>
        <c:auto val="1"/>
        <c:lblAlgn val="ctr"/>
        <c:lblOffset val="100"/>
        <c:noMultiLvlLbl val="0"/>
      </c:catAx>
      <c:valAx>
        <c:axId val="1096999519"/>
        <c:scaling>
          <c:orientation val="minMax"/>
          <c:max val="100"/>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703983"/>
        <c:crosses val="autoZero"/>
        <c:crossBetween val="between"/>
        <c:majorUnit val="10"/>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Hard Hitting Players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'data-1716020042757'!$B$1</c:f>
              <c:strCache>
                <c:ptCount val="1"/>
                <c:pt idx="0">
                  <c:v>boundry_runs</c:v>
                </c:pt>
              </c:strCache>
            </c:strRef>
          </c:tx>
          <c:spPr>
            <a:solidFill>
              <a:schemeClr val="accent1"/>
            </a:solidFill>
            <a:ln>
              <a:noFill/>
            </a:ln>
            <a:effectLst/>
          </c:spPr>
          <c:invertIfNegative val="0"/>
          <c:cat>
            <c:strRef>
              <c:f>'data-1716020042757'!$A$2:$A$11</c:f>
              <c:strCache>
                <c:ptCount val="10"/>
                <c:pt idx="0">
                  <c:v>R Bishnoi</c:v>
                </c:pt>
                <c:pt idx="1">
                  <c:v>L Ronchi</c:v>
                </c:pt>
                <c:pt idx="2">
                  <c:v>NJ Maddinson</c:v>
                </c:pt>
                <c:pt idx="3">
                  <c:v>J Arunkumar</c:v>
                </c:pt>
                <c:pt idx="4">
                  <c:v>Shahid Afridi</c:v>
                </c:pt>
                <c:pt idx="5">
                  <c:v>Umar Gul</c:v>
                </c:pt>
                <c:pt idx="6">
                  <c:v>AC Blizzard</c:v>
                </c:pt>
                <c:pt idx="7">
                  <c:v>AUK Pathan</c:v>
                </c:pt>
                <c:pt idx="8">
                  <c:v>Kamran Akmal</c:v>
                </c:pt>
                <c:pt idx="9">
                  <c:v>SP Narine</c:v>
                </c:pt>
              </c:strCache>
            </c:strRef>
          </c:cat>
          <c:val>
            <c:numRef>
              <c:f>'data-1716020042757'!$B$2:$B$11</c:f>
              <c:numCache>
                <c:formatCode>General</c:formatCode>
                <c:ptCount val="10"/>
                <c:pt idx="0">
                  <c:v>16</c:v>
                </c:pt>
                <c:pt idx="1">
                  <c:v>30</c:v>
                </c:pt>
                <c:pt idx="2">
                  <c:v>16</c:v>
                </c:pt>
                <c:pt idx="3">
                  <c:v>20</c:v>
                </c:pt>
                <c:pt idx="4">
                  <c:v>64</c:v>
                </c:pt>
                <c:pt idx="5">
                  <c:v>34</c:v>
                </c:pt>
                <c:pt idx="6">
                  <c:v>96</c:v>
                </c:pt>
                <c:pt idx="7">
                  <c:v>32</c:v>
                </c:pt>
                <c:pt idx="8">
                  <c:v>100</c:v>
                </c:pt>
                <c:pt idx="9">
                  <c:v>724</c:v>
                </c:pt>
              </c:numCache>
            </c:numRef>
          </c:val>
          <c:extLst>
            <c:ext xmlns:c16="http://schemas.microsoft.com/office/drawing/2014/chart" uri="{C3380CC4-5D6E-409C-BE32-E72D297353CC}">
              <c16:uniqueId val="{00000000-6382-4019-BA58-7D697724E17D}"/>
            </c:ext>
          </c:extLst>
        </c:ser>
        <c:ser>
          <c:idx val="1"/>
          <c:order val="1"/>
          <c:tx>
            <c:strRef>
              <c:f>'data-1716020042757'!$C$1</c:f>
              <c:strCache>
                <c:ptCount val="1"/>
                <c:pt idx="0">
                  <c:v>boundary_percentage</c:v>
                </c:pt>
              </c:strCache>
            </c:strRef>
          </c:tx>
          <c:spPr>
            <a:solidFill>
              <a:schemeClr val="accent2"/>
            </a:solidFill>
            <a:ln>
              <a:noFill/>
            </a:ln>
            <a:effectLst/>
          </c:spPr>
          <c:invertIfNegative val="0"/>
          <c:cat>
            <c:strRef>
              <c:f>'data-1716020042757'!$A$2:$A$11</c:f>
              <c:strCache>
                <c:ptCount val="10"/>
                <c:pt idx="0">
                  <c:v>R Bishnoi</c:v>
                </c:pt>
                <c:pt idx="1">
                  <c:v>L Ronchi</c:v>
                </c:pt>
                <c:pt idx="2">
                  <c:v>NJ Maddinson</c:v>
                </c:pt>
                <c:pt idx="3">
                  <c:v>J Arunkumar</c:v>
                </c:pt>
                <c:pt idx="4">
                  <c:v>Shahid Afridi</c:v>
                </c:pt>
                <c:pt idx="5">
                  <c:v>Umar Gul</c:v>
                </c:pt>
                <c:pt idx="6">
                  <c:v>AC Blizzard</c:v>
                </c:pt>
                <c:pt idx="7">
                  <c:v>AUK Pathan</c:v>
                </c:pt>
                <c:pt idx="8">
                  <c:v>Kamran Akmal</c:v>
                </c:pt>
                <c:pt idx="9">
                  <c:v>SP Narine</c:v>
                </c:pt>
              </c:strCache>
            </c:strRef>
          </c:cat>
          <c:val>
            <c:numRef>
              <c:f>'data-1716020042757'!$C$2:$C$11</c:f>
              <c:numCache>
                <c:formatCode>General</c:formatCode>
                <c:ptCount val="10"/>
                <c:pt idx="0">
                  <c:v>84.210526315789394</c:v>
                </c:pt>
                <c:pt idx="1">
                  <c:v>81.081081081080995</c:v>
                </c:pt>
                <c:pt idx="2">
                  <c:v>80</c:v>
                </c:pt>
                <c:pt idx="3">
                  <c:v>80</c:v>
                </c:pt>
                <c:pt idx="4">
                  <c:v>78.048780487804805</c:v>
                </c:pt>
                <c:pt idx="5">
                  <c:v>77.272727272727195</c:v>
                </c:pt>
                <c:pt idx="6">
                  <c:v>76.190476190476105</c:v>
                </c:pt>
                <c:pt idx="7">
                  <c:v>76.190476190476105</c:v>
                </c:pt>
                <c:pt idx="8">
                  <c:v>75.757575757575694</c:v>
                </c:pt>
                <c:pt idx="9">
                  <c:v>75.4953076120959</c:v>
                </c:pt>
              </c:numCache>
            </c:numRef>
          </c:val>
          <c:extLst>
            <c:ext xmlns:c16="http://schemas.microsoft.com/office/drawing/2014/chart" uri="{C3380CC4-5D6E-409C-BE32-E72D297353CC}">
              <c16:uniqueId val="{00000001-6382-4019-BA58-7D697724E17D}"/>
            </c:ext>
          </c:extLst>
        </c:ser>
        <c:dLbls>
          <c:showLegendKey val="0"/>
          <c:showVal val="0"/>
          <c:showCatName val="0"/>
          <c:showSerName val="0"/>
          <c:showPercent val="0"/>
          <c:showBubbleSize val="0"/>
        </c:dLbls>
        <c:gapWidth val="219"/>
        <c:overlap val="-27"/>
        <c:axId val="144985295"/>
        <c:axId val="69942591"/>
      </c:barChart>
      <c:catAx>
        <c:axId val="144985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42591"/>
        <c:crosses val="autoZero"/>
        <c:auto val="1"/>
        <c:lblAlgn val="ctr"/>
        <c:lblOffset val="100"/>
        <c:noMultiLvlLbl val="0"/>
      </c:catAx>
      <c:valAx>
        <c:axId val="699425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985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7D29-0B8F-466B-95D3-DB89149B4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DEA938-5D7C-4C24-997E-291DFD81F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4F70B-8B27-4A71-A56E-060FB792639E}"/>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5" name="Footer Placeholder 4">
            <a:extLst>
              <a:ext uri="{FF2B5EF4-FFF2-40B4-BE49-F238E27FC236}">
                <a16:creationId xmlns:a16="http://schemas.microsoft.com/office/drawing/2014/main" id="{8D001D10-446A-42F6-B36F-4F055D30B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DBF2E-B255-442E-B177-E3590D52263A}"/>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358919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A9A4-FED5-4970-8B9E-444990B276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C63542-A8B1-47B0-9C75-269D79EE4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85261-D962-4FA3-8E0C-0FF2B5CB2655}"/>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5" name="Footer Placeholder 4">
            <a:extLst>
              <a:ext uri="{FF2B5EF4-FFF2-40B4-BE49-F238E27FC236}">
                <a16:creationId xmlns:a16="http://schemas.microsoft.com/office/drawing/2014/main" id="{8FA21BCF-EE5E-4F26-B20B-99C7DE487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2FE53-C5E7-416F-82A8-960F891ECF0B}"/>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220597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47357-E700-42FC-8B7F-89D6F3C141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68EFB2-9AEF-475C-9D09-BD0DDDF88E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D605C-0ABD-4CAE-97B7-96FE5AABAEC5}"/>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5" name="Footer Placeholder 4">
            <a:extLst>
              <a:ext uri="{FF2B5EF4-FFF2-40B4-BE49-F238E27FC236}">
                <a16:creationId xmlns:a16="http://schemas.microsoft.com/office/drawing/2014/main" id="{F479B0BB-EA3A-445A-AF26-351D7F67B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BB7C8-469F-446A-A077-3BB38D80B333}"/>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62268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6294-5DC9-4707-8014-D42FFCEB4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A7EE16-E8A8-4BCE-8772-E87CB7C5F7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728AF-A747-428B-A1B7-116B2D441255}"/>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5" name="Footer Placeholder 4">
            <a:extLst>
              <a:ext uri="{FF2B5EF4-FFF2-40B4-BE49-F238E27FC236}">
                <a16:creationId xmlns:a16="http://schemas.microsoft.com/office/drawing/2014/main" id="{12872FC2-AE30-4E63-B7B9-218A59609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F8935-54F8-443B-9493-9AC1B19B1100}"/>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221175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97BA-5E71-4519-AD8C-A4BD853EA0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1087AD-1085-4CC2-8B05-3CA419B19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B2CF6-D087-4C3A-B7FB-1DEB5A5D8089}"/>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5" name="Footer Placeholder 4">
            <a:extLst>
              <a:ext uri="{FF2B5EF4-FFF2-40B4-BE49-F238E27FC236}">
                <a16:creationId xmlns:a16="http://schemas.microsoft.com/office/drawing/2014/main" id="{1174EA2C-5948-49C6-977B-09827F81F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B879C-2CEC-4C20-B076-2D218316DC8F}"/>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88528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E652-4DCB-4E61-8181-B5DE3FB7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EA11A-FF66-4938-BC36-B6A447A730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46A98E-BB99-461E-8C73-89E7F29506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20E11B-607C-4098-BC99-C2532C096B01}"/>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6" name="Footer Placeholder 5">
            <a:extLst>
              <a:ext uri="{FF2B5EF4-FFF2-40B4-BE49-F238E27FC236}">
                <a16:creationId xmlns:a16="http://schemas.microsoft.com/office/drawing/2014/main" id="{FE288D0B-ECDF-4EBB-BF56-691725DE5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46F67-7F05-4911-B9E0-6252E6E6A7CE}"/>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155468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7723-D5AB-401C-831B-A9BAA9306F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D7B3E-ACEE-421C-9AA1-9AC7604F6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ECD538-DA8D-4085-BA31-15C28626E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D37EE7-CDB5-446B-96CF-3D31391DB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DA3D9-60D1-425E-9EB1-91AD47EF3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12DF32-06B1-4C04-BAF7-C3EF05311DAE}"/>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8" name="Footer Placeholder 7">
            <a:extLst>
              <a:ext uri="{FF2B5EF4-FFF2-40B4-BE49-F238E27FC236}">
                <a16:creationId xmlns:a16="http://schemas.microsoft.com/office/drawing/2014/main" id="{0E322FC1-D75D-4388-BC27-D1DDECC749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627E1F-F660-45C4-A8DE-82A4EF2E7583}"/>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109696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84C8-186E-4F8A-9431-FB8F96085F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D41A8-2BC8-4B9E-840D-F055E2DE4693}"/>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4" name="Footer Placeholder 3">
            <a:extLst>
              <a:ext uri="{FF2B5EF4-FFF2-40B4-BE49-F238E27FC236}">
                <a16:creationId xmlns:a16="http://schemas.microsoft.com/office/drawing/2014/main" id="{8CBC3C60-1D1C-498F-8081-CA83FDEFD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57729E-B00F-4512-8F2C-F2C8B12494D9}"/>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231446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0C690-47EC-41FC-BE52-C9A05527FC08}"/>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3" name="Footer Placeholder 2">
            <a:extLst>
              <a:ext uri="{FF2B5EF4-FFF2-40B4-BE49-F238E27FC236}">
                <a16:creationId xmlns:a16="http://schemas.microsoft.com/office/drawing/2014/main" id="{8AAC6D9E-EE6D-4F2C-814C-F3A9D0BD4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D112D8-9FDA-4996-98DB-5F36FC08BE15}"/>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181495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A1B4-77F1-4C83-87FC-57FB7ED7F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E71CF5-290F-4E9C-825D-3F3DE003A1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1D1C3-E22F-4ED4-BE83-207C97D12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01B2F-E37B-4E73-ACC0-C28DB0579CFC}"/>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6" name="Footer Placeholder 5">
            <a:extLst>
              <a:ext uri="{FF2B5EF4-FFF2-40B4-BE49-F238E27FC236}">
                <a16:creationId xmlns:a16="http://schemas.microsoft.com/office/drawing/2014/main" id="{CEF02CD6-BD47-479F-88D9-D00EE4AF5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27E8B-A9A7-4E30-8CDE-29161C3BCAA6}"/>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99586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A693-53A5-4F51-BF77-BEFA480A5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CFCF13-523D-4978-AE42-FC0465705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2F205C-741E-4151-B727-695530DE3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7B9B1-CE70-48A8-B8DA-C851C44B7802}"/>
              </a:ext>
            </a:extLst>
          </p:cNvPr>
          <p:cNvSpPr>
            <a:spLocks noGrp="1"/>
          </p:cNvSpPr>
          <p:nvPr>
            <p:ph type="dt" sz="half" idx="10"/>
          </p:nvPr>
        </p:nvSpPr>
        <p:spPr/>
        <p:txBody>
          <a:bodyPr/>
          <a:lstStyle/>
          <a:p>
            <a:fld id="{971D8031-5128-44CF-AA41-A46D45CF52B7}" type="datetimeFigureOut">
              <a:rPr lang="en-US" smtClean="0"/>
              <a:t>5/18/2024</a:t>
            </a:fld>
            <a:endParaRPr lang="en-US"/>
          </a:p>
        </p:txBody>
      </p:sp>
      <p:sp>
        <p:nvSpPr>
          <p:cNvPr id="6" name="Footer Placeholder 5">
            <a:extLst>
              <a:ext uri="{FF2B5EF4-FFF2-40B4-BE49-F238E27FC236}">
                <a16:creationId xmlns:a16="http://schemas.microsoft.com/office/drawing/2014/main" id="{7E571F8A-CAFC-40ED-9181-CA1077045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83248-0720-4652-937E-D27F669E6FA3}"/>
              </a:ext>
            </a:extLst>
          </p:cNvPr>
          <p:cNvSpPr>
            <a:spLocks noGrp="1"/>
          </p:cNvSpPr>
          <p:nvPr>
            <p:ph type="sldNum" sz="quarter" idx="12"/>
          </p:nvPr>
        </p:nvSpPr>
        <p:spPr/>
        <p:txBody>
          <a:bodyPr/>
          <a:lstStyle/>
          <a:p>
            <a:fld id="{3E78907E-F78B-4C80-88C1-5B72213F3ECC}" type="slidenum">
              <a:rPr lang="en-US" smtClean="0"/>
              <a:t>‹#›</a:t>
            </a:fld>
            <a:endParaRPr lang="en-US"/>
          </a:p>
        </p:txBody>
      </p:sp>
    </p:spTree>
    <p:extLst>
      <p:ext uri="{BB962C8B-B14F-4D97-AF65-F5344CB8AC3E}">
        <p14:creationId xmlns:p14="http://schemas.microsoft.com/office/powerpoint/2010/main" val="344497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BDAD1-7E31-4B94-926E-2B21BABEB8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1CD92D-DA7E-4298-97B3-64C1617E5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67205-8F6F-48E1-A2CC-27C6A0A91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D8031-5128-44CF-AA41-A46D45CF52B7}" type="datetimeFigureOut">
              <a:rPr lang="en-US" smtClean="0"/>
              <a:t>5/18/2024</a:t>
            </a:fld>
            <a:endParaRPr lang="en-US"/>
          </a:p>
        </p:txBody>
      </p:sp>
      <p:sp>
        <p:nvSpPr>
          <p:cNvPr id="5" name="Footer Placeholder 4">
            <a:extLst>
              <a:ext uri="{FF2B5EF4-FFF2-40B4-BE49-F238E27FC236}">
                <a16:creationId xmlns:a16="http://schemas.microsoft.com/office/drawing/2014/main" id="{C4F0AE61-CFBA-41CD-9F34-5311E743D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539F39-1F02-49AD-94CF-88971CE50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8907E-F78B-4C80-88C1-5B72213F3ECC}" type="slidenum">
              <a:rPr lang="en-US" smtClean="0"/>
              <a:t>‹#›</a:t>
            </a:fld>
            <a:endParaRPr lang="en-US"/>
          </a:p>
        </p:txBody>
      </p:sp>
    </p:spTree>
    <p:extLst>
      <p:ext uri="{BB962C8B-B14F-4D97-AF65-F5344CB8AC3E}">
        <p14:creationId xmlns:p14="http://schemas.microsoft.com/office/powerpoint/2010/main" val="3385909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8D6434-2644-41C4-8254-2973D4F39789}"/>
              </a:ext>
            </a:extLst>
          </p:cNvPr>
          <p:cNvSpPr txBox="1"/>
          <p:nvPr/>
        </p:nvSpPr>
        <p:spPr>
          <a:xfrm>
            <a:off x="663388" y="170329"/>
            <a:ext cx="9914965" cy="47513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0D1A3C23-5B52-4080-B64C-35F96AEF04F6}"/>
              </a:ext>
            </a:extLst>
          </p:cNvPr>
          <p:cNvSpPr txBox="1"/>
          <p:nvPr/>
        </p:nvSpPr>
        <p:spPr>
          <a:xfrm>
            <a:off x="215153" y="1541929"/>
            <a:ext cx="9538447" cy="2031325"/>
          </a:xfrm>
          <a:prstGeom prst="rect">
            <a:avLst/>
          </a:prstGeom>
          <a:noFill/>
        </p:spPr>
        <p:txBody>
          <a:bodyPr wrap="square" rtlCol="0">
            <a:spAutoFit/>
          </a:bodyPr>
          <a:lstStyle/>
          <a:p>
            <a:r>
              <a:rPr lang="en-US" b="1" dirty="0"/>
              <a:t>select *, </a:t>
            </a:r>
            <a:r>
              <a:rPr lang="en-US" b="1" dirty="0" err="1"/>
              <a:t>a.total_runs</a:t>
            </a:r>
            <a:r>
              <a:rPr lang="en-US" b="1" dirty="0"/>
              <a:t>/</a:t>
            </a:r>
            <a:r>
              <a:rPr lang="en-US" b="1" dirty="0" err="1"/>
              <a:t>a.total_balls_faced</a:t>
            </a:r>
            <a:r>
              <a:rPr lang="en-US" b="1" dirty="0"/>
              <a:t>::float*100 as </a:t>
            </a:r>
            <a:r>
              <a:rPr lang="en-US" b="1" dirty="0" err="1"/>
              <a:t>Strike_Rate</a:t>
            </a:r>
            <a:r>
              <a:rPr lang="en-US" b="1" dirty="0"/>
              <a:t> from  (</a:t>
            </a:r>
          </a:p>
          <a:p>
            <a:r>
              <a:rPr lang="en-US" b="1" dirty="0"/>
              <a:t>select batsman, sum(ball) as </a:t>
            </a:r>
            <a:r>
              <a:rPr lang="en-US" b="1" dirty="0" err="1"/>
              <a:t>total_balls_faced</a:t>
            </a:r>
            <a:r>
              <a:rPr lang="en-US" b="1" dirty="0"/>
              <a:t>, sum(</a:t>
            </a:r>
            <a:r>
              <a:rPr lang="en-US" b="1" dirty="0" err="1"/>
              <a:t>total_runs</a:t>
            </a:r>
            <a:r>
              <a:rPr lang="en-US" b="1" dirty="0"/>
              <a:t>) as </a:t>
            </a:r>
            <a:r>
              <a:rPr lang="en-US" b="1" dirty="0" err="1"/>
              <a:t>total_runs</a:t>
            </a:r>
            <a:endParaRPr lang="en-US" b="1" dirty="0"/>
          </a:p>
          <a:p>
            <a:r>
              <a:rPr lang="en-US" b="1" dirty="0"/>
              <a:t>from </a:t>
            </a:r>
            <a:r>
              <a:rPr lang="en-US" b="1" dirty="0" err="1"/>
              <a:t>ipl_ball</a:t>
            </a:r>
            <a:r>
              <a:rPr lang="en-US" b="1" dirty="0"/>
              <a:t> where  </a:t>
            </a:r>
            <a:r>
              <a:rPr lang="en-US" b="1" dirty="0" err="1"/>
              <a:t>extras_type</a:t>
            </a:r>
            <a:r>
              <a:rPr lang="en-US" b="1" dirty="0"/>
              <a:t>!='</a:t>
            </a:r>
            <a:r>
              <a:rPr lang="en-US" b="1" dirty="0" err="1"/>
              <a:t>wides</a:t>
            </a:r>
            <a:r>
              <a:rPr lang="en-US" b="1" dirty="0"/>
              <a:t>' </a:t>
            </a:r>
          </a:p>
          <a:p>
            <a:r>
              <a:rPr lang="en-US" b="1" dirty="0"/>
              <a:t>group by batsman having sum(ball)&gt;500 order by batsman ) </a:t>
            </a:r>
          </a:p>
          <a:p>
            <a:r>
              <a:rPr lang="en-US" b="1" dirty="0"/>
              <a:t>as a order by </a:t>
            </a:r>
            <a:r>
              <a:rPr lang="en-US" b="1" dirty="0" err="1"/>
              <a:t>strike_rate</a:t>
            </a:r>
            <a:r>
              <a:rPr lang="en-US" b="1" dirty="0"/>
              <a:t> desc limit 10</a:t>
            </a:r>
          </a:p>
          <a:p>
            <a:endParaRPr lang="en-US" b="1" dirty="0"/>
          </a:p>
          <a:p>
            <a:endParaRPr lang="en-US" b="1" dirty="0"/>
          </a:p>
        </p:txBody>
      </p:sp>
      <p:sp>
        <p:nvSpPr>
          <p:cNvPr id="8" name="TextBox 7">
            <a:extLst>
              <a:ext uri="{FF2B5EF4-FFF2-40B4-BE49-F238E27FC236}">
                <a16:creationId xmlns:a16="http://schemas.microsoft.com/office/drawing/2014/main" id="{66987474-9835-4BBF-B23F-9804DFD18C66}"/>
              </a:ext>
            </a:extLst>
          </p:cNvPr>
          <p:cNvSpPr txBox="1"/>
          <p:nvPr/>
        </p:nvSpPr>
        <p:spPr>
          <a:xfrm>
            <a:off x="215153" y="170329"/>
            <a:ext cx="11528612" cy="1600438"/>
          </a:xfrm>
          <a:prstGeom prst="rect">
            <a:avLst/>
          </a:prstGeom>
          <a:noFill/>
        </p:spPr>
        <p:txBody>
          <a:bodyPr wrap="square" rtlCol="0">
            <a:spAutoFit/>
          </a:bodyPr>
          <a:lstStyle/>
          <a:p>
            <a:r>
              <a:rPr lang="en-US" sz="1600" b="1" dirty="0">
                <a:solidFill>
                  <a:srgbClr val="000000"/>
                </a:solidFill>
                <a:effectLst/>
              </a:rPr>
              <a:t>Your first priority is to get 2-3 players with high S.R who have faced at least 500 </a:t>
            </a:r>
            <a:r>
              <a:rPr lang="en-US" sz="1600" b="1" dirty="0" err="1">
                <a:solidFill>
                  <a:srgbClr val="000000"/>
                </a:solidFill>
                <a:effectLst/>
              </a:rPr>
              <a:t>balls.And</a:t>
            </a:r>
            <a:r>
              <a:rPr lang="en-US" sz="1600" b="1" dirty="0">
                <a:solidFill>
                  <a:srgbClr val="000000"/>
                </a:solidFill>
                <a:effectLst/>
              </a:rPr>
              <a:t> to do that you have to make a list of 10 players you want to bid in the auction so that when you try to grab them in auction you should not pay the amount greater than you have in the purse for a particular player.</a:t>
            </a:r>
            <a:r>
              <a:rPr lang="en-US" sz="1600" b="1" dirty="0"/>
              <a:t> </a:t>
            </a:r>
          </a:p>
          <a:p>
            <a:r>
              <a:rPr lang="en-US" sz="1600" b="0" dirty="0">
                <a:solidFill>
                  <a:srgbClr val="000000"/>
                </a:solidFill>
                <a:effectLst/>
              </a:rPr>
              <a:t>(strike rate is total runs scored by batsman divided by number of balls faced but remember when </a:t>
            </a:r>
            <a:r>
              <a:rPr lang="en-US" sz="1600" b="0" dirty="0" err="1">
                <a:solidFill>
                  <a:srgbClr val="000000"/>
                </a:solidFill>
                <a:effectLst/>
              </a:rPr>
              <a:t>extras_type</a:t>
            </a:r>
            <a:r>
              <a:rPr lang="en-US" sz="1600" b="0" dirty="0">
                <a:solidFill>
                  <a:srgbClr val="000000"/>
                </a:solidFill>
                <a:effectLst/>
              </a:rPr>
              <a:t> is '</a:t>
            </a:r>
            <a:r>
              <a:rPr lang="en-US" sz="1600" b="0" dirty="0" err="1">
                <a:solidFill>
                  <a:srgbClr val="000000"/>
                </a:solidFill>
                <a:effectLst/>
              </a:rPr>
              <a:t>wides</a:t>
            </a:r>
            <a:r>
              <a:rPr lang="en-US" sz="1600" b="0" dirty="0">
                <a:solidFill>
                  <a:srgbClr val="000000"/>
                </a:solidFill>
                <a:effectLst/>
              </a:rPr>
              <a:t>' it is not counted as a ball faced neither counted as batsmen runs)</a:t>
            </a:r>
            <a:r>
              <a:rPr lang="en-US" sz="1600" dirty="0"/>
              <a:t> </a:t>
            </a:r>
            <a:br>
              <a:rPr lang="en-US" dirty="0"/>
            </a:br>
            <a:endParaRPr lang="en-US" dirty="0"/>
          </a:p>
        </p:txBody>
      </p:sp>
      <p:graphicFrame>
        <p:nvGraphicFramePr>
          <p:cNvPr id="9" name="Chart 8">
            <a:extLst>
              <a:ext uri="{FF2B5EF4-FFF2-40B4-BE49-F238E27FC236}">
                <a16:creationId xmlns:a16="http://schemas.microsoft.com/office/drawing/2014/main" id="{2FF76F37-1CE7-4E5D-8443-61C1D9E010BB}"/>
              </a:ext>
            </a:extLst>
          </p:cNvPr>
          <p:cNvGraphicFramePr>
            <a:graphicFrameLocks/>
          </p:cNvGraphicFramePr>
          <p:nvPr>
            <p:extLst>
              <p:ext uri="{D42A27DB-BD31-4B8C-83A1-F6EECF244321}">
                <p14:modId xmlns:p14="http://schemas.microsoft.com/office/powerpoint/2010/main" val="3932801512"/>
              </p:ext>
            </p:extLst>
          </p:nvPr>
        </p:nvGraphicFramePr>
        <p:xfrm>
          <a:off x="2931571" y="2920300"/>
          <a:ext cx="6328858" cy="382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987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70888-4FC6-4B19-8B28-161FC740B9A8}"/>
              </a:ext>
            </a:extLst>
          </p:cNvPr>
          <p:cNvSpPr txBox="1"/>
          <p:nvPr/>
        </p:nvSpPr>
        <p:spPr>
          <a:xfrm>
            <a:off x="71718" y="1416424"/>
            <a:ext cx="11098306" cy="2893100"/>
          </a:xfrm>
          <a:prstGeom prst="rect">
            <a:avLst/>
          </a:prstGeom>
          <a:noFill/>
        </p:spPr>
        <p:txBody>
          <a:bodyPr wrap="square" rtlCol="0">
            <a:spAutoFit/>
          </a:bodyPr>
          <a:lstStyle/>
          <a:p>
            <a:r>
              <a:rPr lang="en-US" sz="1400" b="1" dirty="0"/>
              <a:t>-- players whose wicket is at least 1 were selected</a:t>
            </a:r>
          </a:p>
          <a:p>
            <a:r>
              <a:rPr lang="en-US" sz="1400" dirty="0"/>
              <a:t>select a.*, </a:t>
            </a:r>
            <a:r>
              <a:rPr lang="en-US" sz="1400" dirty="0" err="1"/>
              <a:t>b.ipl_seasons</a:t>
            </a:r>
            <a:r>
              <a:rPr lang="en-US" sz="1400" dirty="0"/>
              <a:t> from </a:t>
            </a:r>
          </a:p>
          <a:p>
            <a:r>
              <a:rPr lang="en-US" sz="1400" dirty="0"/>
              <a:t>(select *, </a:t>
            </a:r>
            <a:r>
              <a:rPr lang="en-US" sz="1400" dirty="0" err="1"/>
              <a:t>a.total_runs</a:t>
            </a:r>
            <a:r>
              <a:rPr lang="en-US" sz="1400" dirty="0"/>
              <a:t>/</a:t>
            </a:r>
            <a:r>
              <a:rPr lang="en-US" sz="1400" dirty="0" err="1"/>
              <a:t>a.wicket</a:t>
            </a:r>
            <a:r>
              <a:rPr lang="en-US" sz="1400" dirty="0"/>
              <a:t>::float as </a:t>
            </a:r>
            <a:r>
              <a:rPr lang="en-US" sz="1400" dirty="0" err="1"/>
              <a:t>batsman_avg</a:t>
            </a:r>
            <a:r>
              <a:rPr lang="en-US" sz="1400" dirty="0"/>
              <a:t> from </a:t>
            </a:r>
          </a:p>
          <a:p>
            <a:r>
              <a:rPr lang="en-US" sz="1400" dirty="0"/>
              <a:t>(select  batsman, sum(</a:t>
            </a:r>
            <a:r>
              <a:rPr lang="en-US" sz="1400" dirty="0" err="1"/>
              <a:t>is_wicket</a:t>
            </a:r>
            <a:r>
              <a:rPr lang="en-US" sz="1400" dirty="0"/>
              <a:t>) as Wicket, sum(</a:t>
            </a:r>
            <a:r>
              <a:rPr lang="en-US" sz="1400" dirty="0" err="1"/>
              <a:t>total_runs</a:t>
            </a:r>
            <a:r>
              <a:rPr lang="en-US" sz="1400" dirty="0"/>
              <a:t>) as </a:t>
            </a:r>
            <a:r>
              <a:rPr lang="en-US" sz="1400" dirty="0" err="1"/>
              <a:t>total_runs</a:t>
            </a:r>
            <a:endParaRPr lang="en-US" sz="1400" dirty="0"/>
          </a:p>
          <a:p>
            <a:r>
              <a:rPr lang="en-US" sz="1400" dirty="0"/>
              <a:t>from </a:t>
            </a:r>
            <a:r>
              <a:rPr lang="en-US" sz="1400" dirty="0" err="1"/>
              <a:t>ipl_ball</a:t>
            </a:r>
            <a:r>
              <a:rPr lang="en-US" sz="1400" dirty="0"/>
              <a:t>  group by batsman having sum(</a:t>
            </a:r>
            <a:r>
              <a:rPr lang="en-US" sz="1400" dirty="0" err="1"/>
              <a:t>is_wicket</a:t>
            </a:r>
            <a:r>
              <a:rPr lang="en-US" sz="1400" dirty="0"/>
              <a:t>)!=0) as a ) as a </a:t>
            </a:r>
          </a:p>
          <a:p>
            <a:r>
              <a:rPr lang="en-US" sz="1400" dirty="0"/>
              <a:t>inner join</a:t>
            </a:r>
          </a:p>
          <a:p>
            <a:r>
              <a:rPr lang="en-US" sz="1400" b="1" dirty="0"/>
              <a:t>-- players who played at least two seasons were selected, for each season there exist a unique id</a:t>
            </a:r>
          </a:p>
          <a:p>
            <a:r>
              <a:rPr lang="en-US" sz="1400" dirty="0"/>
              <a:t>(select </a:t>
            </a:r>
            <a:r>
              <a:rPr lang="en-US" sz="1400" dirty="0" err="1"/>
              <a:t>c.batsman</a:t>
            </a:r>
            <a:r>
              <a:rPr lang="en-US" sz="1400" dirty="0"/>
              <a:t> , count(distinct c.id) as </a:t>
            </a:r>
            <a:r>
              <a:rPr lang="en-US" sz="1400" dirty="0" err="1"/>
              <a:t>ipl_seasons</a:t>
            </a:r>
            <a:r>
              <a:rPr lang="en-US" sz="1400" dirty="0"/>
              <a:t> from </a:t>
            </a:r>
          </a:p>
          <a:p>
            <a:r>
              <a:rPr lang="en-US" sz="1400" dirty="0"/>
              <a:t>(select a.id, </a:t>
            </a:r>
            <a:r>
              <a:rPr lang="en-US" sz="1400" dirty="0" err="1"/>
              <a:t>a.date</a:t>
            </a:r>
            <a:r>
              <a:rPr lang="en-US" sz="1400" dirty="0"/>
              <a:t>, </a:t>
            </a:r>
            <a:r>
              <a:rPr lang="en-US" sz="1400" dirty="0" err="1"/>
              <a:t>b.batsman</a:t>
            </a:r>
            <a:r>
              <a:rPr lang="en-US" sz="1400" dirty="0"/>
              <a:t> from </a:t>
            </a:r>
            <a:r>
              <a:rPr lang="en-US" sz="1400" dirty="0" err="1"/>
              <a:t>ipl_matches</a:t>
            </a:r>
            <a:r>
              <a:rPr lang="en-US" sz="1400" dirty="0"/>
              <a:t> as a  right join </a:t>
            </a:r>
            <a:r>
              <a:rPr lang="en-US" sz="1400" dirty="0" err="1"/>
              <a:t>ipl_ball</a:t>
            </a:r>
            <a:r>
              <a:rPr lang="en-US" sz="1400" dirty="0"/>
              <a:t> as b on a.id=b.id) as c</a:t>
            </a:r>
          </a:p>
          <a:p>
            <a:r>
              <a:rPr lang="en-US" sz="1400" dirty="0"/>
              <a:t>group by </a:t>
            </a:r>
            <a:r>
              <a:rPr lang="en-US" sz="1400" dirty="0" err="1"/>
              <a:t>c.batsman</a:t>
            </a:r>
            <a:r>
              <a:rPr lang="en-US" sz="1400" dirty="0"/>
              <a:t> having count(distinct c.id)&gt;2) as b </a:t>
            </a:r>
          </a:p>
          <a:p>
            <a:r>
              <a:rPr lang="en-US" sz="1400" dirty="0"/>
              <a:t>on </a:t>
            </a:r>
            <a:r>
              <a:rPr lang="en-US" sz="1400" dirty="0" err="1"/>
              <a:t>a.batsman</a:t>
            </a:r>
            <a:r>
              <a:rPr lang="en-US" sz="1400" dirty="0"/>
              <a:t>=</a:t>
            </a:r>
            <a:r>
              <a:rPr lang="en-US" sz="1400" dirty="0" err="1"/>
              <a:t>b.batsman</a:t>
            </a:r>
            <a:endParaRPr lang="en-US" sz="1400" dirty="0"/>
          </a:p>
          <a:p>
            <a:r>
              <a:rPr lang="en-US" sz="1400" dirty="0"/>
              <a:t>order by </a:t>
            </a:r>
            <a:r>
              <a:rPr lang="en-US" sz="1400" dirty="0" err="1"/>
              <a:t>batsman_avg</a:t>
            </a:r>
            <a:r>
              <a:rPr lang="en-US" sz="1400" dirty="0"/>
              <a:t> desc</a:t>
            </a:r>
          </a:p>
          <a:p>
            <a:r>
              <a:rPr lang="en-US" sz="1400" dirty="0"/>
              <a:t>limit 10</a:t>
            </a:r>
          </a:p>
        </p:txBody>
      </p:sp>
      <p:sp>
        <p:nvSpPr>
          <p:cNvPr id="3" name="TextBox 2">
            <a:extLst>
              <a:ext uri="{FF2B5EF4-FFF2-40B4-BE49-F238E27FC236}">
                <a16:creationId xmlns:a16="http://schemas.microsoft.com/office/drawing/2014/main" id="{E0ED00AC-4364-41C1-9177-5C1FCB953B12}"/>
              </a:ext>
            </a:extLst>
          </p:cNvPr>
          <p:cNvSpPr txBox="1"/>
          <p:nvPr/>
        </p:nvSpPr>
        <p:spPr>
          <a:xfrm>
            <a:off x="71718" y="80682"/>
            <a:ext cx="11456894" cy="1600438"/>
          </a:xfrm>
          <a:prstGeom prst="rect">
            <a:avLst/>
          </a:prstGeom>
          <a:noFill/>
        </p:spPr>
        <p:txBody>
          <a:bodyPr wrap="square" rtlCol="0">
            <a:spAutoFit/>
          </a:bodyPr>
          <a:lstStyle/>
          <a:p>
            <a:r>
              <a:rPr lang="en-US" sz="1400" b="1" i="0" dirty="0">
                <a:solidFill>
                  <a:srgbClr val="000000"/>
                </a:solidFill>
                <a:effectLst/>
              </a:rPr>
              <a:t>Now you need to get 2-3 players with good Average who have played more than 2 </a:t>
            </a:r>
            <a:r>
              <a:rPr lang="en-US" sz="1400" b="1" i="0" dirty="0" err="1">
                <a:solidFill>
                  <a:srgbClr val="000000"/>
                </a:solidFill>
                <a:effectLst/>
              </a:rPr>
              <a:t>ipl</a:t>
            </a:r>
            <a:r>
              <a:rPr lang="en-US" sz="1400" b="1" i="0" dirty="0">
                <a:solidFill>
                  <a:srgbClr val="000000"/>
                </a:solidFill>
                <a:effectLst/>
              </a:rPr>
              <a:t> seasons. And to do that you have to make a list of 10 players you want to bid in the auction so that when you try to grab them in auction you should not pay the amount greater than you have in the purse for a particular player.</a:t>
            </a:r>
          </a:p>
          <a:p>
            <a:r>
              <a:rPr lang="en-US" sz="1400" i="1" dirty="0">
                <a:solidFill>
                  <a:srgbClr val="000000"/>
                </a:solidFill>
                <a:effectLst/>
              </a:rPr>
              <a:t>(Average is calculated as total runs scored divided by number of times batsman has been dismissed which can be calculated using </a:t>
            </a:r>
            <a:r>
              <a:rPr lang="en-US" sz="1400" i="1" dirty="0" err="1">
                <a:solidFill>
                  <a:srgbClr val="000000"/>
                </a:solidFill>
                <a:effectLst/>
              </a:rPr>
              <a:t>wicket_ball</a:t>
            </a:r>
            <a:r>
              <a:rPr lang="en-US" sz="1400" i="1" dirty="0">
                <a:solidFill>
                  <a:srgbClr val="000000"/>
                </a:solidFill>
                <a:effectLst/>
              </a:rPr>
              <a:t> field as 1 indicates out and 0 indicates not out, a batsman should’ve been dismissed at least once to calculate the </a:t>
            </a:r>
            <a:r>
              <a:rPr lang="en-US" sz="1400" i="1" dirty="0" err="1">
                <a:solidFill>
                  <a:srgbClr val="000000"/>
                </a:solidFill>
                <a:effectLst/>
              </a:rPr>
              <a:t>sr</a:t>
            </a:r>
            <a:r>
              <a:rPr lang="en-US" sz="1400" i="1" dirty="0">
                <a:solidFill>
                  <a:srgbClr val="000000"/>
                </a:solidFill>
                <a:effectLst/>
              </a:rPr>
              <a:t> i.e., you can exclude those players who have not been dismissed once )</a:t>
            </a:r>
            <a:r>
              <a:rPr lang="en-US" sz="1400" dirty="0"/>
              <a:t> </a:t>
            </a:r>
            <a:br>
              <a:rPr lang="en-US" sz="1400" dirty="0">
                <a:latin typeface="+mj-lt"/>
              </a:rPr>
            </a:br>
            <a:endParaRPr lang="en-US" sz="1400" dirty="0">
              <a:latin typeface="+mj-lt"/>
            </a:endParaRPr>
          </a:p>
        </p:txBody>
      </p:sp>
      <p:graphicFrame>
        <p:nvGraphicFramePr>
          <p:cNvPr id="6" name="Chart 5">
            <a:extLst>
              <a:ext uri="{FF2B5EF4-FFF2-40B4-BE49-F238E27FC236}">
                <a16:creationId xmlns:a16="http://schemas.microsoft.com/office/drawing/2014/main" id="{A1F28236-A107-4D1E-BB1E-6DAA5BEB1789}"/>
              </a:ext>
            </a:extLst>
          </p:cNvPr>
          <p:cNvGraphicFramePr>
            <a:graphicFrameLocks/>
          </p:cNvGraphicFramePr>
          <p:nvPr>
            <p:extLst>
              <p:ext uri="{D42A27DB-BD31-4B8C-83A1-F6EECF244321}">
                <p14:modId xmlns:p14="http://schemas.microsoft.com/office/powerpoint/2010/main" val="4156307507"/>
              </p:ext>
            </p:extLst>
          </p:nvPr>
        </p:nvGraphicFramePr>
        <p:xfrm>
          <a:off x="5423647" y="3348318"/>
          <a:ext cx="6104965"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142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F90E5-9429-426A-80F8-0A808EB598F8}"/>
              </a:ext>
            </a:extLst>
          </p:cNvPr>
          <p:cNvSpPr txBox="1"/>
          <p:nvPr/>
        </p:nvSpPr>
        <p:spPr>
          <a:xfrm>
            <a:off x="53787" y="1174376"/>
            <a:ext cx="12039599" cy="3754874"/>
          </a:xfrm>
          <a:prstGeom prst="rect">
            <a:avLst/>
          </a:prstGeom>
          <a:noFill/>
        </p:spPr>
        <p:txBody>
          <a:bodyPr wrap="square" rtlCol="0">
            <a:spAutoFit/>
          </a:bodyPr>
          <a:lstStyle/>
          <a:p>
            <a:r>
              <a:rPr lang="en-US" sz="1400" b="1" dirty="0"/>
              <a:t>-- Batsman who have scored most runs in boundaries &amp; </a:t>
            </a:r>
            <a:r>
              <a:rPr lang="en-US" sz="1400" b="1" dirty="0" err="1"/>
              <a:t>boundry</a:t>
            </a:r>
            <a:r>
              <a:rPr lang="en-US" sz="1400" b="1" dirty="0"/>
              <a:t> percentage </a:t>
            </a:r>
          </a:p>
          <a:p>
            <a:r>
              <a:rPr lang="en-US" sz="1400" dirty="0"/>
              <a:t>select a.*, </a:t>
            </a:r>
            <a:r>
              <a:rPr lang="en-US" sz="1400" dirty="0" err="1"/>
              <a:t>b.ipl_seasons</a:t>
            </a:r>
            <a:r>
              <a:rPr lang="en-US" sz="1400" dirty="0"/>
              <a:t> from</a:t>
            </a:r>
          </a:p>
          <a:p>
            <a:r>
              <a:rPr lang="en-US" sz="1400" dirty="0"/>
              <a:t>(select *, </a:t>
            </a:r>
            <a:r>
              <a:rPr lang="en-US" sz="1400" dirty="0" err="1"/>
              <a:t>e.boundry_runs</a:t>
            </a:r>
            <a:r>
              <a:rPr lang="en-US" sz="1400" dirty="0"/>
              <a:t>/</a:t>
            </a:r>
            <a:r>
              <a:rPr lang="en-US" sz="1400" dirty="0" err="1"/>
              <a:t>e.total_score</a:t>
            </a:r>
            <a:r>
              <a:rPr lang="en-US" sz="1400" dirty="0"/>
              <a:t>::float*100 as </a:t>
            </a:r>
            <a:r>
              <a:rPr lang="en-US" sz="1400" dirty="0" err="1"/>
              <a:t>boundary_percentage</a:t>
            </a:r>
            <a:r>
              <a:rPr lang="en-US" sz="1400" dirty="0"/>
              <a:t> from ((select c.*, </a:t>
            </a:r>
            <a:r>
              <a:rPr lang="en-US" sz="1400" dirty="0" err="1"/>
              <a:t>d.total_score</a:t>
            </a:r>
            <a:r>
              <a:rPr lang="en-US" sz="1400" dirty="0"/>
              <a:t> from(</a:t>
            </a:r>
          </a:p>
          <a:p>
            <a:r>
              <a:rPr lang="en-US" sz="1400" dirty="0"/>
              <a:t>select batsman, sum(</a:t>
            </a:r>
            <a:r>
              <a:rPr lang="en-US" sz="1400" dirty="0" err="1"/>
              <a:t>batsman_runs</a:t>
            </a:r>
            <a:r>
              <a:rPr lang="en-US" sz="1400" dirty="0"/>
              <a:t>) as </a:t>
            </a:r>
            <a:r>
              <a:rPr lang="en-US" sz="1400" dirty="0" err="1"/>
              <a:t>boundry_runs</a:t>
            </a:r>
            <a:r>
              <a:rPr lang="en-US" sz="1400" dirty="0"/>
              <a:t> from </a:t>
            </a:r>
            <a:r>
              <a:rPr lang="en-US" sz="1400" dirty="0" err="1"/>
              <a:t>ipl_ball</a:t>
            </a:r>
            <a:r>
              <a:rPr lang="en-US" sz="1400" dirty="0"/>
              <a:t> </a:t>
            </a:r>
          </a:p>
          <a:p>
            <a:r>
              <a:rPr lang="en-US" sz="1400" dirty="0"/>
              <a:t>where </a:t>
            </a:r>
            <a:r>
              <a:rPr lang="en-US" sz="1400" dirty="0" err="1"/>
              <a:t>batsman_runs</a:t>
            </a:r>
            <a:r>
              <a:rPr lang="en-US" sz="1400" dirty="0"/>
              <a:t> in (4,6) group by batsman having sum(</a:t>
            </a:r>
            <a:r>
              <a:rPr lang="en-US" sz="1400" dirty="0" err="1"/>
              <a:t>batsman_runs</a:t>
            </a:r>
            <a:r>
              <a:rPr lang="en-US" sz="1400" dirty="0"/>
              <a:t>)!=0 ) as c </a:t>
            </a:r>
          </a:p>
          <a:p>
            <a:r>
              <a:rPr lang="en-US" sz="1400" dirty="0"/>
              <a:t>inner join </a:t>
            </a:r>
          </a:p>
          <a:p>
            <a:r>
              <a:rPr lang="en-US" sz="1400" dirty="0"/>
              <a:t>(select batsman, sum(</a:t>
            </a:r>
            <a:r>
              <a:rPr lang="en-US" sz="1400" dirty="0" err="1"/>
              <a:t>total_runs</a:t>
            </a:r>
            <a:r>
              <a:rPr lang="en-US" sz="1400" dirty="0"/>
              <a:t>) as </a:t>
            </a:r>
            <a:r>
              <a:rPr lang="en-US" sz="1400" dirty="0" err="1"/>
              <a:t>Total_score</a:t>
            </a:r>
            <a:r>
              <a:rPr lang="en-US" sz="1400" dirty="0"/>
              <a:t> from </a:t>
            </a:r>
            <a:r>
              <a:rPr lang="en-US" sz="1400" dirty="0" err="1"/>
              <a:t>ipl_ball</a:t>
            </a:r>
            <a:r>
              <a:rPr lang="en-US" sz="1400" dirty="0"/>
              <a:t> group by batsman) as d</a:t>
            </a:r>
          </a:p>
          <a:p>
            <a:r>
              <a:rPr lang="en-US" sz="1400" dirty="0"/>
              <a:t>on </a:t>
            </a:r>
            <a:r>
              <a:rPr lang="en-US" sz="1400" dirty="0" err="1"/>
              <a:t>c.batsman</a:t>
            </a:r>
            <a:r>
              <a:rPr lang="en-US" sz="1400" dirty="0"/>
              <a:t>=</a:t>
            </a:r>
            <a:r>
              <a:rPr lang="en-US" sz="1400" dirty="0" err="1"/>
              <a:t>d.batsman</a:t>
            </a:r>
            <a:r>
              <a:rPr lang="en-US" sz="1400" dirty="0"/>
              <a:t>)) as e) as a </a:t>
            </a:r>
          </a:p>
          <a:p>
            <a:r>
              <a:rPr lang="en-US" sz="1400" dirty="0"/>
              <a:t>inner join </a:t>
            </a:r>
          </a:p>
          <a:p>
            <a:r>
              <a:rPr lang="en-US" sz="1400" b="1" dirty="0"/>
              <a:t>-- players who played at least two seasons were selected, for each season there exist a unique id</a:t>
            </a:r>
          </a:p>
          <a:p>
            <a:r>
              <a:rPr lang="en-US" sz="1400" dirty="0"/>
              <a:t>(select </a:t>
            </a:r>
            <a:r>
              <a:rPr lang="en-US" sz="1400" dirty="0" err="1"/>
              <a:t>c.batsman</a:t>
            </a:r>
            <a:r>
              <a:rPr lang="en-US" sz="1400" dirty="0"/>
              <a:t> , count(distinct c.id) as </a:t>
            </a:r>
            <a:r>
              <a:rPr lang="en-US" sz="1400" dirty="0" err="1"/>
              <a:t>ipl_seasons</a:t>
            </a:r>
            <a:r>
              <a:rPr lang="en-US" sz="1400" dirty="0"/>
              <a:t> from </a:t>
            </a:r>
          </a:p>
          <a:p>
            <a:r>
              <a:rPr lang="en-US" sz="1400" dirty="0"/>
              <a:t>(select a.id, </a:t>
            </a:r>
            <a:r>
              <a:rPr lang="en-US" sz="1400" dirty="0" err="1"/>
              <a:t>a.date</a:t>
            </a:r>
            <a:r>
              <a:rPr lang="en-US" sz="1400" dirty="0"/>
              <a:t>, </a:t>
            </a:r>
            <a:r>
              <a:rPr lang="en-US" sz="1400" dirty="0" err="1"/>
              <a:t>b.batsman</a:t>
            </a:r>
            <a:r>
              <a:rPr lang="en-US" sz="1400" dirty="0"/>
              <a:t> from </a:t>
            </a:r>
            <a:r>
              <a:rPr lang="en-US" sz="1400" dirty="0" err="1"/>
              <a:t>ipl_matches</a:t>
            </a:r>
            <a:r>
              <a:rPr lang="en-US" sz="1400" dirty="0"/>
              <a:t> as a  right join </a:t>
            </a:r>
            <a:r>
              <a:rPr lang="en-US" sz="1400" dirty="0" err="1"/>
              <a:t>ipl_ball</a:t>
            </a:r>
            <a:r>
              <a:rPr lang="en-US" sz="1400" dirty="0"/>
              <a:t> as b on a.id=b.id) as c</a:t>
            </a:r>
          </a:p>
          <a:p>
            <a:r>
              <a:rPr lang="en-US" sz="1400" dirty="0"/>
              <a:t>group by </a:t>
            </a:r>
            <a:r>
              <a:rPr lang="en-US" sz="1400" dirty="0" err="1"/>
              <a:t>c.batsman</a:t>
            </a:r>
            <a:r>
              <a:rPr lang="en-US" sz="1400" dirty="0"/>
              <a:t> having count(distinct c.id)&gt;2) as b </a:t>
            </a:r>
          </a:p>
          <a:p>
            <a:r>
              <a:rPr lang="en-US" sz="1400" dirty="0"/>
              <a:t>on </a:t>
            </a:r>
            <a:r>
              <a:rPr lang="en-US" sz="1400" dirty="0" err="1"/>
              <a:t>a.batsman</a:t>
            </a:r>
            <a:r>
              <a:rPr lang="en-US" sz="1400" dirty="0"/>
              <a:t>=</a:t>
            </a:r>
            <a:r>
              <a:rPr lang="en-US" sz="1400" dirty="0" err="1"/>
              <a:t>b.batsman</a:t>
            </a:r>
            <a:r>
              <a:rPr lang="en-US" sz="1400" dirty="0"/>
              <a:t> </a:t>
            </a:r>
          </a:p>
          <a:p>
            <a:r>
              <a:rPr lang="en-US" sz="1400" dirty="0"/>
              <a:t>order by </a:t>
            </a:r>
            <a:r>
              <a:rPr lang="en-US" sz="1400" dirty="0" err="1"/>
              <a:t>a.boundary_percentage</a:t>
            </a:r>
            <a:r>
              <a:rPr lang="en-US" sz="1400" dirty="0"/>
              <a:t> desc</a:t>
            </a:r>
          </a:p>
          <a:p>
            <a:r>
              <a:rPr lang="en-US" sz="1400" dirty="0"/>
              <a:t>limit 10</a:t>
            </a:r>
          </a:p>
          <a:p>
            <a:endParaRPr lang="en-US" sz="1400" dirty="0"/>
          </a:p>
        </p:txBody>
      </p:sp>
      <p:sp>
        <p:nvSpPr>
          <p:cNvPr id="3" name="TextBox 2">
            <a:extLst>
              <a:ext uri="{FF2B5EF4-FFF2-40B4-BE49-F238E27FC236}">
                <a16:creationId xmlns:a16="http://schemas.microsoft.com/office/drawing/2014/main" id="{7EC1C584-E828-4C89-A840-B926431BFA68}"/>
              </a:ext>
            </a:extLst>
          </p:cNvPr>
          <p:cNvSpPr txBox="1"/>
          <p:nvPr/>
        </p:nvSpPr>
        <p:spPr>
          <a:xfrm>
            <a:off x="26893" y="0"/>
            <a:ext cx="12093388" cy="1384995"/>
          </a:xfrm>
          <a:prstGeom prst="rect">
            <a:avLst/>
          </a:prstGeom>
          <a:noFill/>
        </p:spPr>
        <p:txBody>
          <a:bodyPr wrap="square" rtlCol="0">
            <a:spAutoFit/>
          </a:bodyPr>
          <a:lstStyle/>
          <a:p>
            <a:r>
              <a:rPr lang="en-US" sz="1400" b="1" i="0" dirty="0">
                <a:solidFill>
                  <a:srgbClr val="000000"/>
                </a:solidFill>
                <a:effectLst/>
              </a:rPr>
              <a:t>Now you need to get 2-3 Hard-hitting players who have scored most runs in boundaries and have played more the 2 </a:t>
            </a:r>
            <a:r>
              <a:rPr lang="en-US" sz="1400" b="1" i="0" dirty="0" err="1">
                <a:solidFill>
                  <a:srgbClr val="000000"/>
                </a:solidFill>
                <a:effectLst/>
              </a:rPr>
              <a:t>ipl</a:t>
            </a:r>
            <a:r>
              <a:rPr lang="en-US" sz="1400" b="1" i="0" dirty="0">
                <a:solidFill>
                  <a:srgbClr val="000000"/>
                </a:solidFill>
                <a:effectLst/>
              </a:rPr>
              <a:t> season. To do that you have to make a list of 10 players you want to bid in the auction so that when you try to grab them in auction you should not pay the amount greater than you have in the purse for a particular player.</a:t>
            </a:r>
          </a:p>
          <a:p>
            <a:r>
              <a:rPr lang="en-US" sz="1400" b="0" i="0" dirty="0">
                <a:solidFill>
                  <a:srgbClr val="000000"/>
                </a:solidFill>
                <a:effectLst/>
              </a:rPr>
              <a:t>(only 4 and 6 will be counted as boundaries so calculate how many 4 and 6 has been hit by each batsman and also calculate total runs scored to get the output as boundary percentage which will be runs in boundary divided by total runs scored)</a:t>
            </a:r>
            <a:r>
              <a:rPr lang="en-US" sz="1400" dirty="0"/>
              <a:t> </a:t>
            </a:r>
            <a:br>
              <a:rPr lang="en-US" sz="1400" dirty="0"/>
            </a:br>
            <a:endParaRPr lang="en-US" sz="1400" dirty="0"/>
          </a:p>
        </p:txBody>
      </p:sp>
      <p:graphicFrame>
        <p:nvGraphicFramePr>
          <p:cNvPr id="6" name="Chart 5">
            <a:extLst>
              <a:ext uri="{FF2B5EF4-FFF2-40B4-BE49-F238E27FC236}">
                <a16:creationId xmlns:a16="http://schemas.microsoft.com/office/drawing/2014/main" id="{73879CC5-0F50-45D8-AF15-72AC36F1973F}"/>
              </a:ext>
            </a:extLst>
          </p:cNvPr>
          <p:cNvGraphicFramePr>
            <a:graphicFrameLocks/>
          </p:cNvGraphicFramePr>
          <p:nvPr>
            <p:extLst>
              <p:ext uri="{D42A27DB-BD31-4B8C-83A1-F6EECF244321}">
                <p14:modId xmlns:p14="http://schemas.microsoft.com/office/powerpoint/2010/main" val="384395253"/>
              </p:ext>
            </p:extLst>
          </p:nvPr>
        </p:nvGraphicFramePr>
        <p:xfrm>
          <a:off x="5585013" y="3801035"/>
          <a:ext cx="6606988" cy="29628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8836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888</Words>
  <Application>Microsoft Office PowerPoint</Application>
  <PresentationFormat>Widescreen</PresentationFormat>
  <Paragraphs>43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Rai</dc:creator>
  <cp:lastModifiedBy>Rohit Rai</cp:lastModifiedBy>
  <cp:revision>16</cp:revision>
  <dcterms:created xsi:type="dcterms:W3CDTF">2024-05-17T06:20:52Z</dcterms:created>
  <dcterms:modified xsi:type="dcterms:W3CDTF">2024-05-18T08:18:20Z</dcterms:modified>
</cp:coreProperties>
</file>